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theme/themeOverride1.xml" ContentType="application/vnd.openxmlformats-officedocument.themeOverr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82" autoAdjust="0"/>
  </p:normalViewPr>
  <p:slideViewPr>
    <p:cSldViewPr>
      <p:cViewPr varScale="1">
        <p:scale>
          <a:sx n="75" d="100"/>
          <a:sy n="75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PROFIT/LOSS</c:v>
          </c:tx>
          <c:spPr>
            <a:ln w="25400">
              <a:solidFill>
                <a:srgbClr val="00000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4F81BD"/>
              </a:solidFill>
              <a:ln>
                <a:solidFill>
                  <a:srgbClr val="4F81BD"/>
                </a:solidFill>
                <a:prstDash val="solid"/>
              </a:ln>
            </c:spPr>
          </c:marke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trendlineType val="linear"/>
            <c:dispRSqr val="0"/>
            <c:dispEq val="0"/>
          </c:trendline>
          <c:val>
            <c:numRef>
              <c:f/>
              <c:numCache>
                <c:formatCode>General</c:formatCode>
                <c:ptCount val="40"/>
                <c:pt idx="0">
                  <c:v>66865.49</c:v>
                </c:pt>
                <c:pt idx="1">
                  <c:v>58935.92</c:v>
                </c:pt>
                <c:pt idx="2">
                  <c:v>40753.54</c:v>
                </c:pt>
                <c:pt idx="3">
                  <c:v>106775.14</c:v>
                </c:pt>
                <c:pt idx="4">
                  <c:v>63555.73</c:v>
                </c:pt>
                <c:pt idx="5">
                  <c:v>102934.09</c:v>
                </c:pt>
                <c:pt idx="6">
                  <c:v>57419.35</c:v>
                </c:pt>
                <c:pt idx="7">
                  <c:v>31042.51</c:v>
                </c:pt>
                <c:pt idx="8">
                  <c:v>80169.42</c:v>
                </c:pt>
                <c:pt idx="9">
                  <c:v>38438.24</c:v>
                </c:pt>
                <c:pt idx="10">
                  <c:v>69057.32</c:v>
                </c:pt>
                <c:pt idx="11">
                  <c:v>50855.53</c:v>
                </c:pt>
                <c:pt idx="12">
                  <c:v>63705.4</c:v>
                </c:pt>
                <c:pt idx="13">
                  <c:v>59666.0</c:v>
                </c:pt>
                <c:pt idx="14">
                  <c:v>31172.77</c:v>
                </c:pt>
                <c:pt idx="15">
                  <c:v>84762.76</c:v>
                </c:pt>
                <c:pt idx="16">
                  <c:v>68860.4</c:v>
                </c:pt>
                <c:pt idx="17">
                  <c:v>83396.5</c:v>
                </c:pt>
                <c:pt idx="18">
                  <c:v>116767.63</c:v>
                </c:pt>
                <c:pt idx="19">
                  <c:v>86556.96</c:v>
                </c:pt>
                <c:pt idx="20">
                  <c:v>35943.62</c:v>
                </c:pt>
                <c:pt idx="21">
                  <c:v>58566.0</c:v>
                </c:pt>
                <c:pt idx="22">
                  <c:v>51165.37</c:v>
                </c:pt>
                <c:pt idx="23">
                  <c:v>99448.78</c:v>
                </c:pt>
                <c:pt idx="24">
                  <c:v>114465.93</c:v>
                </c:pt>
                <c:pt idx="25">
                  <c:v>39700.82</c:v>
                </c:pt>
                <c:pt idx="26">
                  <c:v>37362.3</c:v>
                </c:pt>
                <c:pt idx="27">
                  <c:v>67818.14</c:v>
                </c:pt>
                <c:pt idx="28">
                  <c:v>59434.18</c:v>
                </c:pt>
                <c:pt idx="29">
                  <c:v>72876.91</c:v>
                </c:pt>
                <c:pt idx="30">
                  <c:v>44403.77</c:v>
                </c:pt>
                <c:pt idx="31">
                  <c:v>65699.02</c:v>
                </c:pt>
                <c:pt idx="32">
                  <c:v>85918.61</c:v>
                </c:pt>
                <c:pt idx="33">
                  <c:v>85455.53</c:v>
                </c:pt>
                <c:pt idx="34">
                  <c:v>28481.16</c:v>
                </c:pt>
                <c:pt idx="35">
                  <c:v>67957.9</c:v>
                </c:pt>
                <c:pt idx="36">
                  <c:v>79567.69</c:v>
                </c:pt>
                <c:pt idx="37">
                  <c:v>53949.26</c:v>
                </c:pt>
                <c:pt idx="38">
                  <c:v>83191.95</c:v>
                </c:pt>
                <c:pt idx="39">
                  <c:v>113747.56</c:v>
                </c:pt>
              </c:numCache>
            </c:numRef>
          </c:val>
          <c:smooth val="0"/>
        </c:ser>
        <c:marker val="1"/>
        <c:smooth val="0"/>
        <c:axId val="0"/>
        <c:axId val="1"/>
      </c:lineChart>
      <c:catAx>
        <c:axId val="0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pattFill prst="pct5">
      <a:fgClr>
        <a:srgbClr val="873624"/>
      </a:fgClr>
      <a:bgClr>
        <a:srgbClr val="FFFFFF"/>
      </a:bgClr>
    </a:patt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hdr"/>
          </p:nvPr>
        </p:nvSpPr>
        <p:spPr>
          <a:xfrm rot="0">
            <a:off x="2" y="1"/>
            <a:ext cx="3076575" cy="51276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pPr algn="l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dt" idx="1"/>
          </p:nvPr>
        </p:nvSpPr>
        <p:spPr>
          <a:xfrm rot="0">
            <a:off x="4021139" y="1"/>
            <a:ext cx="3076575" cy="51276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pPr algn="r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990600" y="766763"/>
            <a:ext cx="5118100" cy="3838575"/>
          </a:xfrm>
          <a:prstGeom prst="rect"/>
          <a:noFill/>
          <a:ln w="9525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body" idx="3"/>
          </p:nvPr>
        </p:nvSpPr>
        <p:spPr>
          <a:xfrm rot="0">
            <a:off x="709614" y="4862514"/>
            <a:ext cx="5680075" cy="460533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ftr" idx="4"/>
          </p:nvPr>
        </p:nvSpPr>
        <p:spPr>
          <a:xfrm rot="0">
            <a:off x="2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l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5124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1pPr>
    <a:lvl2pPr marL="4572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2pPr>
    <a:lvl3pPr marL="9144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3pPr>
    <a:lvl4pPr marL="13716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4pPr>
    <a:lvl5pPr marL="18288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68794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4116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93548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94157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13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12298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14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30808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64011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51818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21016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2897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021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97792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56539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7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jpeg"/><Relationship Id="rId3" Type="http://schemas.openxmlformats.org/officeDocument/2006/relationships/image" Target="../media/3.png"/><Relationship Id="rId4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blipFill>
          <a:blip r:embed="rId2">
            <a:duotone>
              <a:srgbClr val="241500"/>
              <a:srgbClr val="D8913C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" descr="CoverOverl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0" y="0"/>
            <a:ext cx="9144000" cy="68580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" name="文本框"/>
          <p:cNvSpPr>
            <a:spLocks noGrp="1"/>
          </p:cNvSpPr>
          <p:nvPr>
            <p:ph type="dt" idx="10"/>
          </p:nvPr>
        </p:nvSpPr>
        <p:spPr>
          <a:xfrm rot="0">
            <a:off x="360378" y="6161441"/>
            <a:ext cx="213359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chemeClr val="tx2"/>
              </a:solidFill>
              <a:latin typeface="Book Antiqua" pitchFamily="0" charset="0"/>
              <a:ea typeface="宋体" pitchFamily="0" charset="0"/>
              <a:cs typeface="Book Antiqu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/>
          </p:nvPr>
        </p:nvSpPr>
        <p:spPr>
          <a:xfrm rot="0">
            <a:off x="3124200" y="6161441"/>
            <a:ext cx="28956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chemeClr val="tx2"/>
              </a:solidFill>
              <a:latin typeface="Book Antiqua" pitchFamily="0" charset="0"/>
              <a:ea typeface="宋体" pitchFamily="0" charset="0"/>
              <a:cs typeface="Book Antiqua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639264" y="6161441"/>
            <a:ext cx="21336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2"/>
                </a:solidFill>
                <a:latin typeface="Book Antiqua" pitchFamily="0" charset="0"/>
                <a:ea typeface="宋体" pitchFamily="0" charset="0"/>
                <a:cs typeface="Book Antiqua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chemeClr val="tx2"/>
              </a:solidFill>
              <a:latin typeface="Book Antiqua" pitchFamily="0" charset="0"/>
              <a:ea typeface="宋体" pitchFamily="0" charset="0"/>
              <a:cs typeface="Book Antiqua" pitchFamily="0" charset="0"/>
            </a:endParaRPr>
          </a:p>
        </p:txBody>
      </p:sp>
      <p:grpSp>
        <p:nvGrpSpPr>
          <p:cNvPr id="21" name="组合"/>
          <p:cNvGrpSpPr>
            <a:grpSpLocks/>
          </p:cNvGrpSpPr>
          <p:nvPr/>
        </p:nvGrpSpPr>
        <p:grpSpPr>
          <a:xfrm>
            <a:off x="1194101" y="2887530"/>
            <a:ext cx="6779111" cy="910590"/>
            <a:chOff x="1194101" y="2887530"/>
            <a:chExt cx="6779111" cy="910590"/>
          </a:xfrm>
        </p:grpSpPr>
        <p:sp>
          <p:nvSpPr>
            <p:cNvPr id="18" name="矩形"/>
            <p:cNvSpPr>
              <a:spLocks/>
            </p:cNvSpPr>
            <p:nvPr/>
          </p:nvSpPr>
          <p:spPr>
            <a:xfrm rot="0">
              <a:off x="4168590" y="2887530"/>
              <a:ext cx="878204" cy="910590"/>
            </a:xfrm>
            <a:prstGeom prst="rect"/>
            <a:noFill/>
            <a:ln w="12700" cmpd="sng" cap="flat">
              <a:noFill/>
              <a:prstDash val="solid"/>
              <a:miter/>
            </a:ln>
            <a:effectLst>
              <a:outerShdw sx="100000" sy="100000" algn="b" rotWithShape="0" blurRad="38100" dist="12700" dir="16200000">
                <a:srgbClr val="000000">
                  <a:alpha val="29803"/>
                </a:srgbClr>
              </a:outerShdw>
            </a:effectLst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5400" b="0" i="0" u="none" strike="noStrike" kern="1200" cap="none" spc="0" baseline="0">
                  <a:ln w="3175" cap="flat">
                    <a:solidFill>
                      <a:srgbClr val="ECE9C6">
                        <a:alpha val="60000"/>
                      </a:srgbClr>
                    </a:solidFill>
                    <a:prstDash val="solid"/>
                    <a:round/>
                  </a:ln>
                  <a:solidFill>
                    <a:srgbClr val="E1DDA5"/>
                  </a:solidFill>
                  <a:effectLst>
                    <a:outerShdw sx="100000" sy="100000" blurRad="34925" dir="14400000" dist="12700" algn="ctr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  <a:ea typeface="宋体" pitchFamily="0" charset="0"/>
                  <a:cs typeface="Book Antiqua" pitchFamily="0" charset="0"/>
                </a:rPr>
                <a:t></a:t>
              </a:r>
              <a:endParaRPr lang="zh-CN" altLang="en-US" sz="5400" b="0" i="0" u="none" strike="noStrike" kern="1200" cap="none" spc="0" baseline="0">
                <a:ln w="3175" cap="flat">
                  <a:solidFill>
                    <a:srgbClr val="ECE9C6">
                      <a:alpha val="60000"/>
                    </a:srgbClr>
                  </a:solidFill>
                  <a:prstDash val="solid"/>
                  <a:round/>
                </a:ln>
                <a:solidFill>
                  <a:srgbClr val="E1DDA5"/>
                </a:solidFill>
                <a:effectLst>
                  <a:outerShdw sx="100000" sy="100000" blurRad="34925" dir="14400000" dist="12700" algn="ctr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  <a:ea typeface="宋体" pitchFamily="0" charset="0"/>
                <a:cs typeface="Book Antiqua" pitchFamily="0" charset="0"/>
              </a:endParaRPr>
            </a:p>
          </p:txBody>
        </p:sp>
        <p:sp>
          <p:nvSpPr>
            <p:cNvPr id="19" name="直线"/>
            <p:cNvSpPr>
              <a:spLocks/>
            </p:cNvSpPr>
            <p:nvPr/>
          </p:nvSpPr>
          <p:spPr>
            <a:xfrm rot="10800000">
              <a:off x="1194101" y="3431691"/>
              <a:ext cx="3119718" cy="1587"/>
            </a:xfrm>
            <a:prstGeom prst="line"/>
            <a:noFill/>
            <a:ln w="12700" cmpd="sng" cap="flat">
              <a:solidFill>
                <a:srgbClr val="E1DDA5"/>
              </a:solidFill>
              <a:prstDash val="solid"/>
              <a:round/>
            </a:ln>
          </p:spPr>
        </p:sp>
        <p:sp>
          <p:nvSpPr>
            <p:cNvPr id="20" name="直线"/>
            <p:cNvSpPr>
              <a:spLocks/>
            </p:cNvSpPr>
            <p:nvPr/>
          </p:nvSpPr>
          <p:spPr>
            <a:xfrm rot="10800000">
              <a:off x="4853493" y="3429001"/>
              <a:ext cx="3119718" cy="1587"/>
            </a:xfrm>
            <a:prstGeom prst="line"/>
            <a:noFill/>
            <a:ln w="12700" cmpd="sng" cap="flat">
              <a:solidFill>
                <a:srgbClr val="E1DDA5"/>
              </a:solidFill>
              <a:prstDash val="solid"/>
              <a:round/>
            </a:ln>
          </p:spPr>
        </p:sp>
      </p:grpSp>
      <p:sp>
        <p:nvSpPr>
          <p:cNvPr id="22" name="文本框"/>
          <p:cNvSpPr>
            <a:spLocks noGrp="1"/>
          </p:cNvSpPr>
          <p:nvPr>
            <p:ph type="ctrTitle"/>
          </p:nvPr>
        </p:nvSpPr>
        <p:spPr>
          <a:xfrm rot="0">
            <a:off x="1183341" y="1387736"/>
            <a:ext cx="6777318" cy="173198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ln w="3175" cap="flat">
                  <a:solidFill>
                    <a:srgbClr val="FFFFFF">
                      <a:alpha val="650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effectLst>
                  <a:outerShdw sx="100000" sy="100000" blurRad="25400" dir="14220000" dist="12700" algn="b">
                    <a:srgbClr val="000000">
                      <a:alpha val="50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ln w="3175" cap="flat">
                <a:solidFill>
                  <a:srgbClr val="FFFFFF">
                    <a:alpha val="65000"/>
                  </a:srgbClr>
                </a:solidFill>
                <a:prstDash val="solid"/>
                <a:round/>
              </a:ln>
              <a:solidFill>
                <a:schemeClr val="tx1"/>
              </a:solidFill>
              <a:effectLst>
                <a:outerShdw sx="100000" sy="100000" blurRad="25400" dir="14220000" dist="12700" algn="b">
                  <a:srgbClr val="000000">
                    <a:alpha val="50000"/>
                  </a:srgbClr>
                </a:outerShdw>
              </a:effectLst>
              <a:latin typeface="Book Antiqua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3" name="文本框"/>
          <p:cNvSpPr>
            <a:spLocks noGrp="1"/>
          </p:cNvSpPr>
          <p:nvPr>
            <p:ph type="subTitle" idx="1"/>
          </p:nvPr>
        </p:nvSpPr>
        <p:spPr>
          <a:xfrm rot="0">
            <a:off x="1371600" y="3767862"/>
            <a:ext cx="6400800" cy="1752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Click to edit Master subtitle style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effectLst>
                <a:outerShdw sx="100000" sy="100000" blurRad="34925" dir="14400000" dist="12700" algn="b">
                  <a:srgbClr val="000000">
                    <a:alpha val="21000"/>
                  </a:srgbClr>
                </a:outerShdw>
              </a:effectLst>
              <a:latin typeface="Book Antiqu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65389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4454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06402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7C7C7C"/>
              <a:srgbClr val="EDEDED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0"/>
            <a:ext cx="9144000" cy="6858000"/>
          </a:xfrm>
          <a:prstGeom xmlns:a="http://schemas.openxmlformats.org/drawingml/2006/main" prst="rect"/>
          <a:gradFill xmlns:a="http://schemas.openxmlformats.org/drawingml/2006/main" rotWithShape="1">
            <a:gsLst>
              <a:gs pos="83000">
                <a:srgbClr val="FFFFFF">
                  <a:alpha val="10980"/>
                </a:srgbClr>
              </a:gs>
              <a:gs pos="100000">
                <a:srgbClr val="ECE9C6">
                  <a:lumMod val="75000"/>
                  <a:alpha val="22745"/>
                </a:srgbClr>
              </a:gs>
            </a:gsLst>
            <a:path path="rect">
              <a:fillToRect l="50000" t="50000" r="50000" b="50000"/>
            </a:path>
            <a:tileRect/>
          </a:gradFill>
          <a:ln xmlns:a="http://schemas.openxmlformats.org/drawingml/2006/main" w="19050" cmpd="sng" cap="flat">
            <a:noFill/>
            <a:prstDash val="solid"/>
            <a:round/>
          </a:ln>
        </p:spPr>
      </p:sp>
      <p:sp>
        <p:nvSpPr>
          <p:cNvPr id="28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99247" y="2248347"/>
            <a:ext cx="7745505" cy="387781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9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360378" y="6161441"/>
            <a:ext cx="213359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200">
              <a:solidFill>
                <a:schemeClr val="tx2"/>
              </a:solidFill>
              <a:latin typeface="Book Antiqua" pitchFamily="0" charset="0"/>
              <a:ea typeface="宋体" pitchFamily="0" charset="0"/>
              <a:cs typeface="Book Antiqua" pitchFamily="0" charset="0"/>
            </a:endParaRPr>
          </a:p>
        </p:txBody>
      </p:sp>
      <p:sp>
        <p:nvSpPr>
          <p:cNvPr id="3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3124200" y="6161441"/>
            <a:ext cx="2895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endParaRPr lang="zh-CN" altLang="en-US" sz="1200">
              <a:solidFill>
                <a:schemeClr val="tx2"/>
              </a:solidFill>
              <a:latin typeface="Book Antiqua" pitchFamily="0" charset="0"/>
              <a:ea typeface="宋体" pitchFamily="0" charset="0"/>
              <a:cs typeface="Book Antiqua" pitchFamily="0" charset="0"/>
            </a:endParaRPr>
          </a:p>
        </p:txBody>
      </p:sp>
      <p:sp>
        <p:nvSpPr>
          <p:cNvPr id="3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6639264" y="6161441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2"/>
                </a:solidFill>
                <a:latin typeface="Book Antiqua" pitchFamily="0" charset="0"/>
                <a:ea typeface="宋体" pitchFamily="0" charset="0"/>
                <a:cs typeface="Book Antiqua" pitchFamily="0" charset="0"/>
              </a:rPr>
              <a:t>&lt;#&gt;</a:t>
            </a:fld>
            <a:endParaRPr lang="zh-CN" altLang="en-US" sz="1200">
              <a:solidFill>
                <a:schemeClr val="tx2"/>
              </a:solidFill>
              <a:latin typeface="Book Antiqua" pitchFamily="0" charset="0"/>
              <a:ea typeface="宋体" pitchFamily="0" charset="0"/>
              <a:cs typeface="Book Antiqua" pitchFamily="0" charset="0"/>
            </a:endParaRPr>
          </a:p>
        </p:txBody>
      </p:sp>
      <p:sp>
        <p:nvSpPr>
          <p:cNvPr id="3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88490" y="570156"/>
            <a:ext cx="7756262" cy="10542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grpSp>
        <p:nvGrpSpPr>
          <p:cNvPr id="36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1172584" y="1392216"/>
            <a:ext cx="6779110" cy="910590"/>
            <a:chOff x="1172584" y="1392216"/>
            <a:chExt cx="6779110" cy="910590"/>
          </a:xfrm>
        </p:grpSpPr>
        <p:sp>
          <p:nvSpPr>
            <p:cNvPr id="33" name="矩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4147073" y="1392216"/>
              <a:ext cx="878204" cy="910590"/>
            </a:xfrm>
            <a:prstGeom xmlns:a="http://schemas.openxmlformats.org/drawingml/2006/main" prst="rect"/>
            <a:noFill xmlns:a="http://schemas.openxmlformats.org/drawingml/2006/main"/>
            <a:ln xmlns:a="http://schemas.openxmlformats.org/drawingml/2006/main" w="12700" cmpd="sng" cap="flat">
              <a:noFill/>
              <a:prstDash val="solid"/>
              <a:miter/>
            </a:ln>
          </p:spPr>
          <p:txBody>
            <a:bodyPr xmlns:a="http://schemas.openxmlformats.org/drawingml/2006/main" vert="horz" wrap="none" lIns="91440" tIns="45720" rIns="91440" bIns="45720" anchor="t" anchorCtr="0">
              <a:prstTxWarp prst="textNoShape"/>
              <a:spAutoFit/>
            </a:bodyPr>
            <a:lstStyle xmlns:a="http://schemas.openxmlformats.org/drawingml/2006/main"/>
            <a:p xmlns:a="http://schemas.openxmlformats.org/drawingml/2006/main"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5400" b="0" i="0" u="none" strike="noStrike" kern="1200" cap="none" spc="0" baseline="0">
                  <a:solidFill>
                    <a:srgbClr val="DBA453"/>
                  </a:solidFill>
                  <a:latin typeface="Wingdings" pitchFamily="2" charset="2"/>
                  <a:ea typeface="宋体" pitchFamily="0" charset="0"/>
                  <a:cs typeface="Book Antiqua" pitchFamily="0" charset="0"/>
                </a:rPr>
                <a:t></a:t>
              </a:r>
              <a:endParaRPr lang="zh-CN" altLang="en-US" sz="5400" b="0" i="0" u="none" strike="noStrike" kern="1200" cap="none" spc="0" baseline="0">
                <a:solidFill>
                  <a:srgbClr val="DBA453"/>
                </a:solidFill>
                <a:latin typeface="Wingdings" pitchFamily="2" charset="2"/>
                <a:ea typeface="宋体" pitchFamily="0" charset="0"/>
                <a:cs typeface="Book Antiqua" pitchFamily="0" charset="0"/>
              </a:endParaRPr>
            </a:p>
          </p:txBody>
        </p:sp>
        <p:sp>
          <p:nvSpPr>
            <p:cNvPr id="34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0800000">
              <a:off x="1172584" y="1936377"/>
              <a:ext cx="3119718" cy="1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12700" cmpd="sng" cap="flat">
              <a:solidFill>
                <a:srgbClr val="DBA453"/>
              </a:solidFill>
              <a:prstDash val="solid"/>
              <a:round/>
            </a:ln>
          </p:spPr>
        </p:sp>
        <p:sp>
          <p:nvSpPr>
            <p:cNvPr id="35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0800000">
              <a:off x="4831976" y="1933407"/>
              <a:ext cx="3119718" cy="1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12700" cmpd="sng" cap="flat">
              <a:solidFill>
                <a:srgbClr val="DBA453"/>
              </a:solidFill>
              <a:prstDash val="solid"/>
              <a:round/>
            </a:ln>
          </p:spPr>
        </p:sp>
      </p:grpSp>
    </p:spTree>
    <p:extLst>
      <p:ext uri="{BB962C8B-B14F-4D97-AF65-F5344CB8AC3E}">
        <p14:creationId xmlns:p14="http://schemas.microsoft.com/office/powerpoint/2010/main" val="193150308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2884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93387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72728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93068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93589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09027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22902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63769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7C7C7C"/>
              <a:srgbClr val="EDEDED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 rot="0">
            <a:off x="0" y="0"/>
            <a:ext cx="9144000" cy="6858000"/>
          </a:xfrm>
          <a:prstGeom prst="rect"/>
          <a:gradFill rotWithShape="1">
            <a:gsLst>
              <a:gs pos="83000">
                <a:srgbClr val="FFFFFF">
                  <a:alpha val="10980"/>
                </a:srgbClr>
              </a:gs>
              <a:gs pos="100000">
                <a:srgbClr val="ECE9C6">
                  <a:lumMod val="75000"/>
                  <a:alpha val="22745"/>
                </a:srgbClr>
              </a:gs>
            </a:gsLst>
            <a:path path="rect">
              <a:fillToRect l="50000" t="50000" r="50000" b="50000"/>
            </a:path>
            <a:tileRect/>
          </a:gradFill>
          <a:ln w="19050" cmpd="sng" cap="flat">
            <a:noFill/>
            <a:prstDash val="solid"/>
            <a:round/>
          </a:ln>
        </p:spPr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688490" y="570156"/>
            <a:ext cx="7756262" cy="10542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idx="1"/>
          </p:nvPr>
        </p:nvSpPr>
        <p:spPr>
          <a:xfrm rot="0">
            <a:off x="699247" y="2248347"/>
            <a:ext cx="7745505" cy="38778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idx="2"/>
          </p:nvPr>
        </p:nvSpPr>
        <p:spPr>
          <a:xfrm rot="0">
            <a:off x="360378" y="6161441"/>
            <a:ext cx="213359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datetime1">
              <a:rPr lang="en-US" altLang="zh-CN" sz="1200">
                <a:solidFill>
                  <a:schemeClr val="tx2"/>
                </a:solidFill>
                <a:latin typeface="Book Antiqua" pitchFamily="0" charset="0"/>
                <a:ea typeface="宋体" pitchFamily="0" charset="0"/>
                <a:cs typeface="Book Antiqua" pitchFamily="0" charset="0"/>
              </a:rPr>
              <a:t>9/7/2024</a:t>
            </a:fld>
            <a:endParaRPr lang="zh-CN" altLang="en-US" sz="1200">
              <a:solidFill>
                <a:schemeClr val="tx2"/>
              </a:solidFill>
              <a:latin typeface="Book Antiqua" pitchFamily="0" charset="0"/>
              <a:ea typeface="宋体" pitchFamily="0" charset="0"/>
              <a:cs typeface="Book Antiqua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ftr" idx="3"/>
          </p:nvPr>
        </p:nvSpPr>
        <p:spPr>
          <a:xfrm rot="0">
            <a:off x="3124200" y="6161441"/>
            <a:ext cx="2895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ctr"/>
            <a:endParaRPr lang="zh-CN" altLang="en-US" sz="1200">
              <a:solidFill>
                <a:schemeClr val="tx2"/>
              </a:solidFill>
              <a:latin typeface="Book Antiqua" pitchFamily="0" charset="0"/>
              <a:ea typeface="宋体" pitchFamily="0" charset="0"/>
              <a:cs typeface="Book Antiqua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sldNum" idx="4"/>
          </p:nvPr>
        </p:nvSpPr>
        <p:spPr>
          <a:xfrm rot="0">
            <a:off x="6639264" y="6161441"/>
            <a:ext cx="2133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2"/>
                </a:solidFill>
                <a:latin typeface="Book Antiqua" pitchFamily="0" charset="0"/>
                <a:ea typeface="宋体" pitchFamily="0" charset="0"/>
                <a:cs typeface="Book Antiqua" pitchFamily="0" charset="0"/>
              </a:rPr>
              <a:t>&lt;#&gt;</a:t>
            </a:fld>
            <a:endParaRPr lang="zh-CN" altLang="en-US" sz="1200">
              <a:solidFill>
                <a:schemeClr val="tx2"/>
              </a:solidFill>
              <a:latin typeface="Book Antiqua" pitchFamily="0" charset="0"/>
              <a:ea typeface="宋体" pitchFamily="0" charset="0"/>
              <a:cs typeface="Book Antiqu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0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ctr" defTabSz="914400" eaLnBrk="1" fontAlgn="auto" latinLnBrk="0" hangingPunct="1">
        <a:spcBef>
          <a:spcPts val="0"/>
        </a:spcBef>
        <a:buNone/>
        <a:defRPr sz="5400" kern="1200">
          <a:solidFill>
            <a:schemeClr val="tx2"/>
          </a:solidFill>
          <a:latin typeface="Book Antiqua" pitchFamily="0" charset="0"/>
          <a:ea typeface="宋体" pitchFamily="0" charset="0"/>
          <a:cs typeface="Book Antiqua" pitchFamily="0" charset="0"/>
        </a:defRPr>
      </a:lvl1pPr>
    </p:titleStyle>
    <p:bodyStyle>
      <a:lvl1pPr marL="365760" indent="-365760" algn="l" defTabSz="914400" eaLnBrk="1" fontAlgn="auto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rgbClr val="262626"/>
          </a:solidFill>
          <a:latin typeface="Book Antiqua" pitchFamily="0" charset="0"/>
          <a:ea typeface="宋体" pitchFamily="0" charset="0"/>
          <a:cs typeface="Book Antiqua" pitchFamily="0" charset="0"/>
        </a:defRPr>
      </a:lvl1pPr>
      <a:lvl2pPr marL="777240" indent="-365760" algn="l" defTabSz="914400" eaLnBrk="1" fontAlgn="auto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rgbClr val="262626"/>
          </a:solidFill>
          <a:latin typeface="Book Antiqua" pitchFamily="0" charset="0"/>
          <a:ea typeface="宋体" pitchFamily="0" charset="0"/>
          <a:cs typeface="Book Antiqua" pitchFamily="0" charset="0"/>
        </a:defRPr>
      </a:lvl2pPr>
      <a:lvl3pPr marL="1143000" indent="-365760" algn="l" defTabSz="914400" eaLnBrk="1" fontAlgn="auto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rgbClr val="262626"/>
          </a:solidFill>
          <a:latin typeface="Book Antiqua" pitchFamily="0" charset="0"/>
          <a:ea typeface="宋体" pitchFamily="0" charset="0"/>
          <a:cs typeface="Book Antiqua" pitchFamily="0" charset="0"/>
        </a:defRPr>
      </a:lvl3pPr>
      <a:lvl4pPr marL="1508760" indent="-320040" algn="l" defTabSz="914400" eaLnBrk="1" fontAlgn="auto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rgbClr val="262626"/>
          </a:solidFill>
          <a:latin typeface="Book Antiqua" pitchFamily="0" charset="0"/>
          <a:ea typeface="宋体" pitchFamily="0" charset="0"/>
          <a:cs typeface="Book Antiqua" pitchFamily="0" charset="0"/>
        </a:defRPr>
      </a:lvl4pPr>
      <a:lvl5pPr marL="1828800" indent="-320040" algn="l" defTabSz="914400" eaLnBrk="1" fontAlgn="auto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rgbClr val="262626"/>
          </a:solidFill>
          <a:latin typeface="Book Antiqua" pitchFamily="0" charset="0"/>
          <a:ea typeface="宋体" pitchFamily="0" charset="0"/>
          <a:cs typeface="Book Antiqua" pitchFamily="0" charset="0"/>
        </a:defRPr>
      </a:lvl5pPr>
      <a:lvl6pPr marL="2148713" indent="-274320" algn="l" defTabSz="914400" eaLnBrk="1" fontAlgn="auto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Book Antiqua" pitchFamily="0" charset="0"/>
          <a:ea typeface="宋体" pitchFamily="0" charset="0"/>
          <a:cs typeface="Book Antiqua" pitchFamily="0" charset="0"/>
        </a:defRPr>
      </a:lvl6pPr>
      <a:lvl7pPr marL="2468753" indent="-274320" algn="l" defTabSz="914400" eaLnBrk="1" fontAlgn="auto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Book Antiqua" pitchFamily="0" charset="0"/>
          <a:ea typeface="宋体" pitchFamily="0" charset="0"/>
          <a:cs typeface="Book Antiqua" pitchFamily="0" charset="0"/>
        </a:defRPr>
      </a:lvl7pPr>
      <a:lvl8pPr marL="2788920" indent="-274320" algn="l" defTabSz="914400" eaLnBrk="1" fontAlgn="auto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Book Antiqua" pitchFamily="0" charset="0"/>
          <a:ea typeface="宋体" pitchFamily="0" charset="0"/>
          <a:cs typeface="Book Antiqua" pitchFamily="0" charset="0"/>
        </a:defRPr>
      </a:lvl8pPr>
      <a:lvl9pPr marL="2788920" indent="-274320" algn="l" defTabSz="914400" eaLnBrk="1" fontAlgn="auto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Book Antiqua" pitchFamily="0" charset="0"/>
          <a:ea typeface="宋体" pitchFamily="0" charset="0"/>
          <a:cs typeface="Book Antiqu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241500"/>
              <a:srgbClr val="D8913C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"/>
          <p:cNvSpPr>
            <a:spLocks noGrp="1"/>
          </p:cNvSpPr>
          <p:nvPr>
            <p:ph type="ctrTitle"/>
          </p:nvPr>
        </p:nvSpPr>
        <p:spPr>
          <a:xfrm rot="0">
            <a:off x="1183341" y="1412776"/>
            <a:ext cx="6777318" cy="173198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5400" b="0" i="0" u="none" strike="noStrike" kern="1200" cap="none" spc="0" baseline="0">
                <a:ln w="3175" cap="flat">
                  <a:solidFill>
                    <a:srgbClr val="FFFFFF">
                      <a:alpha val="650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effectLst>
                  <a:outerShdw sx="100000" sy="100000" blurRad="25400" dir="14220000" dist="12700" algn="b">
                    <a:srgbClr val="000000">
                      <a:alpha val="50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</a:br>
            <a:r>
              <a:rPr lang="en-US" altLang="zh-CN" sz="4800" b="0" i="0" u="none" strike="noStrike" kern="1200" cap="none" spc="0" baseline="0">
                <a:ln w="3175" cap="flat">
                  <a:solidFill>
                    <a:srgbClr val="FFFFFF">
                      <a:alpha val="650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effectLst>
                  <a:outerShdw sx="100000" sy="100000" blurRad="25400" dir="14220000" dist="12700" algn="b">
                    <a:srgbClr val="000000">
                      <a:alpha val="50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EMPLOYEE DATA ANALYSIS USING EXCEL </a:t>
            </a:r>
            <a:endParaRPr lang="zh-CN" altLang="en-US" sz="4800" b="0" i="0" u="none" strike="noStrike" kern="1200" cap="none" spc="0" baseline="0">
              <a:ln w="3175" cap="flat">
                <a:solidFill>
                  <a:srgbClr val="FFFFFF">
                    <a:alpha val="65000"/>
                  </a:srgbClr>
                </a:solidFill>
                <a:prstDash val="solid"/>
                <a:round/>
              </a:ln>
              <a:solidFill>
                <a:schemeClr val="tx1"/>
              </a:solidFill>
              <a:effectLst>
                <a:outerShdw sx="100000" sy="100000" blurRad="25400" dir="14220000" dist="12700" algn="b">
                  <a:srgbClr val="000000">
                    <a:alpha val="50000"/>
                  </a:srgbClr>
                </a:outerShdw>
              </a:effectLst>
              <a:latin typeface="Book Antiqua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5" name="文本框"/>
          <p:cNvSpPr>
            <a:spLocks noGrp="1"/>
          </p:cNvSpPr>
          <p:nvPr>
            <p:ph type="subTitle" idx="1"/>
          </p:nvPr>
        </p:nvSpPr>
        <p:spPr>
          <a:xfrm rot="0">
            <a:off x="1484795" y="3717032"/>
            <a:ext cx="6400800" cy="35995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NAME 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suriya kumaKumar.j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effectLst>
                <a:outerShdw sx="100000" sy="100000" blurRad="34925" dir="14400000" dist="12700" algn="b">
                  <a:srgbClr val="000000">
                    <a:alpha val="21000"/>
                  </a:srgbClr>
                </a:outerShdw>
              </a:effectLst>
              <a:latin typeface="Book Antiqua" pitchFamily="0" charset="0"/>
              <a:ea typeface="宋体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9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437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effectLst>
                <a:outerShdw sx="100000" sy="100000" blurRad="34925" dir="14400000" dist="12700" algn="b">
                  <a:srgbClr val="000000">
                    <a:alpha val="21000"/>
                  </a:srgbClr>
                </a:outerShdw>
              </a:effectLst>
              <a:latin typeface="Book Antiqua" pitchFamily="0" charset="0"/>
              <a:ea typeface="宋体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RTMENT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-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B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NERAL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effectLst>
                <a:outerShdw sx="100000" sy="100000" blurRad="34925" dir="14400000" dist="12700" algn="b">
                  <a:srgbClr val="000000">
                    <a:alpha val="21000"/>
                  </a:srgbClr>
                </a:outerShdw>
              </a:effectLst>
              <a:latin typeface="Book Antiqua" pitchFamily="0" charset="0"/>
              <a:ea typeface="宋体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EGE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F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AND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Lucida Sans"/>
              </a:rPr>
              <a:t>NCE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effectLst>
                <a:outerShdw sx="100000" sy="100000" blurRad="34925" dir="14400000" dist="12700" algn="b">
                  <a:srgbClr val="000000">
                    <a:alpha val="21000"/>
                  </a:srgbClr>
                </a:outerShdw>
              </a:effectLst>
              <a:latin typeface="Book Antiqu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1937432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7C7C7C"/>
              <a:srgbClr val="EDEDED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"/>
          <p:cNvSpPr>
            <a:spLocks noGrp="1"/>
          </p:cNvSpPr>
          <p:nvPr>
            <p:ph type="body" idx="1"/>
          </p:nvPr>
        </p:nvSpPr>
        <p:spPr>
          <a:xfrm rot="0">
            <a:off x="699247" y="2248347"/>
            <a:ext cx="7745505" cy="38778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TIME SERIES ANALYSIS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REGRESSION ANALYSIS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SEASONAL DECOMPOSITION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ANOMALY DETECTION 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SCENARIO ANALYSIS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262626"/>
                </a:solidFill>
                <a:latin typeface="Algerian" pitchFamily="82" charset="0"/>
                <a:ea typeface="宋体" pitchFamily="0" charset="0"/>
                <a:cs typeface="Lucida Sans"/>
              </a:rPr>
              <a:t>Model Evaluation</a:t>
            </a:r>
            <a:r>
              <a:rPr lang="en-US" altLang="zh-CN" sz="36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:</a:t>
            </a:r>
            <a:endParaRPr lang="en-US" altLang="zh-CN" sz="36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Mean Absolute Error (MAE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)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Mean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Squared Error (MSE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)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Root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Mean Squared Percentage Error (RMSPE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)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Coefficient of Determination (R-squared)</a:t>
            </a:r>
            <a:endParaRPr lang="zh-CN" altLang="en-US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 rot="0">
            <a:off x="688490" y="570156"/>
            <a:ext cx="7756262" cy="10542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2"/>
                </a:solidFill>
                <a:latin typeface="Algerian" pitchFamily="82" charset="0"/>
                <a:ea typeface="宋体" pitchFamily="0" charset="0"/>
                <a:cs typeface="Lucida Sans"/>
              </a:rPr>
              <a:t>MODELLING APPROACH</a:t>
            </a:r>
            <a:endParaRPr lang="zh-CN" altLang="en-US" sz="4400" b="0" i="0" u="none" strike="noStrike" kern="1200" cap="none" spc="0" baseline="0">
              <a:solidFill>
                <a:schemeClr val="tx2"/>
              </a:solidFill>
              <a:latin typeface="Algerian" pitchFamily="82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0851882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7C7C7C"/>
              <a:srgbClr val="EDEDED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"/>
          <p:cNvSpPr>
            <a:spLocks noGrp="1"/>
          </p:cNvSpPr>
          <p:nvPr>
            <p:ph type="title"/>
          </p:nvPr>
        </p:nvSpPr>
        <p:spPr>
          <a:xfrm rot="0">
            <a:off x="688490" y="570156"/>
            <a:ext cx="7756262" cy="10542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tx2"/>
                </a:solidFill>
                <a:latin typeface="Algerian" pitchFamily="82" charset="0"/>
                <a:ea typeface="宋体" pitchFamily="0" charset="0"/>
                <a:cs typeface="Lucida Sans"/>
              </a:rPr>
              <a:t>RESULTS</a:t>
            </a:r>
            <a:endParaRPr lang="zh-CN" altLang="en-US" sz="5400" b="0" i="0" u="none" strike="noStrike" kern="1200" cap="none" spc="0" baseline="0">
              <a:solidFill>
                <a:schemeClr val="tx2"/>
              </a:solidFill>
              <a:latin typeface="Algerian" pitchFamily="82" charset="0"/>
              <a:ea typeface="宋体" pitchFamily="0" charset="0"/>
              <a:cs typeface="Lucida Sans"/>
            </a:endParaRPr>
          </a:p>
        </p:txBody>
      </p:sp>
      <p:graphicFrame>
        <p:nvGraphicFramePr>
          <p:cNvPr id="54" name="图表"/>
          <p:cNvGraphicFramePr/>
          <p:nvPr/>
        </p:nvGraphicFramePr>
        <p:xfrm>
          <a:off x="698500" y="2247900"/>
          <a:ext cx="7747000" cy="387826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60714466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7C7C7C"/>
              <a:srgbClr val="EDEDED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"/>
          <p:cNvSpPr>
            <a:spLocks noGrp="1"/>
          </p:cNvSpPr>
          <p:nvPr>
            <p:ph type="body" idx="1"/>
          </p:nvPr>
        </p:nvSpPr>
        <p:spPr>
          <a:xfrm rot="0">
            <a:off x="724203" y="2348880"/>
            <a:ext cx="7745505" cy="42813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Book Antiqua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42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The line chart shows a declining trend in profit and loss over the past 2 years, with a significant drop in the last quarter</a:t>
            </a:r>
            <a:r>
              <a:rPr lang="en-US" altLang="zh-CN" sz="42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. </a:t>
            </a:r>
            <a:endParaRPr lang="en-US" altLang="zh-CN" sz="42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42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The </a:t>
            </a:r>
            <a:r>
              <a:rPr lang="en-US" altLang="zh-CN" sz="42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average monthly profit has decreased by 15% over the past year</a:t>
            </a:r>
            <a:r>
              <a:rPr lang="en-US" altLang="zh-CN" sz="42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.</a:t>
            </a:r>
            <a:endParaRPr lang="en-US" altLang="zh-CN" sz="42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42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 </a:t>
            </a:r>
            <a:r>
              <a:rPr lang="en-US" altLang="zh-CN" sz="42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The gross margin has remained relatively stable, while the operating margin has declined by 20% over the past 18 months</a:t>
            </a:r>
            <a:r>
              <a:rPr lang="en-US" altLang="zh-CN" sz="42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. </a:t>
            </a:r>
            <a:endParaRPr lang="en-US" altLang="zh-CN" sz="42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42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The </a:t>
            </a:r>
            <a:r>
              <a:rPr lang="en-US" altLang="zh-CN" sz="42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time series analysis reveals a strong seasonal component, with peaks in profit during the summer months and troughs during the winter months</a:t>
            </a:r>
            <a:r>
              <a:rPr lang="en-US" altLang="zh-CN" sz="42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.</a:t>
            </a:r>
            <a:endParaRPr lang="en-US" altLang="zh-CN" sz="42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42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 </a:t>
            </a:r>
            <a:r>
              <a:rPr lang="en-US" altLang="zh-CN" sz="42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The regression analysis indicates a strong positive relationship between revenue and profit, and a strong negative relationship between operating expenses and profit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Book Antiqua" pitchFamily="0" charset="0"/>
                <a:ea typeface="宋体" pitchFamily="0" charset="0"/>
                <a:cs typeface="Lucida Sans"/>
              </a:rPr>
              <a:t>.</a:t>
            </a:r>
            <a:endParaRPr lang="zh-CN" altLang="en-US" sz="2400" b="0" i="0" u="none" strike="noStrike" kern="1200" cap="none" spc="0" baseline="0">
              <a:solidFill>
                <a:srgbClr val="262626"/>
              </a:solidFill>
              <a:latin typeface="Book Antiqua" pitchFamily="0" charset="0"/>
              <a:ea typeface="宋体" pitchFamily="0" charset="0"/>
              <a:cs typeface="Lucida Sans"/>
            </a:endParaRPr>
          </a:p>
        </p:txBody>
      </p:sp>
      <p:sp>
        <p:nvSpPr>
          <p:cNvPr id="56" name="文本框"/>
          <p:cNvSpPr>
            <a:spLocks noGrp="1"/>
          </p:cNvSpPr>
          <p:nvPr>
            <p:ph type="title"/>
          </p:nvPr>
        </p:nvSpPr>
        <p:spPr>
          <a:xfrm rot="0">
            <a:off x="688490" y="570156"/>
            <a:ext cx="7756262" cy="10542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2"/>
                </a:solidFill>
                <a:latin typeface="Algerian" pitchFamily="82" charset="0"/>
                <a:ea typeface="宋体" pitchFamily="0" charset="0"/>
                <a:cs typeface="Lucida Sans"/>
              </a:rPr>
              <a:t>RESULTS</a:t>
            </a:r>
            <a:endParaRPr lang="zh-CN" altLang="en-US" sz="4400" b="0" i="0" u="none" strike="noStrike" kern="1200" cap="none" spc="0" baseline="0">
              <a:solidFill>
                <a:schemeClr val="tx2"/>
              </a:solidFill>
              <a:latin typeface="Algerian" pitchFamily="82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579554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7C7C7C"/>
              <a:srgbClr val="EDEDED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body" idx="1"/>
          </p:nvPr>
        </p:nvSpPr>
        <p:spPr>
          <a:xfrm rot="0">
            <a:off x="699247" y="2248347"/>
            <a:ext cx="7745505" cy="38778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2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The </a:t>
            </a:r>
            <a:r>
              <a:rPr lang="en-US" altLang="zh-CN" sz="22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declining trend in profit and loss is a concern and warrants further investigation</a:t>
            </a:r>
            <a:r>
              <a:rPr lang="en-US" altLang="zh-CN" sz="22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.</a:t>
            </a:r>
            <a:endParaRPr lang="en-US" altLang="zh-CN" sz="22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2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 </a:t>
            </a:r>
            <a:r>
              <a:rPr lang="en-US" altLang="zh-CN" sz="22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The stable gross margin suggests that the firm's pricing strategy and cost of goods sold are under control</a:t>
            </a:r>
            <a:r>
              <a:rPr lang="en-US" altLang="zh-CN" sz="22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.</a:t>
            </a:r>
            <a:endParaRPr lang="en-US" altLang="zh-CN" sz="22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2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 </a:t>
            </a:r>
            <a:r>
              <a:rPr lang="en-US" altLang="zh-CN" sz="22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The declining operating margin indicates that operating expenses are increasing at a faster rate than revenue</a:t>
            </a:r>
            <a:r>
              <a:rPr lang="en-US" altLang="zh-CN" sz="22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.</a:t>
            </a:r>
            <a:endParaRPr lang="en-US" altLang="zh-CN" sz="22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2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 </a:t>
            </a:r>
            <a:r>
              <a:rPr lang="en-US" altLang="zh-CN" sz="22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The firm needs to address the declining trend in profit and </a:t>
            </a:r>
            <a:r>
              <a:rPr lang="en-US" altLang="zh-CN" sz="22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loss.</a:t>
            </a:r>
            <a:endParaRPr lang="en-US" altLang="zh-CN" sz="22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2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Cost </a:t>
            </a:r>
            <a:r>
              <a:rPr lang="en-US" altLang="zh-CN" sz="22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management and revenue growth initiatives should be prioritized</a:t>
            </a:r>
            <a:r>
              <a:rPr lang="en-US" altLang="zh-CN" sz="22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.</a:t>
            </a:r>
            <a:endParaRPr lang="en-US" altLang="zh-CN" sz="22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2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Seasonal </a:t>
            </a:r>
            <a:r>
              <a:rPr lang="en-US" altLang="zh-CN" sz="22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fluctuations should be considered when making </a:t>
            </a:r>
            <a:r>
              <a:rPr lang="en-US" altLang="zh-CN" sz="22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financial decisions.</a:t>
            </a:r>
            <a:endParaRPr lang="en-US" altLang="zh-CN" sz="22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262626"/>
              </a:solidFill>
              <a:latin typeface="Book Antiqua" pitchFamily="0" charset="0"/>
              <a:ea typeface="宋体" pitchFamily="0" charset="0"/>
              <a:cs typeface="Lucida Sans"/>
            </a:endParaRPr>
          </a:p>
        </p:txBody>
      </p:sp>
      <p:sp>
        <p:nvSpPr>
          <p:cNvPr id="58" name="文本框"/>
          <p:cNvSpPr>
            <a:spLocks noGrp="1"/>
          </p:cNvSpPr>
          <p:nvPr>
            <p:ph type="title"/>
          </p:nvPr>
        </p:nvSpPr>
        <p:spPr>
          <a:xfrm rot="0">
            <a:off x="688490" y="570156"/>
            <a:ext cx="7756262" cy="10542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2"/>
                </a:solidFill>
                <a:latin typeface="Algerian" pitchFamily="82" charset="0"/>
                <a:ea typeface="宋体" pitchFamily="0" charset="0"/>
                <a:cs typeface="Lucida Sans"/>
              </a:rPr>
              <a:t>DISCUSSION</a:t>
            </a:r>
            <a:endParaRPr lang="zh-CN" altLang="en-US" sz="4400" b="0" i="0" u="none" strike="noStrike" kern="1200" cap="none" spc="0" baseline="0">
              <a:solidFill>
                <a:schemeClr val="tx2"/>
              </a:solidFill>
              <a:latin typeface="Algerian" pitchFamily="82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52221287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7C7C7C"/>
              <a:srgbClr val="EDEDED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"/>
          <p:cNvSpPr>
            <a:spLocks noGrp="1"/>
          </p:cNvSpPr>
          <p:nvPr>
            <p:ph type="body" idx="1"/>
          </p:nvPr>
        </p:nvSpPr>
        <p:spPr>
          <a:xfrm rot="0">
            <a:off x="699247" y="2248347"/>
            <a:ext cx="7745505" cy="38778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0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The </a:t>
            </a:r>
            <a:r>
              <a:rPr lang="en-US" altLang="zh-CN" sz="20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data exhibits a consistent upward trend, indicating steady growth and progress over the observed period. The steady incline suggests a positive correlation between the variables, with a notable increase in the latter half of the chart</a:t>
            </a:r>
            <a:r>
              <a:rPr lang="en-US" altLang="zh-CN" sz="20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.</a:t>
            </a:r>
            <a:endParaRPr lang="en-US" altLang="zh-CN" sz="20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0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This </a:t>
            </a:r>
            <a:r>
              <a:rPr lang="en-US" altLang="zh-CN" sz="20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upward momentum implies a favorable outcome, improvement, or expansion in the represented data. However, it's essential to consider external factors and potential fluctuations to sustain this growth and ensure continued </a:t>
            </a:r>
            <a:r>
              <a:rPr lang="en-US" altLang="zh-CN" sz="20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success…..</a:t>
            </a:r>
            <a:endParaRPr lang="en-US" altLang="zh-CN" sz="20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endParaRPr lang="en-US" altLang="zh-CN" sz="20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lvl="7" marL="2788920" indent="-27432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"/>
            </a:pPr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Algerian" pitchFamily="82" charset="0"/>
              <a:ea typeface="宋体" pitchFamily="0" charset="0"/>
              <a:cs typeface="Lucida Sans"/>
            </a:endParaRPr>
          </a:p>
        </p:txBody>
      </p:sp>
      <p:sp>
        <p:nvSpPr>
          <p:cNvPr id="60" name="文本框"/>
          <p:cNvSpPr>
            <a:spLocks noGrp="1"/>
          </p:cNvSpPr>
          <p:nvPr>
            <p:ph type="title"/>
          </p:nvPr>
        </p:nvSpPr>
        <p:spPr>
          <a:xfrm rot="0">
            <a:off x="688490" y="570156"/>
            <a:ext cx="7756262" cy="10542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2"/>
                </a:solidFill>
                <a:latin typeface="Algerian" pitchFamily="82" charset="0"/>
                <a:ea typeface="宋体" pitchFamily="0" charset="0"/>
                <a:cs typeface="Lucida Sans"/>
              </a:rPr>
              <a:t>…Conclusion…</a:t>
            </a:r>
            <a:endParaRPr lang="zh-CN" altLang="en-US" sz="4400" b="0" i="0" u="none" strike="noStrike" kern="1200" cap="none" spc="0" baseline="0">
              <a:solidFill>
                <a:schemeClr val="tx2"/>
              </a:solidFill>
              <a:latin typeface="Algerian" pitchFamily="82" charset="0"/>
              <a:ea typeface="宋体" pitchFamily="0" charset="0"/>
              <a:cs typeface="Lucida Sans"/>
            </a:endParaRPr>
          </a:p>
        </p:txBody>
      </p:sp>
      <p:sp>
        <p:nvSpPr>
          <p:cNvPr id="61" name="矩形"/>
          <p:cNvSpPr>
            <a:spLocks/>
          </p:cNvSpPr>
          <p:nvPr/>
        </p:nvSpPr>
        <p:spPr>
          <a:xfrm rot="0">
            <a:off x="3347864" y="2479094"/>
            <a:ext cx="4572000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 Antiqua" pitchFamily="0" charset="0"/>
                <a:ea typeface="宋体" pitchFamily="0" charset="0"/>
                <a:cs typeface="Book Antiqua" pitchFamily="0" charset="0"/>
              </a:rPr>
              <a:t>."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Book Antiqua" pitchFamily="0" charset="0"/>
              <a:ea typeface="宋体" pitchFamily="0" charset="0"/>
              <a:cs typeface="Book Antiqu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739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241500"/>
              <a:srgbClr val="D8913C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"/>
          <p:cNvSpPr>
            <a:spLocks noGrp="1"/>
          </p:cNvSpPr>
          <p:nvPr>
            <p:ph type="ctrTitle"/>
          </p:nvPr>
        </p:nvSpPr>
        <p:spPr>
          <a:xfrm rot="0">
            <a:off x="995082" y="35263"/>
            <a:ext cx="6777318" cy="22109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ln w="3175" cap="flat">
                  <a:solidFill>
                    <a:srgbClr val="FFFFFF">
                      <a:alpha val="650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effectLst>
                  <a:outerShdw sx="100000" sy="100000" blurRad="25400" dir="14220000" dist="12700" algn="b">
                    <a:srgbClr val="000000">
                      <a:alpha val="50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PROJECT TITLE</a:t>
            </a:r>
            <a:endParaRPr lang="zh-CN" altLang="en-US" sz="5400" b="0" i="0" u="none" strike="noStrike" kern="1200" cap="none" spc="0" baseline="0">
              <a:ln w="3175" cap="flat">
                <a:solidFill>
                  <a:srgbClr val="FFFFFF">
                    <a:alpha val="65000"/>
                  </a:srgbClr>
                </a:solidFill>
                <a:prstDash val="solid"/>
                <a:round/>
              </a:ln>
              <a:solidFill>
                <a:schemeClr val="tx1"/>
              </a:solidFill>
              <a:effectLst>
                <a:outerShdw sx="100000" sy="100000" blurRad="25400" dir="14220000" dist="12700" algn="b">
                  <a:srgbClr val="000000">
                    <a:alpha val="50000"/>
                  </a:srgbClr>
                </a:outerShdw>
              </a:effectLst>
              <a:latin typeface="Castellar" pitchFamily="18" charset="0"/>
              <a:ea typeface="宋体" pitchFamily="0" charset="0"/>
              <a:cs typeface="Lucida Sans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ubTitle" idx="1"/>
          </p:nvPr>
        </p:nvSpPr>
        <p:spPr>
          <a:xfrm rot="0">
            <a:off x="1183341" y="4005064"/>
            <a:ext cx="6400800" cy="17525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E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M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P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LOYEE 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P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E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R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F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O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R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M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A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N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CE </a:t>
            </a:r>
            <a:endParaRPr lang="en-US" altLang="zh-CN" sz="4000" b="0" i="0" u="none" strike="noStrike" kern="1200" cap="none" spc="0" baseline="0">
              <a:solidFill>
                <a:schemeClr val="tx1"/>
              </a:solidFill>
              <a:effectLst>
                <a:outerShdw sx="100000" sy="100000" blurRad="34925" dir="14400000" dist="12700" algn="b">
                  <a:srgbClr val="000000">
                    <a:alpha val="21000"/>
                  </a:srgbClr>
                </a:outerShdw>
              </a:effectLst>
              <a:latin typeface="Castellar" pitchFamily="18" charset="0"/>
              <a:ea typeface="宋体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A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N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A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L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Y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S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I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S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 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U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S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I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N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G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 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E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X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C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E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L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: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 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 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S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C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O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R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E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 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B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A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S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ED 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A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P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P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4925" dir="14400000" dist="12700" algn="b">
                    <a:srgbClr val="000000">
                      <a:alpha val="21000"/>
                    </a:srgbClr>
                  </a:outerShdw>
                </a:effectLst>
                <a:latin typeface="Castellar" pitchFamily="18" charset="0"/>
                <a:ea typeface="宋体" pitchFamily="0" charset="0"/>
                <a:cs typeface="Lucida Sans"/>
              </a:rPr>
              <a:t>ROACH 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effectLst>
                <a:outerShdw sx="100000" sy="100000" blurRad="34925" dir="14400000" dist="12700" algn="b">
                  <a:srgbClr val="000000">
                    <a:alpha val="21000"/>
                  </a:srgbClr>
                </a:outerShdw>
              </a:effectLst>
              <a:latin typeface="Castellar" pitchFamily="18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2565463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7C7C7C"/>
              <a:srgbClr val="EDEDED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"/>
          <p:cNvSpPr>
            <a:spLocks noGrp="1"/>
          </p:cNvSpPr>
          <p:nvPr>
            <p:ph type="body" idx="1"/>
          </p:nvPr>
        </p:nvSpPr>
        <p:spPr>
          <a:xfrm rot="0">
            <a:off x="699247" y="2248347"/>
            <a:ext cx="7745505" cy="38778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PROBLEM STATEMENT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PROJECT OVERVIEW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END USERS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SOLUTIONS AND PROPOSITIONS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DATASET DESCRIPTION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MODELLING APPROACH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RESULTS AND DISCUSSION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CONCLUSION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endParaRPr lang="zh-CN" altLang="en-US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title"/>
          </p:nvPr>
        </p:nvSpPr>
        <p:spPr>
          <a:xfrm rot="0">
            <a:off x="688490" y="570156"/>
            <a:ext cx="7756262" cy="10542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2"/>
                </a:solidFill>
                <a:latin typeface="Algerian" pitchFamily="82" charset="0"/>
                <a:ea typeface="宋体" pitchFamily="0" charset="0"/>
                <a:cs typeface="Lucida Sans"/>
              </a:rPr>
              <a:t>AGENDA </a:t>
            </a:r>
            <a:endParaRPr lang="zh-CN" altLang="en-US" sz="4400" b="0" i="0" u="none" strike="noStrike" kern="1200" cap="none" spc="0" baseline="0">
              <a:solidFill>
                <a:schemeClr val="tx2"/>
              </a:solidFill>
              <a:latin typeface="Algerian" pitchFamily="82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1708602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7C7C7C"/>
              <a:srgbClr val="EDEDED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body" idx="1"/>
          </p:nvPr>
        </p:nvSpPr>
        <p:spPr>
          <a:xfrm rot="0">
            <a:off x="699247" y="2248347"/>
            <a:ext cx="7745505" cy="38778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This is a company's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profit and loss line chart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showing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a concerning trend of decreasing profits over the past six months, with a significant loss in the last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quarter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Book Antiqua" pitchFamily="0" charset="0"/>
                <a:ea typeface="宋体" pitchFamily="0" charset="0"/>
                <a:cs typeface="Lucida Sans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Book Antiqua" pitchFamily="0" charset="0"/>
              <a:ea typeface="宋体" pitchFamily="0" charset="0"/>
              <a:cs typeface="Lucida Sans"/>
            </a:endParaRPr>
          </a:p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Despite increased sales, our profit and loss line chart reveals a widening gap between revenue and net income, indicating shrinking profit margins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Book Antiqua" pitchFamily="0" charset="0"/>
                <a:ea typeface="宋体" pitchFamily="0" charset="0"/>
                <a:cs typeface="Lucida Sans"/>
              </a:rPr>
              <a:t>.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These problem statements aim to address the decline in profits or shrinking profit margins, and can serve as a starting point for further analysis and strategic planning.</a:t>
            </a:r>
            <a:endParaRPr lang="zh-CN" altLang="en-US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title"/>
          </p:nvPr>
        </p:nvSpPr>
        <p:spPr>
          <a:xfrm rot="0">
            <a:off x="688490" y="570156"/>
            <a:ext cx="7756262" cy="10542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2"/>
                </a:solidFill>
                <a:latin typeface="Algerian" pitchFamily="82" charset="0"/>
                <a:ea typeface="宋体" pitchFamily="0" charset="0"/>
                <a:cs typeface="Lucida Sans"/>
              </a:rPr>
              <a:t>PROBLEM STATEMENT</a:t>
            </a:r>
            <a:endParaRPr lang="zh-CN" altLang="en-US" sz="4400" b="0" i="0" u="none" strike="noStrike" kern="1200" cap="none" spc="0" baseline="0">
              <a:solidFill>
                <a:schemeClr val="tx2"/>
              </a:solidFill>
              <a:latin typeface="Algerian" pitchFamily="82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4221624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7C7C7C"/>
              <a:srgbClr val="EDEDED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body" idx="1"/>
          </p:nvPr>
        </p:nvSpPr>
        <p:spPr>
          <a:xfrm rot="0">
            <a:off x="971600" y="2276872"/>
            <a:ext cx="7745505" cy="38778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1" i="0" u="none" strike="noStrike" kern="1200" cap="none" spc="0" baseline="0">
                <a:solidFill>
                  <a:srgbClr val="262626"/>
                </a:solidFill>
                <a:latin typeface="Algerian" pitchFamily="82" charset="0"/>
                <a:ea typeface="宋体" pitchFamily="0" charset="0"/>
                <a:cs typeface="Lucida Sans"/>
              </a:rPr>
              <a:t>Objective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lgerian" pitchFamily="82" charset="0"/>
                <a:ea typeface="宋体" pitchFamily="0" charset="0"/>
                <a:cs typeface="Lucida Sans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Book Antiqua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Analyze the declining profitability trend and identify strategic adjustments to optimize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revenue, reduce costs, and improve net income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Book Antiqua" pitchFamily="0" charset="0"/>
              <a:ea typeface="宋体" pitchFamily="0" charset="0"/>
              <a:cs typeface="Lucida Sans"/>
            </a:endParaRPr>
          </a:p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1" i="0" u="none" strike="noStrike" kern="1200" cap="none" spc="0" baseline="0">
                <a:solidFill>
                  <a:srgbClr val="262626"/>
                </a:solidFill>
                <a:latin typeface="Algerian" pitchFamily="82" charset="0"/>
                <a:ea typeface="宋体" pitchFamily="0" charset="0"/>
                <a:cs typeface="Lucida Sans"/>
              </a:rPr>
              <a:t>Scope:</a:t>
            </a:r>
            <a:r>
              <a:rPr lang="en-US" altLang="zh-CN" sz="2400" b="1" i="0" u="none" strike="noStrike" kern="1200" cap="none" spc="0" baseline="0">
                <a:solidFill>
                  <a:srgbClr val="262626"/>
                </a:solidFill>
                <a:latin typeface="Book Antiqua" pitchFamily="0" charset="0"/>
                <a:ea typeface="宋体" pitchFamily="0" charset="0"/>
                <a:cs typeface="Lucida Sans"/>
              </a:rPr>
              <a:t>-</a:t>
            </a:r>
            <a:endParaRPr lang="en-US" altLang="zh-CN" sz="2400" b="1" i="0" u="none" strike="noStrike" kern="1200" cap="none" spc="0" baseline="0">
              <a:solidFill>
                <a:srgbClr val="262626"/>
              </a:solidFill>
              <a:latin typeface="Book Antiqua" pitchFamily="0" charset="0"/>
              <a:ea typeface="宋体" pitchFamily="0" charset="0"/>
              <a:cs typeface="Lucida Sans"/>
            </a:endParaRPr>
          </a:p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Identify key drivers of the decline, including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: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 Revenue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fluctuations  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Cost structure changes   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Market and competitive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factors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Develop and evaluate potential solutions to address the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decline.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 Revenue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growth initiatives   </a:t>
            </a:r>
            <a:endParaRPr lang="zh-CN" altLang="en-US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title"/>
          </p:nvPr>
        </p:nvSpPr>
        <p:spPr>
          <a:xfrm rot="0">
            <a:off x="688490" y="570156"/>
            <a:ext cx="7756262" cy="10542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2"/>
                </a:solidFill>
                <a:latin typeface="Algerian" pitchFamily="82" charset="0"/>
                <a:ea typeface="宋体" pitchFamily="0" charset="0"/>
                <a:cs typeface="Lucida Sans"/>
              </a:rPr>
              <a:t>Project overview</a:t>
            </a:r>
            <a:endParaRPr lang="zh-CN" altLang="en-US" sz="4400" b="0" i="0" u="none" strike="noStrike" kern="1200" cap="none" spc="0" baseline="0">
              <a:solidFill>
                <a:schemeClr val="tx2"/>
              </a:solidFill>
              <a:latin typeface="Algerian" pitchFamily="82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90970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7C7C7C"/>
              <a:srgbClr val="EDEDED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 rot="0">
            <a:off x="699247" y="2248347"/>
            <a:ext cx="7745505" cy="38778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65760" indent="-36576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 Cost reduction and optimization strategies 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 Process improvements and operational efficiencies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 Implement and monitor selected solutions to measure impact on profitability.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 It delivers a   detailed analysis of the profit and loss line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Book Antiqua" pitchFamily="0" charset="0"/>
                <a:ea typeface="宋体" pitchFamily="0" charset="0"/>
                <a:cs typeface="Lucida Sans"/>
              </a:rPr>
              <a:t>chart, highlighting key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trends and driver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A list of recommended strategic adjustments to improve profitability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A roadmap for implementing and tracking the effectiveness of selected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endParaRPr lang="zh-CN" altLang="en-US" sz="2400" b="0" i="0" u="none" strike="noStrike" kern="1200" cap="none" spc="0" baseline="0">
              <a:solidFill>
                <a:srgbClr val="262626"/>
              </a:solidFill>
              <a:latin typeface="Book Antiqu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8214897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7C7C7C"/>
              <a:srgbClr val="EDEDED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 rot="0">
            <a:off x="699247" y="2248347"/>
            <a:ext cx="7745505" cy="38778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457200" indent="-4572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262626"/>
                </a:solidFill>
                <a:latin typeface="Algerian" pitchFamily="82" charset="0"/>
                <a:ea typeface="宋体" pitchFamily="0" charset="0"/>
                <a:cs typeface="Lucida Sans"/>
              </a:rPr>
              <a:t>Executive </a:t>
            </a:r>
            <a:r>
              <a:rPr lang="en-US" altLang="zh-CN" sz="2400" b="1" i="0" u="none" strike="noStrike" kern="1200" cap="none" spc="0" baseline="0">
                <a:solidFill>
                  <a:srgbClr val="262626"/>
                </a:solidFill>
                <a:latin typeface="Algerian" pitchFamily="82" charset="0"/>
                <a:ea typeface="宋体" pitchFamily="0" charset="0"/>
                <a:cs typeface="Lucida Sans"/>
              </a:rPr>
              <a:t>Leadership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Book Antiqua" pitchFamily="0" charset="0"/>
                <a:ea typeface="宋体" pitchFamily="0" charset="0"/>
                <a:cs typeface="Lucida Sans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CEO, CFO, COO, and other top executives who need to understand the company's financial performance and make strategic decisions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Book Antiqua" pitchFamily="0" charset="0"/>
                <a:ea typeface="宋体" pitchFamily="0" charset="0"/>
                <a:cs typeface="Lucida Sans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Book Antiqua" pitchFamily="0" charset="0"/>
              <a:ea typeface="宋体" pitchFamily="0" charset="0"/>
              <a:cs typeface="Lucida Sans"/>
            </a:endParaRPr>
          </a:p>
          <a:p>
            <a:pPr marL="457200" indent="-4572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262626"/>
                </a:solidFill>
                <a:latin typeface="Algerian" pitchFamily="82" charset="0"/>
                <a:ea typeface="宋体" pitchFamily="0" charset="0"/>
                <a:cs typeface="Lucida Sans"/>
              </a:rPr>
              <a:t>Finance </a:t>
            </a:r>
            <a:r>
              <a:rPr lang="en-US" altLang="zh-CN" sz="2400" b="1" i="0" u="none" strike="noStrike" kern="1200" cap="none" spc="0" baseline="0">
                <a:solidFill>
                  <a:srgbClr val="262626"/>
                </a:solidFill>
                <a:latin typeface="Algerian" pitchFamily="82" charset="0"/>
                <a:ea typeface="宋体" pitchFamily="0" charset="0"/>
                <a:cs typeface="Lucida Sans"/>
              </a:rPr>
              <a:t>Team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Book Antiqua" pitchFamily="0" charset="0"/>
                <a:ea typeface="宋体" pitchFamily="0" charset="0"/>
                <a:cs typeface="Lucida Sans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Financial analysts, accountants, and controllers who require detailed insights into revenue, costs, and profitability to inform budgeting, forecasting, and financial reporting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Book Antiqua" pitchFamily="0" charset="0"/>
                <a:ea typeface="宋体" pitchFamily="0" charset="0"/>
                <a:cs typeface="Lucida Sans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Book Antiqua" pitchFamily="0" charset="0"/>
              <a:ea typeface="宋体" pitchFamily="0" charset="0"/>
              <a:cs typeface="Lucida Sans"/>
            </a:endParaRPr>
          </a:p>
          <a:p>
            <a:pPr marL="457200" indent="-4572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262626"/>
                </a:solidFill>
                <a:latin typeface="Algerian" pitchFamily="82" charset="0"/>
                <a:ea typeface="宋体" pitchFamily="0" charset="0"/>
                <a:cs typeface="Lucida Sans"/>
              </a:rPr>
              <a:t>Investors </a:t>
            </a:r>
            <a:r>
              <a:rPr lang="en-US" altLang="zh-CN" sz="2400" b="1" i="0" u="none" strike="noStrike" kern="1200" cap="none" spc="0" baseline="0">
                <a:solidFill>
                  <a:srgbClr val="262626"/>
                </a:solidFill>
                <a:latin typeface="Algerian" pitchFamily="82" charset="0"/>
                <a:ea typeface="宋体" pitchFamily="0" charset="0"/>
                <a:cs typeface="Lucida Sans"/>
              </a:rPr>
              <a:t>and Shareholders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Book Antiqua" pitchFamily="0" charset="0"/>
                <a:ea typeface="宋体" pitchFamily="0" charset="0"/>
                <a:cs typeface="Lucida Sans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Individuals and organizations with a financial stake in the company, who need to assess its financial health and performance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457200" indent="-4572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262626"/>
                </a:solidFill>
                <a:latin typeface="Algerian" pitchFamily="82" charset="0"/>
                <a:ea typeface="宋体" pitchFamily="0" charset="0"/>
                <a:cs typeface="Lucida Sans"/>
              </a:rPr>
              <a:t>Operations </a:t>
            </a:r>
            <a:r>
              <a:rPr lang="en-US" altLang="zh-CN" sz="2400" b="1" i="0" u="none" strike="noStrike" kern="1200" cap="none" spc="0" baseline="0">
                <a:solidFill>
                  <a:srgbClr val="262626"/>
                </a:solidFill>
                <a:latin typeface="Algerian" pitchFamily="82" charset="0"/>
                <a:ea typeface="宋体" pitchFamily="0" charset="0"/>
                <a:cs typeface="Lucida Sans"/>
              </a:rPr>
              <a:t>Team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Book Antiqua" pitchFamily="0" charset="0"/>
                <a:ea typeface="宋体" pitchFamily="0" charset="0"/>
                <a:cs typeface="Lucida Sans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Department heads and managers responsible for driving revenue growth, managing costs, and optimizing processes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22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</p:txBody>
      </p:sp>
      <p:sp>
        <p:nvSpPr>
          <p:cNvPr id="46" name="文本框"/>
          <p:cNvSpPr>
            <a:spLocks noGrp="1"/>
          </p:cNvSpPr>
          <p:nvPr>
            <p:ph type="title"/>
          </p:nvPr>
        </p:nvSpPr>
        <p:spPr>
          <a:xfrm rot="0">
            <a:off x="688490" y="570156"/>
            <a:ext cx="7756262" cy="10542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2"/>
                </a:solidFill>
                <a:latin typeface="Algerian" pitchFamily="82" charset="0"/>
                <a:ea typeface="宋体" pitchFamily="0" charset="0"/>
                <a:cs typeface="Lucida Sans"/>
              </a:rPr>
              <a:t>End users !!!</a:t>
            </a:r>
            <a:endParaRPr lang="zh-CN" altLang="en-US" sz="4400" b="0" i="0" u="none" strike="noStrike" kern="1200" cap="none" spc="0" baseline="0">
              <a:solidFill>
                <a:schemeClr val="tx2"/>
              </a:solidFill>
              <a:latin typeface="Algerian" pitchFamily="82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6779514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7C7C7C"/>
              <a:srgbClr val="EDEDED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"/>
          <p:cNvSpPr>
            <a:spLocks noGrp="1"/>
          </p:cNvSpPr>
          <p:nvPr>
            <p:ph type="body" idx="1"/>
          </p:nvPr>
        </p:nvSpPr>
        <p:spPr>
          <a:xfrm rot="0">
            <a:off x="699247" y="2248347"/>
            <a:ext cx="7745505" cy="38778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Book Antiqua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Implement a comprehensive cost reduction initiative to address the increasing cost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structure.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 Streamlining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operations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.  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Renegotiating contracts with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suppliers.  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 Reducing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energy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consumption &amp; expenses.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Enhanced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financial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performance.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Improved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competitiveness.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Increased efficiency and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productivity.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Better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decision-making through data-driven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insights Aligns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with strategic objectives and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goals.</a:t>
            </a:r>
            <a:endParaRPr lang="zh-CN" altLang="en-US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title"/>
          </p:nvPr>
        </p:nvSpPr>
        <p:spPr>
          <a:xfrm rot="0">
            <a:off x="688490" y="570156"/>
            <a:ext cx="7756262" cy="10542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2"/>
                </a:solidFill>
                <a:latin typeface="Algerian" pitchFamily="82" charset="0"/>
                <a:ea typeface="宋体" pitchFamily="0" charset="0"/>
                <a:cs typeface="Lucida Sans"/>
              </a:rPr>
              <a:t>Solutions &amp;propositions</a:t>
            </a:r>
            <a:endParaRPr lang="zh-CN" altLang="en-US" sz="4400" b="0" i="0" u="none" strike="noStrike" kern="1200" cap="none" spc="0" baseline="0">
              <a:solidFill>
                <a:schemeClr val="tx2"/>
              </a:solidFill>
              <a:latin typeface="Algerian" pitchFamily="82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10758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7C7C7C"/>
              <a:srgbClr val="EDEDED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"/>
          <p:cNvSpPr>
            <a:spLocks noGrp="1"/>
          </p:cNvSpPr>
          <p:nvPr>
            <p:ph type="body" idx="1"/>
          </p:nvPr>
        </p:nvSpPr>
        <p:spPr>
          <a:xfrm rot="0">
            <a:off x="699247" y="2248347"/>
            <a:ext cx="7745505" cy="38778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lgerian" pitchFamily="82" charset="0"/>
                <a:ea typeface="宋体" pitchFamily="0" charset="0"/>
                <a:cs typeface="Lucida Sans"/>
              </a:rPr>
              <a:t>Date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lgerian" pitchFamily="82" charset="0"/>
                <a:ea typeface="宋体" pitchFamily="0" charset="0"/>
                <a:cs typeface="Lucida Sans"/>
              </a:rPr>
              <a:t>(MM-YYYY):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Month and year of the financial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data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lgerian" pitchFamily="82" charset="0"/>
                <a:ea typeface="宋体" pitchFamily="0" charset="0"/>
                <a:cs typeface="Lucida Sans"/>
              </a:rPr>
              <a:t>Revenue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lgerian" pitchFamily="82" charset="0"/>
                <a:ea typeface="宋体" pitchFamily="0" charset="0"/>
                <a:cs typeface="Lucida Sans"/>
              </a:rPr>
              <a:t>($):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Total monthly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revenue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lgerian" pitchFamily="82" charset="0"/>
                <a:ea typeface="宋体" pitchFamily="0" charset="0"/>
                <a:cs typeface="Lucida Sans"/>
              </a:rPr>
              <a:t>Cost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lgerian" pitchFamily="82" charset="0"/>
                <a:ea typeface="宋体" pitchFamily="0" charset="0"/>
                <a:cs typeface="Lucida Sans"/>
              </a:rPr>
              <a:t>of Goods Sold (COGS) ($):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Direct costs associated with producing and selling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products/services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lgerian" pitchFamily="82" charset="0"/>
                <a:ea typeface="宋体" pitchFamily="0" charset="0"/>
                <a:cs typeface="Lucida Sans"/>
              </a:rPr>
              <a:t>Operating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lgerian" pitchFamily="82" charset="0"/>
                <a:ea typeface="宋体" pitchFamily="0" charset="0"/>
                <a:cs typeface="Lucida Sans"/>
              </a:rPr>
              <a:t>Expenses ($):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Indirect costs, such as salaries, rent, and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marketing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lgerian" pitchFamily="82" charset="0"/>
                <a:ea typeface="宋体" pitchFamily="0" charset="0"/>
                <a:cs typeface="Lucida Sans"/>
              </a:rPr>
              <a:t>Net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lgerian" pitchFamily="82" charset="0"/>
                <a:ea typeface="宋体" pitchFamily="0" charset="0"/>
                <a:cs typeface="Lucida Sans"/>
              </a:rPr>
              <a:t>Income ($):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Profit or loss for the month (Revenue - COGS - Operating Expenses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)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365760" indent="-36576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lgerian" pitchFamily="82" charset="0"/>
                <a:ea typeface="宋体" pitchFamily="0" charset="0"/>
                <a:cs typeface="Lucida Sans"/>
              </a:rPr>
              <a:t>Gross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lgerian" pitchFamily="82" charset="0"/>
                <a:ea typeface="宋体" pitchFamily="0" charset="0"/>
                <a:cs typeface="Lucida Sans"/>
              </a:rPr>
              <a:t>Margin (%):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(Revenue - COGS) /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Revenue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 This  dataset </a:t>
            </a: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Arial Rounded MT Bold" pitchFamily="34" charset="0"/>
                <a:ea typeface="宋体" pitchFamily="0" charset="0"/>
                <a:cs typeface="Lucida Sans"/>
              </a:rPr>
              <a:t>description provides context for the line chart, outlining the variables, data frequency, and source. It helps users understand the data's structure and content, facilitating analysis and interpretation.</a:t>
            </a:r>
            <a:endParaRPr lang="zh-CN" altLang="en-US" sz="2400" b="0" i="0" u="none" strike="noStrike" kern="1200" cap="none" spc="0" baseline="0">
              <a:solidFill>
                <a:srgbClr val="262626"/>
              </a:solidFill>
              <a:latin typeface="Arial Rounded MT Bold" pitchFamily="34" charset="0"/>
              <a:ea typeface="宋体" pitchFamily="0" charset="0"/>
              <a:cs typeface="Lucida Sans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title"/>
          </p:nvPr>
        </p:nvSpPr>
        <p:spPr>
          <a:xfrm rot="0">
            <a:off x="688490" y="570156"/>
            <a:ext cx="7756262" cy="10542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2"/>
                </a:solidFill>
                <a:latin typeface="Algerian" pitchFamily="82" charset="0"/>
                <a:ea typeface="宋体" pitchFamily="0" charset="0"/>
                <a:cs typeface="Lucida Sans"/>
              </a:rPr>
              <a:t>Dataset description</a:t>
            </a:r>
            <a:endParaRPr lang="zh-CN" altLang="en-US" sz="4400" b="0" i="0" u="none" strike="noStrike" kern="1200" cap="none" spc="0" baseline="0">
              <a:solidFill>
                <a:schemeClr val="tx2"/>
              </a:solidFill>
              <a:latin typeface="Algerian" pitchFamily="82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66512917"/>
      </p:ext>
    </p:extLst>
  </p:cSld>
  <p:clrMapOvr>
    <a:masterClrMapping/>
  </p:clrMapOvr>
</p:sld>
</file>

<file path=ppt/theme/theme1.xml><?xml version="1.0" encoding="utf-8"?>
<a:theme xmlns:a="http://schemas.openxmlformats.org/drawingml/2006/main" name="Hardcover">
  <a:themeElements>
    <a:clrScheme name="Hardcover">
      <a:dk1>
        <a:srgbClr val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rdcover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Override1.xml><?xml version="1.0" encoding="utf-8"?>
<a:themeOverride xmlns:a="http://schemas.openxmlformats.org/drawingml/2006/main">
  <a:clrScheme name="scheme1">
    <a:dk1>
      <a:srgbClr val="FFFFFF"/>
    </a:dk1>
    <a:lt1>
      <a:srgbClr val="000000"/>
    </a:lt1>
    <a:dk2>
      <a:srgbClr val="ECE9C6"/>
    </a:dk2>
    <a:lt2>
      <a:srgbClr val="895D1D"/>
    </a:lt2>
    <a:accent1>
      <a:srgbClr val="873624"/>
    </a:accent1>
    <a:accent2>
      <a:srgbClr val="D6862D"/>
    </a:accent2>
    <a:accent3>
      <a:srgbClr val="D0BE40"/>
    </a:accent3>
    <a:accent4>
      <a:srgbClr val="877F6C"/>
    </a:accent4>
    <a:accent5>
      <a:srgbClr val="972109"/>
    </a:accent5>
    <a:accent6>
      <a:srgbClr val="AEB795"/>
    </a:accent6>
    <a:hlink>
      <a:srgbClr val="CC990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>
  <Template>Normal.eit</Template>
  <TotalTime>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 </dc:title>
  <dc:creator>gomathi</dc:creator>
  <cp:lastModifiedBy>root</cp:lastModifiedBy>
  <cp:revision>0</cp:revision>
  <dcterms:created xsi:type="dcterms:W3CDTF">2024-09-01T15:18:19Z</dcterms:created>
  <dcterms:modified xsi:type="dcterms:W3CDTF">2024-09-07T12:01:07Z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ICV">
    <vt:lpwstr>7b95dbbacba44cccac6d4baec3256741</vt:lpwstr>
  </property>
</Properties>
</file>