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0"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presProps" Target="presProps.xml" /><Relationship Id="rId3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96768-7223-1BA1-DFB8-B1E52D8F728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CB67623-ECBA-AF87-403B-9DF22C0F5C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CB9B611-A845-7CC3-4E33-9C6D2DF4A42D}"/>
              </a:ext>
            </a:extLst>
          </p:cNvPr>
          <p:cNvSpPr>
            <a:spLocks noGrp="1"/>
          </p:cNvSpPr>
          <p:nvPr>
            <p:ph type="dt" sz="half" idx="10"/>
          </p:nvPr>
        </p:nvSpPr>
        <p:spPr/>
        <p:txBody>
          <a:bodyPr/>
          <a:lstStyle/>
          <a:p>
            <a:fld id="{57747EC1-9EA1-A442-A488-B778805E1D6C}" type="datetimeFigureOut">
              <a:rPr lang="en-US" smtClean="0"/>
              <a:t>11/1/2023</a:t>
            </a:fld>
            <a:endParaRPr lang="en-US"/>
          </a:p>
        </p:txBody>
      </p:sp>
      <p:sp>
        <p:nvSpPr>
          <p:cNvPr id="5" name="Footer Placeholder 4">
            <a:extLst>
              <a:ext uri="{FF2B5EF4-FFF2-40B4-BE49-F238E27FC236}">
                <a16:creationId xmlns:a16="http://schemas.microsoft.com/office/drawing/2014/main" id="{D74B5F26-F179-6477-EF35-5522B9D76C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5C9078-3C0B-10D9-E4F3-19F094683744}"/>
              </a:ext>
            </a:extLst>
          </p:cNvPr>
          <p:cNvSpPr>
            <a:spLocks noGrp="1"/>
          </p:cNvSpPr>
          <p:nvPr>
            <p:ph type="sldNum" sz="quarter" idx="12"/>
          </p:nvPr>
        </p:nvSpPr>
        <p:spPr/>
        <p:txBody>
          <a:bodyPr/>
          <a:lstStyle/>
          <a:p>
            <a:fld id="{739C144C-1A54-1D4B-8627-15C0FBA36936}" type="slidenum">
              <a:rPr lang="en-US" smtClean="0"/>
              <a:t>‹#›</a:t>
            </a:fld>
            <a:endParaRPr lang="en-US"/>
          </a:p>
        </p:txBody>
      </p:sp>
    </p:spTree>
    <p:extLst>
      <p:ext uri="{BB962C8B-B14F-4D97-AF65-F5344CB8AC3E}">
        <p14:creationId xmlns:p14="http://schemas.microsoft.com/office/powerpoint/2010/main" val="3025462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EB29-10EB-2FCE-260D-7C92ADC1580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D1373E1-6191-5894-9542-338E33FCA96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4282CC0-2515-5369-7F02-6B6D1BD4A4C6}"/>
              </a:ext>
            </a:extLst>
          </p:cNvPr>
          <p:cNvSpPr>
            <a:spLocks noGrp="1"/>
          </p:cNvSpPr>
          <p:nvPr>
            <p:ph type="dt" sz="half" idx="10"/>
          </p:nvPr>
        </p:nvSpPr>
        <p:spPr/>
        <p:txBody>
          <a:bodyPr/>
          <a:lstStyle/>
          <a:p>
            <a:fld id="{57747EC1-9EA1-A442-A488-B778805E1D6C}" type="datetimeFigureOut">
              <a:rPr lang="en-US" smtClean="0"/>
              <a:t>11/1/2023</a:t>
            </a:fld>
            <a:endParaRPr lang="en-US"/>
          </a:p>
        </p:txBody>
      </p:sp>
      <p:sp>
        <p:nvSpPr>
          <p:cNvPr id="5" name="Footer Placeholder 4">
            <a:extLst>
              <a:ext uri="{FF2B5EF4-FFF2-40B4-BE49-F238E27FC236}">
                <a16:creationId xmlns:a16="http://schemas.microsoft.com/office/drawing/2014/main" id="{D07BADDB-F73D-4BD9-97B7-E92C60542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EECA3C-7439-545B-9515-A08CC6BCBDA5}"/>
              </a:ext>
            </a:extLst>
          </p:cNvPr>
          <p:cNvSpPr>
            <a:spLocks noGrp="1"/>
          </p:cNvSpPr>
          <p:nvPr>
            <p:ph type="sldNum" sz="quarter" idx="12"/>
          </p:nvPr>
        </p:nvSpPr>
        <p:spPr/>
        <p:txBody>
          <a:bodyPr/>
          <a:lstStyle/>
          <a:p>
            <a:fld id="{739C144C-1A54-1D4B-8627-15C0FBA36936}" type="slidenum">
              <a:rPr lang="en-US" smtClean="0"/>
              <a:t>‹#›</a:t>
            </a:fld>
            <a:endParaRPr lang="en-US"/>
          </a:p>
        </p:txBody>
      </p:sp>
    </p:spTree>
    <p:extLst>
      <p:ext uri="{BB962C8B-B14F-4D97-AF65-F5344CB8AC3E}">
        <p14:creationId xmlns:p14="http://schemas.microsoft.com/office/powerpoint/2010/main" val="527494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DDD0EB-002A-5B06-CB04-DE64CF7F188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5BCC5A5-2BEA-A5E1-A529-39EF433EA9A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E6F96EB-58F0-0E64-E74F-3CEA85B97DD9}"/>
              </a:ext>
            </a:extLst>
          </p:cNvPr>
          <p:cNvSpPr>
            <a:spLocks noGrp="1"/>
          </p:cNvSpPr>
          <p:nvPr>
            <p:ph type="dt" sz="half" idx="10"/>
          </p:nvPr>
        </p:nvSpPr>
        <p:spPr/>
        <p:txBody>
          <a:bodyPr/>
          <a:lstStyle/>
          <a:p>
            <a:fld id="{57747EC1-9EA1-A442-A488-B778805E1D6C}" type="datetimeFigureOut">
              <a:rPr lang="en-US" smtClean="0"/>
              <a:t>11/1/2023</a:t>
            </a:fld>
            <a:endParaRPr lang="en-US"/>
          </a:p>
        </p:txBody>
      </p:sp>
      <p:sp>
        <p:nvSpPr>
          <p:cNvPr id="5" name="Footer Placeholder 4">
            <a:extLst>
              <a:ext uri="{FF2B5EF4-FFF2-40B4-BE49-F238E27FC236}">
                <a16:creationId xmlns:a16="http://schemas.microsoft.com/office/drawing/2014/main" id="{8C53A1B1-AC9A-8504-B043-201647F26F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0CB423-F208-A87D-AD5D-C8276A36619A}"/>
              </a:ext>
            </a:extLst>
          </p:cNvPr>
          <p:cNvSpPr>
            <a:spLocks noGrp="1"/>
          </p:cNvSpPr>
          <p:nvPr>
            <p:ph type="sldNum" sz="quarter" idx="12"/>
          </p:nvPr>
        </p:nvSpPr>
        <p:spPr/>
        <p:txBody>
          <a:bodyPr/>
          <a:lstStyle/>
          <a:p>
            <a:fld id="{739C144C-1A54-1D4B-8627-15C0FBA36936}" type="slidenum">
              <a:rPr lang="en-US" smtClean="0"/>
              <a:t>‹#›</a:t>
            </a:fld>
            <a:endParaRPr lang="en-US"/>
          </a:p>
        </p:txBody>
      </p:sp>
    </p:spTree>
    <p:extLst>
      <p:ext uri="{BB962C8B-B14F-4D97-AF65-F5344CB8AC3E}">
        <p14:creationId xmlns:p14="http://schemas.microsoft.com/office/powerpoint/2010/main" val="1002508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801B-E3A4-1C21-FA48-410D41E1EE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05A8988-594B-7FB2-82F6-B37DC74B6CB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D885831-8093-1315-781E-3F34C0B19A67}"/>
              </a:ext>
            </a:extLst>
          </p:cNvPr>
          <p:cNvSpPr>
            <a:spLocks noGrp="1"/>
          </p:cNvSpPr>
          <p:nvPr>
            <p:ph type="dt" sz="half" idx="10"/>
          </p:nvPr>
        </p:nvSpPr>
        <p:spPr/>
        <p:txBody>
          <a:bodyPr/>
          <a:lstStyle/>
          <a:p>
            <a:fld id="{57747EC1-9EA1-A442-A488-B778805E1D6C}" type="datetimeFigureOut">
              <a:rPr lang="en-US" smtClean="0"/>
              <a:t>11/1/2023</a:t>
            </a:fld>
            <a:endParaRPr lang="en-US"/>
          </a:p>
        </p:txBody>
      </p:sp>
      <p:sp>
        <p:nvSpPr>
          <p:cNvPr id="5" name="Footer Placeholder 4">
            <a:extLst>
              <a:ext uri="{FF2B5EF4-FFF2-40B4-BE49-F238E27FC236}">
                <a16:creationId xmlns:a16="http://schemas.microsoft.com/office/drawing/2014/main" id="{102882DD-0DBB-0258-A602-E9BB7E9474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4B7BAD-7475-12AC-D2AA-A7C90D1B62AF}"/>
              </a:ext>
            </a:extLst>
          </p:cNvPr>
          <p:cNvSpPr>
            <a:spLocks noGrp="1"/>
          </p:cNvSpPr>
          <p:nvPr>
            <p:ph type="sldNum" sz="quarter" idx="12"/>
          </p:nvPr>
        </p:nvSpPr>
        <p:spPr/>
        <p:txBody>
          <a:bodyPr/>
          <a:lstStyle/>
          <a:p>
            <a:fld id="{739C144C-1A54-1D4B-8627-15C0FBA36936}" type="slidenum">
              <a:rPr lang="en-US" smtClean="0"/>
              <a:t>‹#›</a:t>
            </a:fld>
            <a:endParaRPr lang="en-US"/>
          </a:p>
        </p:txBody>
      </p:sp>
    </p:spTree>
    <p:extLst>
      <p:ext uri="{BB962C8B-B14F-4D97-AF65-F5344CB8AC3E}">
        <p14:creationId xmlns:p14="http://schemas.microsoft.com/office/powerpoint/2010/main" val="3766520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4D88-180E-1AA2-AD65-3A827C59C02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AD59983-480B-F8F1-5E6D-3AADF6F9C4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235E9E3-B14A-A7F1-209B-F7E68A0C1EFD}"/>
              </a:ext>
            </a:extLst>
          </p:cNvPr>
          <p:cNvSpPr>
            <a:spLocks noGrp="1"/>
          </p:cNvSpPr>
          <p:nvPr>
            <p:ph type="dt" sz="half" idx="10"/>
          </p:nvPr>
        </p:nvSpPr>
        <p:spPr/>
        <p:txBody>
          <a:bodyPr/>
          <a:lstStyle/>
          <a:p>
            <a:fld id="{57747EC1-9EA1-A442-A488-B778805E1D6C}" type="datetimeFigureOut">
              <a:rPr lang="en-US" smtClean="0"/>
              <a:t>11/1/2023</a:t>
            </a:fld>
            <a:endParaRPr lang="en-US"/>
          </a:p>
        </p:txBody>
      </p:sp>
      <p:sp>
        <p:nvSpPr>
          <p:cNvPr id="5" name="Footer Placeholder 4">
            <a:extLst>
              <a:ext uri="{FF2B5EF4-FFF2-40B4-BE49-F238E27FC236}">
                <a16:creationId xmlns:a16="http://schemas.microsoft.com/office/drawing/2014/main" id="{8CDC09EF-BBFC-E548-D8CC-73586C228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F7613-6B07-BCA3-3BE2-1F2CE1CCCCF6}"/>
              </a:ext>
            </a:extLst>
          </p:cNvPr>
          <p:cNvSpPr>
            <a:spLocks noGrp="1"/>
          </p:cNvSpPr>
          <p:nvPr>
            <p:ph type="sldNum" sz="quarter" idx="12"/>
          </p:nvPr>
        </p:nvSpPr>
        <p:spPr/>
        <p:txBody>
          <a:bodyPr/>
          <a:lstStyle/>
          <a:p>
            <a:fld id="{739C144C-1A54-1D4B-8627-15C0FBA36936}" type="slidenum">
              <a:rPr lang="en-US" smtClean="0"/>
              <a:t>‹#›</a:t>
            </a:fld>
            <a:endParaRPr lang="en-US"/>
          </a:p>
        </p:txBody>
      </p:sp>
    </p:spTree>
    <p:extLst>
      <p:ext uri="{BB962C8B-B14F-4D97-AF65-F5344CB8AC3E}">
        <p14:creationId xmlns:p14="http://schemas.microsoft.com/office/powerpoint/2010/main" val="295474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BC833-F725-EC70-E8B3-D7ECFD8247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9056750-7F0B-1A59-D22B-7619DEAEDE3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7CF95AD-F11A-DD7A-5924-A92122E5C67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645C120-195B-6C6B-0B6A-061B3B039EA9}"/>
              </a:ext>
            </a:extLst>
          </p:cNvPr>
          <p:cNvSpPr>
            <a:spLocks noGrp="1"/>
          </p:cNvSpPr>
          <p:nvPr>
            <p:ph type="dt" sz="half" idx="10"/>
          </p:nvPr>
        </p:nvSpPr>
        <p:spPr/>
        <p:txBody>
          <a:bodyPr/>
          <a:lstStyle/>
          <a:p>
            <a:fld id="{57747EC1-9EA1-A442-A488-B778805E1D6C}" type="datetimeFigureOut">
              <a:rPr lang="en-US" smtClean="0"/>
              <a:t>11/1/2023</a:t>
            </a:fld>
            <a:endParaRPr lang="en-US"/>
          </a:p>
        </p:txBody>
      </p:sp>
      <p:sp>
        <p:nvSpPr>
          <p:cNvPr id="6" name="Footer Placeholder 5">
            <a:extLst>
              <a:ext uri="{FF2B5EF4-FFF2-40B4-BE49-F238E27FC236}">
                <a16:creationId xmlns:a16="http://schemas.microsoft.com/office/drawing/2014/main" id="{C5F637D0-AF89-EAA2-907D-57A7A4FB15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F1E73-6762-7892-8F26-483A5336933F}"/>
              </a:ext>
            </a:extLst>
          </p:cNvPr>
          <p:cNvSpPr>
            <a:spLocks noGrp="1"/>
          </p:cNvSpPr>
          <p:nvPr>
            <p:ph type="sldNum" sz="quarter" idx="12"/>
          </p:nvPr>
        </p:nvSpPr>
        <p:spPr/>
        <p:txBody>
          <a:bodyPr/>
          <a:lstStyle/>
          <a:p>
            <a:fld id="{739C144C-1A54-1D4B-8627-15C0FBA36936}" type="slidenum">
              <a:rPr lang="en-US" smtClean="0"/>
              <a:t>‹#›</a:t>
            </a:fld>
            <a:endParaRPr lang="en-US"/>
          </a:p>
        </p:txBody>
      </p:sp>
    </p:spTree>
    <p:extLst>
      <p:ext uri="{BB962C8B-B14F-4D97-AF65-F5344CB8AC3E}">
        <p14:creationId xmlns:p14="http://schemas.microsoft.com/office/powerpoint/2010/main" val="2088873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4B8A4-3168-0A29-8082-7044F387912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700F0B7-74E3-7AC0-4D5B-76C5AC67D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AA6EF9E-A13F-A821-079D-E6E4F9ADAB2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3B6B08E-108F-16DE-1797-7512F93CB3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79631AA-AE61-4989-1329-AE2A2EB267F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8D2A888-5FDA-4BFF-1BAA-5D5C812C6E56}"/>
              </a:ext>
            </a:extLst>
          </p:cNvPr>
          <p:cNvSpPr>
            <a:spLocks noGrp="1"/>
          </p:cNvSpPr>
          <p:nvPr>
            <p:ph type="dt" sz="half" idx="10"/>
          </p:nvPr>
        </p:nvSpPr>
        <p:spPr/>
        <p:txBody>
          <a:bodyPr/>
          <a:lstStyle/>
          <a:p>
            <a:fld id="{57747EC1-9EA1-A442-A488-B778805E1D6C}" type="datetimeFigureOut">
              <a:rPr lang="en-US" smtClean="0"/>
              <a:t>11/1/2023</a:t>
            </a:fld>
            <a:endParaRPr lang="en-US"/>
          </a:p>
        </p:txBody>
      </p:sp>
      <p:sp>
        <p:nvSpPr>
          <p:cNvPr id="8" name="Footer Placeholder 7">
            <a:extLst>
              <a:ext uri="{FF2B5EF4-FFF2-40B4-BE49-F238E27FC236}">
                <a16:creationId xmlns:a16="http://schemas.microsoft.com/office/drawing/2014/main" id="{2BF7F889-E3BC-348F-E3D6-2BF37EE5E4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CFE251-BB3D-95D6-4951-C7E89FFE49E2}"/>
              </a:ext>
            </a:extLst>
          </p:cNvPr>
          <p:cNvSpPr>
            <a:spLocks noGrp="1"/>
          </p:cNvSpPr>
          <p:nvPr>
            <p:ph type="sldNum" sz="quarter" idx="12"/>
          </p:nvPr>
        </p:nvSpPr>
        <p:spPr/>
        <p:txBody>
          <a:bodyPr/>
          <a:lstStyle/>
          <a:p>
            <a:fld id="{739C144C-1A54-1D4B-8627-15C0FBA36936}" type="slidenum">
              <a:rPr lang="en-US" smtClean="0"/>
              <a:t>‹#›</a:t>
            </a:fld>
            <a:endParaRPr lang="en-US"/>
          </a:p>
        </p:txBody>
      </p:sp>
    </p:spTree>
    <p:extLst>
      <p:ext uri="{BB962C8B-B14F-4D97-AF65-F5344CB8AC3E}">
        <p14:creationId xmlns:p14="http://schemas.microsoft.com/office/powerpoint/2010/main" val="322188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ED61-EF4F-AD3B-B422-75B0D197462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679F01C-CB39-9A3D-6C62-5F4693FB4D24}"/>
              </a:ext>
            </a:extLst>
          </p:cNvPr>
          <p:cNvSpPr>
            <a:spLocks noGrp="1"/>
          </p:cNvSpPr>
          <p:nvPr>
            <p:ph type="dt" sz="half" idx="10"/>
          </p:nvPr>
        </p:nvSpPr>
        <p:spPr/>
        <p:txBody>
          <a:bodyPr/>
          <a:lstStyle/>
          <a:p>
            <a:fld id="{57747EC1-9EA1-A442-A488-B778805E1D6C}" type="datetimeFigureOut">
              <a:rPr lang="en-US" smtClean="0"/>
              <a:t>11/1/2023</a:t>
            </a:fld>
            <a:endParaRPr lang="en-US"/>
          </a:p>
        </p:txBody>
      </p:sp>
      <p:sp>
        <p:nvSpPr>
          <p:cNvPr id="4" name="Footer Placeholder 3">
            <a:extLst>
              <a:ext uri="{FF2B5EF4-FFF2-40B4-BE49-F238E27FC236}">
                <a16:creationId xmlns:a16="http://schemas.microsoft.com/office/drawing/2014/main" id="{F24D24DE-51DB-D431-85D4-48AE0B54DE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B8D3AD-FBF3-8E93-68B1-B4787AD39D81}"/>
              </a:ext>
            </a:extLst>
          </p:cNvPr>
          <p:cNvSpPr>
            <a:spLocks noGrp="1"/>
          </p:cNvSpPr>
          <p:nvPr>
            <p:ph type="sldNum" sz="quarter" idx="12"/>
          </p:nvPr>
        </p:nvSpPr>
        <p:spPr/>
        <p:txBody>
          <a:bodyPr/>
          <a:lstStyle/>
          <a:p>
            <a:fld id="{739C144C-1A54-1D4B-8627-15C0FBA36936}" type="slidenum">
              <a:rPr lang="en-US" smtClean="0"/>
              <a:t>‹#›</a:t>
            </a:fld>
            <a:endParaRPr lang="en-US"/>
          </a:p>
        </p:txBody>
      </p:sp>
    </p:spTree>
    <p:extLst>
      <p:ext uri="{BB962C8B-B14F-4D97-AF65-F5344CB8AC3E}">
        <p14:creationId xmlns:p14="http://schemas.microsoft.com/office/powerpoint/2010/main" val="2705612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EED30B-003E-B3CE-A456-C4B9C0BDC551}"/>
              </a:ext>
            </a:extLst>
          </p:cNvPr>
          <p:cNvSpPr>
            <a:spLocks noGrp="1"/>
          </p:cNvSpPr>
          <p:nvPr>
            <p:ph type="dt" sz="half" idx="10"/>
          </p:nvPr>
        </p:nvSpPr>
        <p:spPr/>
        <p:txBody>
          <a:bodyPr/>
          <a:lstStyle/>
          <a:p>
            <a:fld id="{57747EC1-9EA1-A442-A488-B778805E1D6C}" type="datetimeFigureOut">
              <a:rPr lang="en-US" smtClean="0"/>
              <a:t>11/1/2023</a:t>
            </a:fld>
            <a:endParaRPr lang="en-US"/>
          </a:p>
        </p:txBody>
      </p:sp>
      <p:sp>
        <p:nvSpPr>
          <p:cNvPr id="3" name="Footer Placeholder 2">
            <a:extLst>
              <a:ext uri="{FF2B5EF4-FFF2-40B4-BE49-F238E27FC236}">
                <a16:creationId xmlns:a16="http://schemas.microsoft.com/office/drawing/2014/main" id="{9D99D3C2-7583-60AF-A5E0-F986D19AD4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C23BA5-30AD-A817-E89E-F66B4E35E590}"/>
              </a:ext>
            </a:extLst>
          </p:cNvPr>
          <p:cNvSpPr>
            <a:spLocks noGrp="1"/>
          </p:cNvSpPr>
          <p:nvPr>
            <p:ph type="sldNum" sz="quarter" idx="12"/>
          </p:nvPr>
        </p:nvSpPr>
        <p:spPr/>
        <p:txBody>
          <a:bodyPr/>
          <a:lstStyle/>
          <a:p>
            <a:fld id="{739C144C-1A54-1D4B-8627-15C0FBA36936}" type="slidenum">
              <a:rPr lang="en-US" smtClean="0"/>
              <a:t>‹#›</a:t>
            </a:fld>
            <a:endParaRPr lang="en-US"/>
          </a:p>
        </p:txBody>
      </p:sp>
    </p:spTree>
    <p:extLst>
      <p:ext uri="{BB962C8B-B14F-4D97-AF65-F5344CB8AC3E}">
        <p14:creationId xmlns:p14="http://schemas.microsoft.com/office/powerpoint/2010/main" val="3983132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863A1-7411-69D7-AB48-AA15741C621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89FBD18-8A96-DA3E-AC7C-84B823F025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7AF1ADC-A40F-0821-1502-82A0BE5957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7022FB3-D35F-CBEC-ABE2-811F7E56716B}"/>
              </a:ext>
            </a:extLst>
          </p:cNvPr>
          <p:cNvSpPr>
            <a:spLocks noGrp="1"/>
          </p:cNvSpPr>
          <p:nvPr>
            <p:ph type="dt" sz="half" idx="10"/>
          </p:nvPr>
        </p:nvSpPr>
        <p:spPr/>
        <p:txBody>
          <a:bodyPr/>
          <a:lstStyle/>
          <a:p>
            <a:fld id="{57747EC1-9EA1-A442-A488-B778805E1D6C}" type="datetimeFigureOut">
              <a:rPr lang="en-US" smtClean="0"/>
              <a:t>11/1/2023</a:t>
            </a:fld>
            <a:endParaRPr lang="en-US"/>
          </a:p>
        </p:txBody>
      </p:sp>
      <p:sp>
        <p:nvSpPr>
          <p:cNvPr id="6" name="Footer Placeholder 5">
            <a:extLst>
              <a:ext uri="{FF2B5EF4-FFF2-40B4-BE49-F238E27FC236}">
                <a16:creationId xmlns:a16="http://schemas.microsoft.com/office/drawing/2014/main" id="{E5C19D3C-CF0E-38C2-5FA2-6642315157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967DDF-F347-5C1D-C20B-92DB311C39B3}"/>
              </a:ext>
            </a:extLst>
          </p:cNvPr>
          <p:cNvSpPr>
            <a:spLocks noGrp="1"/>
          </p:cNvSpPr>
          <p:nvPr>
            <p:ph type="sldNum" sz="quarter" idx="12"/>
          </p:nvPr>
        </p:nvSpPr>
        <p:spPr/>
        <p:txBody>
          <a:bodyPr/>
          <a:lstStyle/>
          <a:p>
            <a:fld id="{739C144C-1A54-1D4B-8627-15C0FBA36936}" type="slidenum">
              <a:rPr lang="en-US" smtClean="0"/>
              <a:t>‹#›</a:t>
            </a:fld>
            <a:endParaRPr lang="en-US"/>
          </a:p>
        </p:txBody>
      </p:sp>
    </p:spTree>
    <p:extLst>
      <p:ext uri="{BB962C8B-B14F-4D97-AF65-F5344CB8AC3E}">
        <p14:creationId xmlns:p14="http://schemas.microsoft.com/office/powerpoint/2010/main" val="3918811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ADC05-6E54-9DFB-2EA6-179DB537DA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121B22A-C98E-C70E-3BA7-3E72DE314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A98B79-D995-2CB4-FC18-72069BCBEB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A63B0D2-0F37-0707-2094-CB9CA24011AA}"/>
              </a:ext>
            </a:extLst>
          </p:cNvPr>
          <p:cNvSpPr>
            <a:spLocks noGrp="1"/>
          </p:cNvSpPr>
          <p:nvPr>
            <p:ph type="dt" sz="half" idx="10"/>
          </p:nvPr>
        </p:nvSpPr>
        <p:spPr/>
        <p:txBody>
          <a:bodyPr/>
          <a:lstStyle/>
          <a:p>
            <a:fld id="{57747EC1-9EA1-A442-A488-B778805E1D6C}" type="datetimeFigureOut">
              <a:rPr lang="en-US" smtClean="0"/>
              <a:t>11/1/2023</a:t>
            </a:fld>
            <a:endParaRPr lang="en-US"/>
          </a:p>
        </p:txBody>
      </p:sp>
      <p:sp>
        <p:nvSpPr>
          <p:cNvPr id="6" name="Footer Placeholder 5">
            <a:extLst>
              <a:ext uri="{FF2B5EF4-FFF2-40B4-BE49-F238E27FC236}">
                <a16:creationId xmlns:a16="http://schemas.microsoft.com/office/drawing/2014/main" id="{38F09C08-DEAE-6AB1-9529-A4F43A338F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ADD4AD-DC8D-62B8-8C2D-E7D6DB52B8BB}"/>
              </a:ext>
            </a:extLst>
          </p:cNvPr>
          <p:cNvSpPr>
            <a:spLocks noGrp="1"/>
          </p:cNvSpPr>
          <p:nvPr>
            <p:ph type="sldNum" sz="quarter" idx="12"/>
          </p:nvPr>
        </p:nvSpPr>
        <p:spPr/>
        <p:txBody>
          <a:bodyPr/>
          <a:lstStyle/>
          <a:p>
            <a:fld id="{739C144C-1A54-1D4B-8627-15C0FBA36936}" type="slidenum">
              <a:rPr lang="en-US" smtClean="0"/>
              <a:t>‹#›</a:t>
            </a:fld>
            <a:endParaRPr lang="en-US"/>
          </a:p>
        </p:txBody>
      </p:sp>
    </p:spTree>
    <p:extLst>
      <p:ext uri="{BB962C8B-B14F-4D97-AF65-F5344CB8AC3E}">
        <p14:creationId xmlns:p14="http://schemas.microsoft.com/office/powerpoint/2010/main" val="41294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2956A1-B82E-2AC6-6B86-906FEC9C12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BE61868-F998-F588-2FEC-A761EB7DD0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CF074E-FE0A-925E-12E8-C5A74BF353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747EC1-9EA1-A442-A488-B778805E1D6C}" type="datetimeFigureOut">
              <a:rPr lang="en-US" smtClean="0"/>
              <a:t>11/1/2023</a:t>
            </a:fld>
            <a:endParaRPr lang="en-US"/>
          </a:p>
        </p:txBody>
      </p:sp>
      <p:sp>
        <p:nvSpPr>
          <p:cNvPr id="5" name="Footer Placeholder 4">
            <a:extLst>
              <a:ext uri="{FF2B5EF4-FFF2-40B4-BE49-F238E27FC236}">
                <a16:creationId xmlns:a16="http://schemas.microsoft.com/office/drawing/2014/main" id="{BCACB603-B81A-3F58-74F8-F6A98F81A3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8DC108-A236-5EB7-E79D-1D5C91B9DB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9C144C-1A54-1D4B-8627-15C0FBA36936}" type="slidenum">
              <a:rPr lang="en-US" smtClean="0"/>
              <a:t>‹#›</a:t>
            </a:fld>
            <a:endParaRPr lang="en-US"/>
          </a:p>
        </p:txBody>
      </p:sp>
    </p:spTree>
    <p:extLst>
      <p:ext uri="{BB962C8B-B14F-4D97-AF65-F5344CB8AC3E}">
        <p14:creationId xmlns:p14="http://schemas.microsoft.com/office/powerpoint/2010/main" val="782140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D7236-D97B-69D6-BF25-3A3700E11C38}"/>
              </a:ext>
            </a:extLst>
          </p:cNvPr>
          <p:cNvSpPr>
            <a:spLocks noGrp="1"/>
          </p:cNvSpPr>
          <p:nvPr>
            <p:ph type="title"/>
          </p:nvPr>
        </p:nvSpPr>
        <p:spPr/>
        <p:txBody>
          <a:bodyPr/>
          <a:lstStyle/>
          <a:p>
            <a:r>
              <a:rPr lang="en-GB" dirty="0"/>
              <a:t>                   Project documentation</a:t>
            </a:r>
            <a:endParaRPr lang="en-US" dirty="0"/>
          </a:p>
        </p:txBody>
      </p:sp>
      <p:sp>
        <p:nvSpPr>
          <p:cNvPr id="3" name="Content Placeholder 2">
            <a:extLst>
              <a:ext uri="{FF2B5EF4-FFF2-40B4-BE49-F238E27FC236}">
                <a16:creationId xmlns:a16="http://schemas.microsoft.com/office/drawing/2014/main" id="{10B1DBCA-B6F8-33D5-1888-9D586230DA12}"/>
              </a:ext>
            </a:extLst>
          </p:cNvPr>
          <p:cNvSpPr>
            <a:spLocks noGrp="1"/>
          </p:cNvSpPr>
          <p:nvPr>
            <p:ph idx="1"/>
          </p:nvPr>
        </p:nvSpPr>
        <p:spPr>
          <a:xfrm>
            <a:off x="1034499" y="1690688"/>
            <a:ext cx="10515600" cy="4351338"/>
          </a:xfrm>
        </p:spPr>
        <p:txBody>
          <a:bodyPr>
            <a:normAutofit lnSpcReduction="10000"/>
          </a:bodyPr>
          <a:lstStyle/>
          <a:p>
            <a:pPr marL="0" indent="0">
              <a:buNone/>
            </a:pPr>
            <a:r>
              <a:rPr lang="en-GB" dirty="0"/>
              <a:t>1)</a:t>
            </a:r>
            <a:r>
              <a:rPr lang="en-US" dirty="0"/>
              <a:t>Project objective</a:t>
            </a:r>
            <a:r>
              <a:rPr lang="en-GB" dirty="0"/>
              <a:t>:</a:t>
            </a:r>
          </a:p>
          <a:p>
            <a:pPr marL="0" indent="0">
              <a:buNone/>
            </a:pPr>
            <a:r>
              <a:rPr lang="en-GB" dirty="0"/>
              <a:t>                                Identifying contaminants: Determine the presence and levels of various pollutants, such as heavy metals, bacteria, or chemicals, in the water.</a:t>
            </a:r>
          </a:p>
          <a:p>
            <a:pPr marL="0" indent="0">
              <a:buNone/>
            </a:pPr>
            <a:endParaRPr lang="en-GB" dirty="0"/>
          </a:p>
          <a:p>
            <a:pPr marL="0" indent="0">
              <a:buNone/>
            </a:pPr>
            <a:r>
              <a:rPr lang="en-GB" dirty="0"/>
              <a:t>                              Health assessment: Evaluate the potential health risks associated with the water quality to ensure it meets regulatory standards.</a:t>
            </a:r>
          </a:p>
          <a:p>
            <a:pPr marL="0" indent="0">
              <a:buNone/>
            </a:pPr>
            <a:endParaRPr lang="en-GB" dirty="0"/>
          </a:p>
          <a:p>
            <a:pPr marL="0" indent="0">
              <a:buNone/>
            </a:pPr>
            <a:r>
              <a:rPr lang="en-GB" dirty="0"/>
              <a:t>2) Design thinking process:                                  </a:t>
            </a:r>
            <a:endParaRPr lang="en-US" dirty="0"/>
          </a:p>
        </p:txBody>
      </p:sp>
    </p:spTree>
    <p:extLst>
      <p:ext uri="{BB962C8B-B14F-4D97-AF65-F5344CB8AC3E}">
        <p14:creationId xmlns:p14="http://schemas.microsoft.com/office/powerpoint/2010/main" val="947229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0348A-3A5D-740F-A18A-49FF019FC7FB}"/>
              </a:ext>
            </a:extLst>
          </p:cNvPr>
          <p:cNvSpPr>
            <a:spLocks noGrp="1"/>
          </p:cNvSpPr>
          <p:nvPr>
            <p:ph type="title"/>
          </p:nvPr>
        </p:nvSpPr>
        <p:spPr/>
        <p:txBody>
          <a:bodyPr/>
          <a:lstStyle/>
          <a:p>
            <a:r>
              <a:rPr lang="en-US"/>
              <a:t>Innovation steps</a:t>
            </a:r>
          </a:p>
        </p:txBody>
      </p:sp>
      <p:sp>
        <p:nvSpPr>
          <p:cNvPr id="3" name="Content Placeholder 2">
            <a:extLst>
              <a:ext uri="{FF2B5EF4-FFF2-40B4-BE49-F238E27FC236}">
                <a16:creationId xmlns:a16="http://schemas.microsoft.com/office/drawing/2014/main" id="{1B31C4AE-AC0C-2BF3-5CDE-C031163A5B88}"/>
              </a:ext>
            </a:extLst>
          </p:cNvPr>
          <p:cNvSpPr>
            <a:spLocks noGrp="1"/>
          </p:cNvSpPr>
          <p:nvPr>
            <p:ph idx="1"/>
          </p:nvPr>
        </p:nvSpPr>
        <p:spPr/>
        <p:txBody>
          <a:bodyPr>
            <a:normAutofit fontScale="77500" lnSpcReduction="20000"/>
          </a:bodyPr>
          <a:lstStyle/>
          <a:p>
            <a:r>
              <a:rPr lang="en-US" dirty="0"/>
              <a:t>• Introduction: Provide background information on the purpose of the water quality analysis and its significance. Data Collection: Detail the sources of your data, including the locations and frequency of </a:t>
            </a:r>
            <a:r>
              <a:rPr lang="en-US" dirty="0" err="1"/>
              <a:t>sampling.Parameters</a:t>
            </a:r>
            <a:r>
              <a:rPr lang="en-US" dirty="0"/>
              <a:t> Analyzed: List the specific water quality parameters assessed, such as pH dissolved oxygen, turbidity, </a:t>
            </a:r>
            <a:r>
              <a:rPr lang="en-US" dirty="0" err="1"/>
              <a:t>etc.WOI</a:t>
            </a:r>
            <a:r>
              <a:rPr lang="en-US" dirty="0"/>
              <a:t> Calculation: Explain how you calculated the Water Quality Index using the chosen algorithm. For example, WOI calculation often involves assigning weights and ratings to different parameters, Interpretation Discuss the interpretation of the calculated WQI values. Explain what the values indicate about </a:t>
            </a:r>
            <a:r>
              <a:rPr lang="en-US" dirty="0" err="1"/>
              <a:t>theoverall</a:t>
            </a:r>
            <a:r>
              <a:rPr lang="en-US" dirty="0"/>
              <a:t> water quality.. Results and Findings: Present the WQI values for each sample or location, and highlight any trends or </a:t>
            </a:r>
            <a:r>
              <a:rPr lang="en-US" dirty="0" err="1"/>
              <a:t>patternsobserved</a:t>
            </a:r>
            <a:r>
              <a:rPr lang="en-US" dirty="0"/>
              <a:t>. Comparison: If applicable, compare the WQI values to relevant water quality standards or guidelines set by regulatory </a:t>
            </a:r>
            <a:r>
              <a:rPr lang="en-US" dirty="0" err="1"/>
              <a:t>agencies.Recommendations</a:t>
            </a:r>
            <a:r>
              <a:rPr lang="en-US" dirty="0"/>
              <a:t>: Based on your findings, suggest any necessary actions or interventions to improve water </a:t>
            </a:r>
            <a:r>
              <a:rPr lang="en-US" dirty="0" err="1"/>
              <a:t>quality.Limitations</a:t>
            </a:r>
            <a:r>
              <a:rPr lang="en-US" dirty="0"/>
              <a:t>. Acknowledge any limitations in the analysis, such as data gaps, assumptions, or potential sources </a:t>
            </a:r>
            <a:r>
              <a:rPr lang="en-US" dirty="0" err="1"/>
              <a:t>oferror</a:t>
            </a:r>
            <a:r>
              <a:rPr lang="en-US" dirty="0"/>
              <a:t>. Conclusion: Summarize the key findings and their implications for water quality </a:t>
            </a:r>
            <a:r>
              <a:rPr lang="en-US" dirty="0" err="1"/>
              <a:t>managementReferences</a:t>
            </a:r>
            <a:r>
              <a:rPr lang="en-US" dirty="0"/>
              <a:t>: Include a list of sources and references used in the analysis.</a:t>
            </a:r>
          </a:p>
        </p:txBody>
      </p:sp>
    </p:spTree>
    <p:extLst>
      <p:ext uri="{BB962C8B-B14F-4D97-AF65-F5344CB8AC3E}">
        <p14:creationId xmlns:p14="http://schemas.microsoft.com/office/powerpoint/2010/main" val="3758730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46B0C-B561-1CDD-8D13-AA14D75825D8}"/>
              </a:ext>
            </a:extLst>
          </p:cNvPr>
          <p:cNvSpPr>
            <a:spLocks noGrp="1"/>
          </p:cNvSpPr>
          <p:nvPr>
            <p:ph type="title"/>
          </p:nvPr>
        </p:nvSpPr>
        <p:spPr/>
        <p:txBody>
          <a:bodyPr/>
          <a:lstStyle/>
          <a:p>
            <a:r>
              <a:rPr lang="en-US"/>
              <a:t>Case study applicationMethod</a:t>
            </a:r>
          </a:p>
        </p:txBody>
      </p:sp>
      <p:pic>
        <p:nvPicPr>
          <p:cNvPr id="4" name="Content Placeholder 3">
            <a:extLst>
              <a:ext uri="{FF2B5EF4-FFF2-40B4-BE49-F238E27FC236}">
                <a16:creationId xmlns:a16="http://schemas.microsoft.com/office/drawing/2014/main" id="{F9828210-4B34-20D9-220C-C1E3B606E6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2670" y="1499016"/>
            <a:ext cx="6602810" cy="4826572"/>
          </a:xfrm>
        </p:spPr>
      </p:pic>
    </p:spTree>
    <p:extLst>
      <p:ext uri="{BB962C8B-B14F-4D97-AF65-F5344CB8AC3E}">
        <p14:creationId xmlns:p14="http://schemas.microsoft.com/office/powerpoint/2010/main" val="2258480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9385-E095-3B3A-5F7E-ADAEF0001B18}"/>
              </a:ext>
            </a:extLst>
          </p:cNvPr>
          <p:cNvSpPr>
            <a:spLocks noGrp="1"/>
          </p:cNvSpPr>
          <p:nvPr>
            <p:ph type="title"/>
          </p:nvPr>
        </p:nvSpPr>
        <p:spPr>
          <a:xfrm>
            <a:off x="838200" y="485127"/>
            <a:ext cx="10515600" cy="1325563"/>
          </a:xfrm>
        </p:spPr>
        <p:txBody>
          <a:bodyPr/>
          <a:lstStyle/>
          <a:p>
            <a:r>
              <a:rPr lang="en-US"/>
              <a:t>Graphical representation</a:t>
            </a:r>
          </a:p>
        </p:txBody>
      </p:sp>
      <p:pic>
        <p:nvPicPr>
          <p:cNvPr id="4" name="Content Placeholder 3">
            <a:extLst>
              <a:ext uri="{FF2B5EF4-FFF2-40B4-BE49-F238E27FC236}">
                <a16:creationId xmlns:a16="http://schemas.microsoft.com/office/drawing/2014/main" id="{B9F87234-9442-42A2-4FE6-F73B91E45D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763" y="1459136"/>
            <a:ext cx="11136474" cy="5398864"/>
          </a:xfrm>
        </p:spPr>
      </p:pic>
    </p:spTree>
    <p:extLst>
      <p:ext uri="{BB962C8B-B14F-4D97-AF65-F5344CB8AC3E}">
        <p14:creationId xmlns:p14="http://schemas.microsoft.com/office/powerpoint/2010/main" val="3735524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072F-DFFD-4245-8A7E-198C0CE7A028}"/>
              </a:ext>
            </a:extLst>
          </p:cNvPr>
          <p:cNvSpPr>
            <a:spLocks noGrp="1"/>
          </p:cNvSpPr>
          <p:nvPr>
            <p:ph type="title"/>
          </p:nvPr>
        </p:nvSpPr>
        <p:spPr/>
        <p:txBody>
          <a:bodyPr/>
          <a:lstStyle/>
          <a:p>
            <a:r>
              <a:rPr lang="en-US"/>
              <a:t>TITLE: WATER QUALITY ANALYSIS USING m5p ALGORITHM</a:t>
            </a:r>
          </a:p>
        </p:txBody>
      </p:sp>
      <p:sp>
        <p:nvSpPr>
          <p:cNvPr id="3" name="Content Placeholder 2">
            <a:extLst>
              <a:ext uri="{FF2B5EF4-FFF2-40B4-BE49-F238E27FC236}">
                <a16:creationId xmlns:a16="http://schemas.microsoft.com/office/drawing/2014/main" id="{5089F6FB-54E4-F50C-7234-2A883A802342}"/>
              </a:ext>
            </a:extLst>
          </p:cNvPr>
          <p:cNvSpPr>
            <a:spLocks noGrp="1"/>
          </p:cNvSpPr>
          <p:nvPr>
            <p:ph idx="1"/>
          </p:nvPr>
        </p:nvSpPr>
        <p:spPr>
          <a:xfrm>
            <a:off x="838200" y="1825625"/>
            <a:ext cx="10515600" cy="2906292"/>
          </a:xfrm>
        </p:spPr>
        <p:txBody>
          <a:bodyPr>
            <a:normAutofit/>
          </a:bodyPr>
          <a:lstStyle/>
          <a:p>
            <a:r>
              <a:rPr lang="en-US" sz="1800"/>
              <a:t>HERE, I USED TO START BUILDING THE WATER QUALITY ANALYSIS BY PRE-PROCESSING THE DATA AND PERFORMING USING EDA WITH m5p ALGORITHM.WITH THAT I TO OBTAIN THE WATER QUALITY DATASET AND PRE-PROCESS IT BY HANDLING MISSING VALUES AND OUTLIERS.TO CONDUCT EDA TO VISUALIZE PARAMETER DISTRIBUTIONS, CORRELATIONS AND POTENTIAL DEVIATIONS FROM STANDARDS.FIRST I IMPORT THE NECESSARY LIBRARIES</a:t>
            </a:r>
          </a:p>
        </p:txBody>
      </p:sp>
      <p:pic>
        <p:nvPicPr>
          <p:cNvPr id="4" name="Picture 3">
            <a:extLst>
              <a:ext uri="{FF2B5EF4-FFF2-40B4-BE49-F238E27FC236}">
                <a16:creationId xmlns:a16="http://schemas.microsoft.com/office/drawing/2014/main" id="{726778E9-9B44-9F29-8B39-FDBE353CC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6469" y="3256531"/>
            <a:ext cx="7110199" cy="3401642"/>
          </a:xfrm>
          <a:prstGeom prst="rect">
            <a:avLst/>
          </a:prstGeom>
        </p:spPr>
      </p:pic>
    </p:spTree>
    <p:extLst>
      <p:ext uri="{BB962C8B-B14F-4D97-AF65-F5344CB8AC3E}">
        <p14:creationId xmlns:p14="http://schemas.microsoft.com/office/powerpoint/2010/main" val="4124512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4E6EB8-C47B-23F7-ABC2-7C45FDA92B86}"/>
              </a:ext>
            </a:extLst>
          </p:cNvPr>
          <p:cNvSpPr>
            <a:spLocks noGrp="1"/>
          </p:cNvSpPr>
          <p:nvPr>
            <p:ph idx="4294967295"/>
          </p:nvPr>
        </p:nvSpPr>
        <p:spPr>
          <a:xfrm>
            <a:off x="518093" y="616741"/>
            <a:ext cx="10515600" cy="4351338"/>
          </a:xfrm>
        </p:spPr>
        <p:txBody>
          <a:bodyPr>
            <a:normAutofit/>
          </a:bodyPr>
          <a:lstStyle/>
          <a:p>
            <a:pPr marL="0" indent="0">
              <a:buNone/>
            </a:pPr>
            <a:r>
              <a:rPr lang="en-US" sz="3200">
                <a:ea typeface="Abadi" panose="02000000000000000000" pitchFamily="2" charset="0"/>
              </a:rPr>
              <a:t>AFTER THAT I UPLOAD THE WATER POTABILITY CSV FILE.AND THEN CALLING THE MISSING VALUE FUNCTIONS.SPLIT THE DATASET TO TRAIN AND TEST.</a:t>
            </a:r>
          </a:p>
        </p:txBody>
      </p:sp>
      <p:pic>
        <p:nvPicPr>
          <p:cNvPr id="4" name="Picture 3">
            <a:extLst>
              <a:ext uri="{FF2B5EF4-FFF2-40B4-BE49-F238E27FC236}">
                <a16:creationId xmlns:a16="http://schemas.microsoft.com/office/drawing/2014/main" id="{105184E3-09A2-6DCE-EE8D-95F924890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3422" y="2166937"/>
            <a:ext cx="5895975" cy="2524125"/>
          </a:xfrm>
          <a:prstGeom prst="rect">
            <a:avLst/>
          </a:prstGeom>
        </p:spPr>
      </p:pic>
      <p:sp>
        <p:nvSpPr>
          <p:cNvPr id="6" name="TextBox 5">
            <a:extLst>
              <a:ext uri="{FF2B5EF4-FFF2-40B4-BE49-F238E27FC236}">
                <a16:creationId xmlns:a16="http://schemas.microsoft.com/office/drawing/2014/main" id="{AC4FD7B3-50CD-4190-CE78-C78372B329EA}"/>
              </a:ext>
            </a:extLst>
          </p:cNvPr>
          <p:cNvSpPr txBox="1"/>
          <p:nvPr/>
        </p:nvSpPr>
        <p:spPr>
          <a:xfrm>
            <a:off x="881375" y="4968079"/>
            <a:ext cx="10994416" cy="720000"/>
          </a:xfrm>
          <a:prstGeom prst="rect">
            <a:avLst/>
          </a:prstGeom>
          <a:noFill/>
        </p:spPr>
        <p:txBody>
          <a:bodyPr wrap="square">
            <a:spAutoFit/>
          </a:bodyPr>
          <a:lstStyle/>
          <a:p>
            <a:r>
              <a:rPr lang="en-US" dirty="0"/>
              <a:t>HANDLE MISSING VALUES IN X USING SIMPLEIMPUTER.→ SPLIT THE DATASET TO TRAIN AND TEST SETS.</a:t>
            </a:r>
          </a:p>
        </p:txBody>
      </p:sp>
    </p:spTree>
    <p:extLst>
      <p:ext uri="{BB962C8B-B14F-4D97-AF65-F5344CB8AC3E}">
        <p14:creationId xmlns:p14="http://schemas.microsoft.com/office/powerpoint/2010/main" val="3920342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331283-DAAC-1BCE-10DB-7E5046062A9F}"/>
              </a:ext>
            </a:extLst>
          </p:cNvPr>
          <p:cNvSpPr txBox="1"/>
          <p:nvPr/>
        </p:nvSpPr>
        <p:spPr>
          <a:xfrm>
            <a:off x="2225282" y="992390"/>
            <a:ext cx="6094214" cy="923330"/>
          </a:xfrm>
          <a:prstGeom prst="rect">
            <a:avLst/>
          </a:prstGeom>
          <a:noFill/>
        </p:spPr>
        <p:txBody>
          <a:bodyPr wrap="square">
            <a:spAutoFit/>
          </a:bodyPr>
          <a:lstStyle/>
          <a:p>
            <a:r>
              <a:rPr lang="en-US" dirty="0"/>
              <a:t>→AFTER THAT I UPLOAD THE WATER POTABILITY CSV FILE</a:t>
            </a:r>
            <a:r>
              <a:rPr lang="en-GB" dirty="0"/>
              <a:t>p</a:t>
            </a:r>
          </a:p>
          <a:p>
            <a:r>
              <a:rPr lang="en-US" dirty="0"/>
              <a:t>.→AND THEN CALLING THE MISSING VALUE FUNCTIONS.SPLIT THE DATASET TO TRAIN AND TEST.</a:t>
            </a:r>
          </a:p>
        </p:txBody>
      </p:sp>
      <p:pic>
        <p:nvPicPr>
          <p:cNvPr id="6" name="Picture 5">
            <a:extLst>
              <a:ext uri="{FF2B5EF4-FFF2-40B4-BE49-F238E27FC236}">
                <a16:creationId xmlns:a16="http://schemas.microsoft.com/office/drawing/2014/main" id="{E0553717-84AF-4427-10B8-6A1F90108B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7796" y="2579958"/>
            <a:ext cx="5981700" cy="2505075"/>
          </a:xfrm>
          <a:prstGeom prst="rect">
            <a:avLst/>
          </a:prstGeom>
        </p:spPr>
      </p:pic>
      <p:sp>
        <p:nvSpPr>
          <p:cNvPr id="8" name="TextBox 7">
            <a:extLst>
              <a:ext uri="{FF2B5EF4-FFF2-40B4-BE49-F238E27FC236}">
                <a16:creationId xmlns:a16="http://schemas.microsoft.com/office/drawing/2014/main" id="{883EDF92-8C97-95C5-999A-D93774348AC6}"/>
              </a:ext>
            </a:extLst>
          </p:cNvPr>
          <p:cNvSpPr txBox="1"/>
          <p:nvPr/>
        </p:nvSpPr>
        <p:spPr>
          <a:xfrm>
            <a:off x="2761581" y="5490180"/>
            <a:ext cx="5981700" cy="369332"/>
          </a:xfrm>
          <a:prstGeom prst="rect">
            <a:avLst/>
          </a:prstGeom>
          <a:noFill/>
        </p:spPr>
        <p:txBody>
          <a:bodyPr wrap="square">
            <a:spAutoFit/>
          </a:bodyPr>
          <a:lstStyle/>
          <a:p>
            <a:r>
              <a:rPr lang="en-US" dirty="0"/>
              <a:t>HANDLE MISSING VALUES IN X USING SIMPLEIMPUTER.</a:t>
            </a:r>
          </a:p>
        </p:txBody>
      </p:sp>
    </p:spTree>
    <p:extLst>
      <p:ext uri="{BB962C8B-B14F-4D97-AF65-F5344CB8AC3E}">
        <p14:creationId xmlns:p14="http://schemas.microsoft.com/office/powerpoint/2010/main" val="1703182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78EC11-ABA1-34B9-1E68-63A0FB1643FB}"/>
              </a:ext>
            </a:extLst>
          </p:cNvPr>
          <p:cNvSpPr txBox="1"/>
          <p:nvPr/>
        </p:nvSpPr>
        <p:spPr>
          <a:xfrm>
            <a:off x="887812" y="246251"/>
            <a:ext cx="6094214" cy="369332"/>
          </a:xfrm>
          <a:prstGeom prst="rect">
            <a:avLst/>
          </a:prstGeom>
          <a:noFill/>
        </p:spPr>
        <p:txBody>
          <a:bodyPr wrap="square">
            <a:spAutoFit/>
          </a:bodyPr>
          <a:lstStyle/>
          <a:p>
            <a:r>
              <a:rPr lang="en-US" dirty="0"/>
              <a:t>CREATE AND FIT THE DECISION TREE REGRESSOR MODEL.</a:t>
            </a:r>
          </a:p>
        </p:txBody>
      </p:sp>
      <p:pic>
        <p:nvPicPr>
          <p:cNvPr id="4" name="Picture 3">
            <a:extLst>
              <a:ext uri="{FF2B5EF4-FFF2-40B4-BE49-F238E27FC236}">
                <a16:creationId xmlns:a16="http://schemas.microsoft.com/office/drawing/2014/main" id="{8CE7DDC8-896A-1758-F535-33BD24A73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790" y="756101"/>
            <a:ext cx="5924550" cy="2733675"/>
          </a:xfrm>
          <a:prstGeom prst="rect">
            <a:avLst/>
          </a:prstGeom>
        </p:spPr>
      </p:pic>
      <p:sp>
        <p:nvSpPr>
          <p:cNvPr id="6" name="TextBox 5">
            <a:extLst>
              <a:ext uri="{FF2B5EF4-FFF2-40B4-BE49-F238E27FC236}">
                <a16:creationId xmlns:a16="http://schemas.microsoft.com/office/drawing/2014/main" id="{F24213AE-C8F4-C6B3-0832-46539F9623C8}"/>
              </a:ext>
            </a:extLst>
          </p:cNvPr>
          <p:cNvSpPr txBox="1"/>
          <p:nvPr/>
        </p:nvSpPr>
        <p:spPr>
          <a:xfrm>
            <a:off x="887812" y="3630294"/>
            <a:ext cx="6094214" cy="646331"/>
          </a:xfrm>
          <a:prstGeom prst="rect">
            <a:avLst/>
          </a:prstGeom>
          <a:noFill/>
        </p:spPr>
        <p:txBody>
          <a:bodyPr wrap="square">
            <a:spAutoFit/>
          </a:bodyPr>
          <a:lstStyle/>
          <a:p>
            <a:r>
              <a:rPr lang="en-US" dirty="0"/>
              <a:t>TO PREDICT USING THE DTR(DECISION TREE REGRESSOR AND PLOT THE FIGURE(SCATTER PLOT).</a:t>
            </a:r>
          </a:p>
        </p:txBody>
      </p:sp>
      <p:pic>
        <p:nvPicPr>
          <p:cNvPr id="7" name="Picture 6">
            <a:extLst>
              <a:ext uri="{FF2B5EF4-FFF2-40B4-BE49-F238E27FC236}">
                <a16:creationId xmlns:a16="http://schemas.microsoft.com/office/drawing/2014/main" id="{15AC311D-31AE-FAA5-F32C-0E0653C85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7473" y="4417143"/>
            <a:ext cx="5924550" cy="2200275"/>
          </a:xfrm>
          <a:prstGeom prst="rect">
            <a:avLst/>
          </a:prstGeom>
        </p:spPr>
      </p:pic>
    </p:spTree>
    <p:extLst>
      <p:ext uri="{BB962C8B-B14F-4D97-AF65-F5344CB8AC3E}">
        <p14:creationId xmlns:p14="http://schemas.microsoft.com/office/powerpoint/2010/main" val="3525493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C246BA-303F-7093-84B3-25A332C4762E}"/>
              </a:ext>
            </a:extLst>
          </p:cNvPr>
          <p:cNvSpPr txBox="1"/>
          <p:nvPr/>
        </p:nvSpPr>
        <p:spPr>
          <a:xfrm>
            <a:off x="1632849" y="1106418"/>
            <a:ext cx="8926301" cy="923330"/>
          </a:xfrm>
          <a:prstGeom prst="rect">
            <a:avLst/>
          </a:prstGeom>
          <a:noFill/>
        </p:spPr>
        <p:txBody>
          <a:bodyPr wrap="square">
            <a:spAutoFit/>
          </a:bodyPr>
          <a:lstStyle/>
          <a:p>
            <a:r>
              <a:rPr lang="en-US" dirty="0"/>
              <a:t>EVALUATE THE MODEL PERFORMANCE TO FIND THE MSE(MEAN SQUARED ERROR) AND r2 SCORE</a:t>
            </a:r>
            <a:endParaRPr lang="en-GB" dirty="0"/>
          </a:p>
          <a:p>
            <a:r>
              <a:rPr lang="en-US" dirty="0"/>
              <a:t>.FINALLY I PRINT THE DECISION TREE STRUCTURE WITH THE PYTHON CODE OF print(</a:t>
            </a:r>
            <a:r>
              <a:rPr lang="en-US" dirty="0" err="1"/>
              <a:t>dtr.tree</a:t>
            </a:r>
            <a:r>
              <a:rPr lang="en-US" dirty="0"/>
              <a:t>_)</a:t>
            </a:r>
          </a:p>
        </p:txBody>
      </p:sp>
    </p:spTree>
    <p:extLst>
      <p:ext uri="{BB962C8B-B14F-4D97-AF65-F5344CB8AC3E}">
        <p14:creationId xmlns:p14="http://schemas.microsoft.com/office/powerpoint/2010/main" val="3668696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14FA9B-50A3-EAA2-AABE-6D6E4F0CD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799" y="999344"/>
            <a:ext cx="10118360" cy="5496394"/>
          </a:xfrm>
          <a:prstGeom prst="rect">
            <a:avLst/>
          </a:prstGeom>
        </p:spPr>
      </p:pic>
    </p:spTree>
    <p:extLst>
      <p:ext uri="{BB962C8B-B14F-4D97-AF65-F5344CB8AC3E}">
        <p14:creationId xmlns:p14="http://schemas.microsoft.com/office/powerpoint/2010/main" val="4133538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492B59-B7A2-89E6-0CCD-AACBCFDBD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426" y="874426"/>
            <a:ext cx="10689415" cy="5157330"/>
          </a:xfrm>
          <a:prstGeom prst="rect">
            <a:avLst/>
          </a:prstGeom>
        </p:spPr>
      </p:pic>
    </p:spTree>
    <p:extLst>
      <p:ext uri="{BB962C8B-B14F-4D97-AF65-F5344CB8AC3E}">
        <p14:creationId xmlns:p14="http://schemas.microsoft.com/office/powerpoint/2010/main" val="214545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4D5839-9D24-48B8-DFF3-0425891890DB}"/>
              </a:ext>
            </a:extLst>
          </p:cNvPr>
          <p:cNvSpPr txBox="1"/>
          <p:nvPr/>
        </p:nvSpPr>
        <p:spPr>
          <a:xfrm>
            <a:off x="1284871" y="1382286"/>
            <a:ext cx="9903825" cy="4093428"/>
          </a:xfrm>
          <a:prstGeom prst="rect">
            <a:avLst/>
          </a:prstGeom>
          <a:noFill/>
        </p:spPr>
        <p:txBody>
          <a:bodyPr wrap="square">
            <a:spAutoFit/>
          </a:bodyPr>
          <a:lstStyle/>
          <a:p>
            <a:r>
              <a:rPr lang="en-US" sz="2000" dirty="0"/>
              <a:t>Empathize</a:t>
            </a:r>
            <a:r>
              <a:rPr lang="en-GB" sz="2000" dirty="0"/>
              <a:t>: </a:t>
            </a:r>
          </a:p>
          <a:p>
            <a:endParaRPr lang="en-GB" sz="2000" dirty="0"/>
          </a:p>
          <a:p>
            <a:r>
              <a:rPr lang="en-GB" sz="2000" dirty="0"/>
              <a:t>                  </a:t>
            </a:r>
            <a:r>
              <a:rPr lang="en-US" sz="2000" dirty="0"/>
              <a:t>Understand the needs and concerns of the community or stakeholders who rely on the water </a:t>
            </a:r>
            <a:r>
              <a:rPr lang="en-US" sz="2000" dirty="0" err="1"/>
              <a:t>source.Gather</a:t>
            </a:r>
            <a:r>
              <a:rPr lang="en-US" sz="2000" dirty="0"/>
              <a:t> information about the current water quality issues and the impact on people and the environment</a:t>
            </a:r>
            <a:r>
              <a:rPr lang="en-GB" sz="2000" dirty="0"/>
              <a:t> .</a:t>
            </a:r>
          </a:p>
          <a:p>
            <a:endParaRPr lang="en-GB" sz="2000" dirty="0"/>
          </a:p>
          <a:p>
            <a:r>
              <a:rPr lang="en-GB" sz="2000" dirty="0"/>
              <a:t>                  </a:t>
            </a:r>
            <a:r>
              <a:rPr lang="en-US" sz="2000" dirty="0"/>
              <a:t>Conduct interviews, surveys, and observations to gain insights into the specific challenges and goals</a:t>
            </a:r>
            <a:endParaRPr lang="en-GB" sz="2000" dirty="0"/>
          </a:p>
          <a:p>
            <a:endParaRPr lang="en-GB" sz="2000" dirty="0"/>
          </a:p>
          <a:p>
            <a:r>
              <a:rPr lang="en-GB" sz="2000" dirty="0"/>
              <a:t> </a:t>
            </a:r>
            <a:r>
              <a:rPr lang="en-US" sz="2000" dirty="0"/>
              <a:t>Define</a:t>
            </a:r>
            <a:r>
              <a:rPr lang="en-GB" sz="2000" dirty="0"/>
              <a:t>: </a:t>
            </a:r>
          </a:p>
          <a:p>
            <a:r>
              <a:rPr lang="en-GB" sz="2000" dirty="0"/>
              <a:t>                 </a:t>
            </a:r>
            <a:r>
              <a:rPr lang="en-US" sz="2000" dirty="0"/>
              <a:t>Clearly define the problem related to water quality based on the information gathered during the empathy </a:t>
            </a:r>
            <a:r>
              <a:rPr lang="en-US" sz="2000" dirty="0" err="1"/>
              <a:t>phase.Create</a:t>
            </a:r>
            <a:r>
              <a:rPr lang="en-US" sz="2000" dirty="0"/>
              <a:t> a problem statement that identifies the key issues to be addressed.</a:t>
            </a:r>
          </a:p>
        </p:txBody>
      </p:sp>
      <p:sp>
        <p:nvSpPr>
          <p:cNvPr id="8" name="TextBox 7">
            <a:extLst>
              <a:ext uri="{FF2B5EF4-FFF2-40B4-BE49-F238E27FC236}">
                <a16:creationId xmlns:a16="http://schemas.microsoft.com/office/drawing/2014/main" id="{3BA1F8AA-7158-293F-C776-100582016914}"/>
              </a:ext>
            </a:extLst>
          </p:cNvPr>
          <p:cNvSpPr txBox="1"/>
          <p:nvPr/>
        </p:nvSpPr>
        <p:spPr>
          <a:xfrm>
            <a:off x="5179815" y="2511923"/>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1207778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DCCA1E-98C8-C31D-F47C-2E13B4B272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963" y="695972"/>
            <a:ext cx="10403887" cy="5371475"/>
          </a:xfrm>
          <a:prstGeom prst="rect">
            <a:avLst/>
          </a:prstGeom>
        </p:spPr>
      </p:pic>
    </p:spTree>
    <p:extLst>
      <p:ext uri="{BB962C8B-B14F-4D97-AF65-F5344CB8AC3E}">
        <p14:creationId xmlns:p14="http://schemas.microsoft.com/office/powerpoint/2010/main" val="938157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21E46E-1C3F-1DA3-3F9B-E0AE57429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508" y="838735"/>
            <a:ext cx="10600188" cy="5425011"/>
          </a:xfrm>
          <a:prstGeom prst="rect">
            <a:avLst/>
          </a:prstGeom>
        </p:spPr>
      </p:pic>
    </p:spTree>
    <p:extLst>
      <p:ext uri="{BB962C8B-B14F-4D97-AF65-F5344CB8AC3E}">
        <p14:creationId xmlns:p14="http://schemas.microsoft.com/office/powerpoint/2010/main" val="2098388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961929-E337-288F-4D99-3188C1A49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281" y="606745"/>
            <a:ext cx="10493115" cy="5532083"/>
          </a:xfrm>
          <a:prstGeom prst="rect">
            <a:avLst/>
          </a:prstGeom>
        </p:spPr>
      </p:pic>
    </p:spTree>
    <p:extLst>
      <p:ext uri="{BB962C8B-B14F-4D97-AF65-F5344CB8AC3E}">
        <p14:creationId xmlns:p14="http://schemas.microsoft.com/office/powerpoint/2010/main" val="2559168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6AEA75-80EE-BB4B-8D9A-7FE9869BF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417" y="892272"/>
            <a:ext cx="9040307" cy="5175175"/>
          </a:xfrm>
          <a:prstGeom prst="rect">
            <a:avLst/>
          </a:prstGeom>
        </p:spPr>
      </p:pic>
    </p:spTree>
    <p:extLst>
      <p:ext uri="{BB962C8B-B14F-4D97-AF65-F5344CB8AC3E}">
        <p14:creationId xmlns:p14="http://schemas.microsoft.com/office/powerpoint/2010/main" val="378728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3A8E7B-F372-10A8-3BEE-9CA198ECA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581" y="767354"/>
            <a:ext cx="10653723" cy="5210866"/>
          </a:xfrm>
          <a:prstGeom prst="rect">
            <a:avLst/>
          </a:prstGeom>
        </p:spPr>
      </p:pic>
    </p:spTree>
    <p:extLst>
      <p:ext uri="{BB962C8B-B14F-4D97-AF65-F5344CB8AC3E}">
        <p14:creationId xmlns:p14="http://schemas.microsoft.com/office/powerpoint/2010/main" val="17496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91439A-A2EB-8CB7-514A-533D22797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745" y="731663"/>
            <a:ext cx="10439577" cy="5532084"/>
          </a:xfrm>
          <a:prstGeom prst="rect">
            <a:avLst/>
          </a:prstGeom>
        </p:spPr>
      </p:pic>
    </p:spTree>
    <p:extLst>
      <p:ext uri="{BB962C8B-B14F-4D97-AF65-F5344CB8AC3E}">
        <p14:creationId xmlns:p14="http://schemas.microsoft.com/office/powerpoint/2010/main" val="4068032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874AA4-C156-3FD9-A5D6-59CE719CC631}"/>
              </a:ext>
            </a:extLst>
          </p:cNvPr>
          <p:cNvSpPr txBox="1"/>
          <p:nvPr/>
        </p:nvSpPr>
        <p:spPr>
          <a:xfrm>
            <a:off x="370291" y="583785"/>
            <a:ext cx="6094214" cy="36933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GB" dirty="0"/>
              <a:t>3) </a:t>
            </a:r>
            <a:r>
              <a:rPr lang="en-US" dirty="0"/>
              <a:t>Development process</a:t>
            </a:r>
          </a:p>
        </p:txBody>
      </p:sp>
      <p:sp>
        <p:nvSpPr>
          <p:cNvPr id="5" name="TextBox 4">
            <a:extLst>
              <a:ext uri="{FF2B5EF4-FFF2-40B4-BE49-F238E27FC236}">
                <a16:creationId xmlns:a16="http://schemas.microsoft.com/office/drawing/2014/main" id="{342F51D5-204F-9115-B054-4F5A99961BF2}"/>
              </a:ext>
            </a:extLst>
          </p:cNvPr>
          <p:cNvSpPr txBox="1"/>
          <p:nvPr/>
        </p:nvSpPr>
        <p:spPr>
          <a:xfrm>
            <a:off x="1733235" y="1299189"/>
            <a:ext cx="9462541" cy="3139321"/>
          </a:xfrm>
          <a:prstGeom prst="rect">
            <a:avLst/>
          </a:prstGeom>
          <a:noFill/>
        </p:spPr>
        <p:txBody>
          <a:bodyPr wrap="square">
            <a:spAutoFit/>
          </a:bodyPr>
          <a:lstStyle/>
          <a:p>
            <a:r>
              <a:rPr lang="en-US" dirty="0"/>
              <a:t>Project Initiation</a:t>
            </a:r>
            <a:endParaRPr lang="en-GB" dirty="0"/>
          </a:p>
          <a:p>
            <a:endParaRPr lang="en-GB" dirty="0"/>
          </a:p>
          <a:p>
            <a:r>
              <a:rPr lang="en-GB" dirty="0"/>
              <a:t>                                </a:t>
            </a:r>
            <a:r>
              <a:rPr lang="en-US" dirty="0"/>
              <a:t>Define the project's scope, objectives, and </a:t>
            </a:r>
            <a:r>
              <a:rPr lang="en-US" dirty="0" err="1"/>
              <a:t>goals.Establish</a:t>
            </a:r>
            <a:r>
              <a:rPr lang="en-US" dirty="0"/>
              <a:t> a project team with relevant expertise, including hydrologists, chemists, biologists, and environmental </a:t>
            </a:r>
            <a:r>
              <a:rPr lang="en-US" dirty="0" err="1"/>
              <a:t>engineers.Determine</a:t>
            </a:r>
            <a:r>
              <a:rPr lang="en-US" dirty="0"/>
              <a:t> the project's budget, timeline, and available </a:t>
            </a:r>
            <a:r>
              <a:rPr lang="en-US" dirty="0" err="1"/>
              <a:t>resources.Data</a:t>
            </a:r>
            <a:r>
              <a:rPr lang="en-US" dirty="0"/>
              <a:t> Collection and </a:t>
            </a:r>
            <a:r>
              <a:rPr lang="en-US" dirty="0" err="1"/>
              <a:t>Sampling:Identify</a:t>
            </a:r>
            <a:r>
              <a:rPr lang="en-US" dirty="0"/>
              <a:t> the water sources to be analyzed and sampled. </a:t>
            </a:r>
            <a:endParaRPr lang="en-GB" dirty="0"/>
          </a:p>
          <a:p>
            <a:endParaRPr lang="en-GB" dirty="0"/>
          </a:p>
          <a:p>
            <a:r>
              <a:rPr lang="en-GB" dirty="0"/>
              <a:t>                                </a:t>
            </a:r>
            <a:r>
              <a:rPr lang="en-US" dirty="0"/>
              <a:t>These may include rivers, lakes, groundwater, or drinking water </a:t>
            </a:r>
            <a:r>
              <a:rPr lang="en-US" dirty="0" err="1"/>
              <a:t>supplies.Develop</a:t>
            </a:r>
            <a:r>
              <a:rPr lang="en-US" dirty="0"/>
              <a:t> a comprehensive sampling plan, including the selection of sampling locations and </a:t>
            </a:r>
            <a:r>
              <a:rPr lang="en-US" dirty="0" err="1"/>
              <a:t>frequencies.Collect</a:t>
            </a:r>
            <a:r>
              <a:rPr lang="en-US" dirty="0"/>
              <a:t> water samples using appropriate techniques and containers to ensure data accuracy.</a:t>
            </a:r>
          </a:p>
        </p:txBody>
      </p:sp>
    </p:spTree>
    <p:extLst>
      <p:ext uri="{BB962C8B-B14F-4D97-AF65-F5344CB8AC3E}">
        <p14:creationId xmlns:p14="http://schemas.microsoft.com/office/powerpoint/2010/main" val="3264817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B1857-EF77-0144-6E01-F5A1E4EA657C}"/>
              </a:ext>
            </a:extLst>
          </p:cNvPr>
          <p:cNvSpPr>
            <a:spLocks noGrp="1"/>
          </p:cNvSpPr>
          <p:nvPr>
            <p:ph type="title"/>
          </p:nvPr>
        </p:nvSpPr>
        <p:spPr>
          <a:xfrm>
            <a:off x="3854078" y="-238625"/>
            <a:ext cx="10515600" cy="1325563"/>
          </a:xfrm>
        </p:spPr>
        <p:txBody>
          <a:bodyPr>
            <a:normAutofit/>
          </a:bodyPr>
          <a:lstStyle/>
          <a:p>
            <a:r>
              <a:rPr lang="en-GB" b="1" dirty="0"/>
              <a:t>WATER QUALITY ANALYSIS</a:t>
            </a:r>
            <a:endParaRPr lang="en-US" b="1" dirty="0"/>
          </a:p>
        </p:txBody>
      </p:sp>
      <p:sp>
        <p:nvSpPr>
          <p:cNvPr id="3" name="Subtitle 2">
            <a:extLst>
              <a:ext uri="{FF2B5EF4-FFF2-40B4-BE49-F238E27FC236}">
                <a16:creationId xmlns:a16="http://schemas.microsoft.com/office/drawing/2014/main" id="{DFBD4DFD-07B3-C5C1-A4A8-75915AD9C6AD}"/>
              </a:ext>
            </a:extLst>
          </p:cNvPr>
          <p:cNvSpPr>
            <a:spLocks noGrp="1"/>
          </p:cNvSpPr>
          <p:nvPr>
            <p:ph sz="half" idx="1"/>
          </p:nvPr>
        </p:nvSpPr>
        <p:spPr>
          <a:xfrm>
            <a:off x="1876091" y="1253331"/>
            <a:ext cx="5181600" cy="4351338"/>
          </a:xfrm>
        </p:spPr>
        <p:txBody>
          <a:bodyPr/>
          <a:lstStyle/>
          <a:p>
            <a:pPr marL="0" indent="0">
              <a:buNone/>
            </a:pPr>
            <a:r>
              <a:rPr lang="en-GB" b="1" dirty="0"/>
              <a:t>Abstract</a:t>
            </a:r>
            <a:endParaRPr lang="en-US" b="1" dirty="0"/>
          </a:p>
        </p:txBody>
      </p:sp>
      <p:sp>
        <p:nvSpPr>
          <p:cNvPr id="4" name="Text Placeholder 3">
            <a:extLst>
              <a:ext uri="{FF2B5EF4-FFF2-40B4-BE49-F238E27FC236}">
                <a16:creationId xmlns:a16="http://schemas.microsoft.com/office/drawing/2014/main" id="{13435A93-53F0-5EEA-08D1-B5A503855FB7}"/>
              </a:ext>
            </a:extLst>
          </p:cNvPr>
          <p:cNvSpPr>
            <a:spLocks noGrp="1"/>
          </p:cNvSpPr>
          <p:nvPr>
            <p:ph sz="half" idx="2"/>
          </p:nvPr>
        </p:nvSpPr>
        <p:spPr/>
        <p:txBody>
          <a:bodyPr/>
          <a:lstStyle/>
          <a:p>
            <a:pPr marL="0" indent="0">
              <a:buNone/>
            </a:pPr>
            <a:r>
              <a:rPr lang="en-GB" dirty="0"/>
              <a:t>        </a:t>
            </a:r>
            <a:endParaRPr lang="en-US" dirty="0"/>
          </a:p>
        </p:txBody>
      </p:sp>
      <p:sp>
        <p:nvSpPr>
          <p:cNvPr id="6" name="TextBox 5">
            <a:extLst>
              <a:ext uri="{FF2B5EF4-FFF2-40B4-BE49-F238E27FC236}">
                <a16:creationId xmlns:a16="http://schemas.microsoft.com/office/drawing/2014/main" id="{363F9887-5F5B-A0B8-9623-01A573950C87}"/>
              </a:ext>
            </a:extLst>
          </p:cNvPr>
          <p:cNvSpPr txBox="1"/>
          <p:nvPr/>
        </p:nvSpPr>
        <p:spPr>
          <a:xfrm>
            <a:off x="2119145" y="2190206"/>
            <a:ext cx="9234655" cy="3693319"/>
          </a:xfrm>
          <a:prstGeom prst="rect">
            <a:avLst/>
          </a:prstGeom>
          <a:noFill/>
        </p:spPr>
        <p:txBody>
          <a:bodyPr wrap="square">
            <a:spAutoFit/>
          </a:bodyPr>
          <a:lstStyle/>
          <a:p>
            <a:r>
              <a:rPr lang="en-US" dirty="0"/>
              <a:t>Water quality analysis is a critical component of environmental monitoring and management. This abstract provides an overview of the key aspects of water quality analysis, including its significance, methodologies, parameters, and applications.</a:t>
            </a:r>
          </a:p>
          <a:p>
            <a:r>
              <a:rPr lang="en-US" dirty="0"/>
              <a:t>                    • It highlights the importance of monitoring water quality to safeguard human health, protect aquatic ecosystems, and support sustainable water resource management. </a:t>
            </a:r>
          </a:p>
          <a:p>
            <a:r>
              <a:rPr lang="en-US" dirty="0"/>
              <a:t>                    • The abstract also discusses common water quality parameters such as pH, turbidity, dissolved oxygen, and pollutant concentrations, detailing their role in assessing water quality.</a:t>
            </a:r>
          </a:p>
          <a:p>
            <a:r>
              <a:rPr lang="en-US" dirty="0"/>
              <a:t>                    • Additionally, it touches upon the diverse applications of water quality analysis, encompassing drinking water safety, wastewater treatment, industrial processes, and ecological studies.</a:t>
            </a:r>
          </a:p>
          <a:p>
            <a:r>
              <a:rPr lang="en-US" dirty="0"/>
              <a:t>                    • The abstract underscores the need for ongoing research and advancements in water quality analysis to address emerging challenges and ensure the availability of clean and safe water resources for future generation</a:t>
            </a:r>
          </a:p>
        </p:txBody>
      </p:sp>
    </p:spTree>
    <p:extLst>
      <p:ext uri="{BB962C8B-B14F-4D97-AF65-F5344CB8AC3E}">
        <p14:creationId xmlns:p14="http://schemas.microsoft.com/office/powerpoint/2010/main" val="1052623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F4EB8-FCA4-8986-1D8C-578236125507}"/>
              </a:ext>
            </a:extLst>
          </p:cNvPr>
          <p:cNvSpPr>
            <a:spLocks noGrp="1"/>
          </p:cNvSpPr>
          <p:nvPr>
            <p:ph type="title"/>
          </p:nvPr>
        </p:nvSpPr>
        <p:spPr/>
        <p:txBody>
          <a:bodyPr/>
          <a:lstStyle/>
          <a:p>
            <a:r>
              <a:rPr lang="en-GB" b="1" dirty="0"/>
              <a:t>CLARIFICATION AND PRE-FILTERATION</a:t>
            </a:r>
            <a:endParaRPr lang="en-US" b="1" dirty="0"/>
          </a:p>
        </p:txBody>
      </p:sp>
      <p:sp>
        <p:nvSpPr>
          <p:cNvPr id="3" name="Content Placeholder 2">
            <a:extLst>
              <a:ext uri="{FF2B5EF4-FFF2-40B4-BE49-F238E27FC236}">
                <a16:creationId xmlns:a16="http://schemas.microsoft.com/office/drawing/2014/main" id="{AD6EB768-E71A-9010-04C7-957228793D8D}"/>
              </a:ext>
            </a:extLst>
          </p:cNvPr>
          <p:cNvSpPr>
            <a:spLocks noGrp="1"/>
          </p:cNvSpPr>
          <p:nvPr>
            <p:ph idx="1"/>
          </p:nvPr>
        </p:nvSpPr>
        <p:spPr/>
        <p:txBody>
          <a:bodyPr/>
          <a:lstStyle/>
          <a:p>
            <a:pPr marL="0" indent="0">
              <a:buNone/>
            </a:pPr>
            <a:r>
              <a:rPr lang="en-GB" dirty="0"/>
              <a:t>                   •</a:t>
            </a:r>
            <a:r>
              <a:rPr lang="en-US" dirty="0"/>
              <a:t>When handling and processing wastewater and sewage, pre-filtration is very often a necessary stage in sample preparation to reduce fowling and improve the efficacy of downstream microfiltration. </a:t>
            </a:r>
          </a:p>
          <a:p>
            <a:pPr marL="0" indent="0">
              <a:buNone/>
            </a:pPr>
            <a:r>
              <a:rPr lang="en-US" dirty="0"/>
              <a:t>                    • To designate pre-filtration, methods will sometimes call for “filter paper”, “coarse filter paper”, or simply indicate “filtration” in an early clarifying or particle-removing step. </a:t>
            </a:r>
          </a:p>
          <a:p>
            <a:pPr marL="0" indent="0">
              <a:buNone/>
            </a:pPr>
            <a:r>
              <a:rPr lang="en-US" dirty="0"/>
              <a:t>                    • Pre-filtration requires an open mesh or net filter and can best be accomplished using options such glass fiber filters or quartz fiber filters for aqueous samples, or polypropylene filters for solvent filtration.</a:t>
            </a:r>
          </a:p>
        </p:txBody>
      </p:sp>
    </p:spTree>
    <p:extLst>
      <p:ext uri="{BB962C8B-B14F-4D97-AF65-F5344CB8AC3E}">
        <p14:creationId xmlns:p14="http://schemas.microsoft.com/office/powerpoint/2010/main" val="1902493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125AB-A96C-77AE-6024-1F6ED3C8DA73}"/>
              </a:ext>
            </a:extLst>
          </p:cNvPr>
          <p:cNvSpPr>
            <a:spLocks noGrp="1"/>
          </p:cNvSpPr>
          <p:nvPr>
            <p:ph type="title"/>
          </p:nvPr>
        </p:nvSpPr>
        <p:spPr>
          <a:xfrm>
            <a:off x="124918" y="18255"/>
            <a:ext cx="10515600" cy="1325563"/>
          </a:xfrm>
        </p:spPr>
        <p:txBody>
          <a:bodyPr>
            <a:normAutofit/>
          </a:bodyPr>
          <a:lstStyle/>
          <a:p>
            <a:r>
              <a:rPr lang="en-GB" sz="3600" b="1" dirty="0"/>
              <a:t>GENERAL FILTERATION OF WASTE WATER SAMPLES</a:t>
            </a:r>
            <a:endParaRPr lang="en-US" sz="3600" b="1" dirty="0"/>
          </a:p>
        </p:txBody>
      </p:sp>
      <p:sp>
        <p:nvSpPr>
          <p:cNvPr id="3" name="Content Placeholder 2">
            <a:extLst>
              <a:ext uri="{FF2B5EF4-FFF2-40B4-BE49-F238E27FC236}">
                <a16:creationId xmlns:a16="http://schemas.microsoft.com/office/drawing/2014/main" id="{1887DD95-5B7C-FBBA-3D89-95B9A34E899E}"/>
              </a:ext>
            </a:extLst>
          </p:cNvPr>
          <p:cNvSpPr>
            <a:spLocks noGrp="1"/>
          </p:cNvSpPr>
          <p:nvPr>
            <p:ph idx="1"/>
          </p:nvPr>
        </p:nvSpPr>
        <p:spPr>
          <a:xfrm>
            <a:off x="820353" y="1695317"/>
            <a:ext cx="10957631" cy="4660101"/>
          </a:xfrm>
        </p:spPr>
        <p:txBody>
          <a:bodyPr>
            <a:normAutofit fontScale="92500" lnSpcReduction="10000"/>
          </a:bodyPr>
          <a:lstStyle/>
          <a:p>
            <a:pPr marL="0" indent="0">
              <a:buNone/>
            </a:pPr>
            <a:r>
              <a:rPr lang="en-GB" dirty="0"/>
              <a:t>                   </a:t>
            </a:r>
            <a:r>
              <a:rPr lang="en-US" dirty="0"/>
              <a:t>• Many EPA and EPA-recommended methods do not specify filter type. They may designate parameters or specifications such as a pore size or format (disc or syringe filter) without detailing the filter material. </a:t>
            </a:r>
          </a:p>
          <a:p>
            <a:pPr marL="0" indent="0">
              <a:buNone/>
            </a:pPr>
            <a:r>
              <a:rPr lang="en-US" dirty="0"/>
              <a:t>                   • Hydrophilic </a:t>
            </a:r>
            <a:r>
              <a:rPr lang="en-US" dirty="0" err="1"/>
              <a:t>polyvinylidene</a:t>
            </a:r>
            <a:r>
              <a:rPr lang="en-US" dirty="0"/>
              <a:t> fluoride (PVDF), polytetrafluoroethylene (PTFE), mixed cellulose esters (MCE), and cellulose acetate filters are all valid options for general filtration. Millipore® </a:t>
            </a:r>
            <a:r>
              <a:rPr lang="en-US" dirty="0" err="1"/>
              <a:t>Durapore</a:t>
            </a:r>
            <a:r>
              <a:rPr lang="en-US" dirty="0"/>
              <a:t>® PVDF and </a:t>
            </a:r>
            <a:r>
              <a:rPr lang="en-US" dirty="0" err="1"/>
              <a:t>Omnipore</a:t>
            </a:r>
            <a:r>
              <a:rPr lang="en-US" dirty="0"/>
              <a:t>™ PTFE filters are ideal for low-protein binding applications. </a:t>
            </a:r>
            <a:r>
              <a:rPr lang="en-US" dirty="0" err="1"/>
              <a:t>Millex</a:t>
            </a:r>
            <a:r>
              <a:rPr lang="en-US" dirty="0"/>
              <a:t>®-HA MCE syringe filters and MF-Millipore® MCE disc membranes are biologically inert, low binding, and thermally stable with a high loading capacity. </a:t>
            </a:r>
          </a:p>
          <a:p>
            <a:pPr marL="0" indent="0">
              <a:buNone/>
            </a:pPr>
            <a:r>
              <a:rPr lang="en-US" dirty="0"/>
              <a:t>                   • All three membrane filters provide low extractable filtration for minimal contamination. LCR PTFE filters are specially treated to prevent the introduction of additional extractable to your sample prior to HPLC analysis or similar instrumentation</a:t>
            </a:r>
          </a:p>
        </p:txBody>
      </p:sp>
    </p:spTree>
    <p:extLst>
      <p:ext uri="{BB962C8B-B14F-4D97-AF65-F5344CB8AC3E}">
        <p14:creationId xmlns:p14="http://schemas.microsoft.com/office/powerpoint/2010/main" val="923740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4A235-1591-1FBE-FD5A-4235A2EFAF1A}"/>
              </a:ext>
            </a:extLst>
          </p:cNvPr>
          <p:cNvSpPr>
            <a:spLocks noGrp="1"/>
          </p:cNvSpPr>
          <p:nvPr>
            <p:ph type="title"/>
          </p:nvPr>
        </p:nvSpPr>
        <p:spPr>
          <a:xfrm>
            <a:off x="677591" y="18255"/>
            <a:ext cx="10515600" cy="1325563"/>
          </a:xfrm>
        </p:spPr>
        <p:txBody>
          <a:bodyPr/>
          <a:lstStyle/>
          <a:p>
            <a:r>
              <a:rPr lang="en-GB" b="1" dirty="0"/>
              <a:t>TESTING</a:t>
            </a:r>
            <a:endParaRPr lang="en-US" b="1" dirty="0"/>
          </a:p>
        </p:txBody>
      </p:sp>
      <p:sp>
        <p:nvSpPr>
          <p:cNvPr id="3" name="Content Placeholder 2">
            <a:extLst>
              <a:ext uri="{FF2B5EF4-FFF2-40B4-BE49-F238E27FC236}">
                <a16:creationId xmlns:a16="http://schemas.microsoft.com/office/drawing/2014/main" id="{2EF95A08-664E-69E6-5BE0-5C568E0C897E}"/>
              </a:ext>
            </a:extLst>
          </p:cNvPr>
          <p:cNvSpPr>
            <a:spLocks noGrp="1"/>
          </p:cNvSpPr>
          <p:nvPr>
            <p:ph idx="1"/>
          </p:nvPr>
        </p:nvSpPr>
        <p:spPr>
          <a:xfrm>
            <a:off x="1266491" y="879817"/>
            <a:ext cx="10515600" cy="4351338"/>
          </a:xfrm>
        </p:spPr>
        <p:txBody>
          <a:bodyPr/>
          <a:lstStyle/>
          <a:p>
            <a:pPr marL="0" indent="0">
              <a:buNone/>
            </a:pPr>
            <a:r>
              <a:rPr lang="en-GB" dirty="0"/>
              <a:t>        </a:t>
            </a:r>
            <a:r>
              <a:rPr lang="en-US" dirty="0"/>
              <a:t>• ASTM D2972- ARSENIC in water</a:t>
            </a:r>
          </a:p>
          <a:p>
            <a:pPr marL="0" indent="0">
              <a:buNone/>
            </a:pPr>
            <a:r>
              <a:rPr lang="en-US" dirty="0"/>
              <a:t>        • CTD (Conductivity temperature </a:t>
            </a:r>
            <a:r>
              <a:rPr lang="en-US" dirty="0" err="1"/>
              <a:t>dept</a:t>
            </a:r>
            <a:r>
              <a:rPr lang="en-US" dirty="0"/>
              <a:t>)</a:t>
            </a:r>
          </a:p>
          <a:p>
            <a:pPr marL="0" indent="0">
              <a:buNone/>
            </a:pPr>
            <a:r>
              <a:rPr lang="en-US" dirty="0"/>
              <a:t>        • 5510 AQUATIC human substances</a:t>
            </a:r>
          </a:p>
        </p:txBody>
      </p:sp>
      <p:pic>
        <p:nvPicPr>
          <p:cNvPr id="5" name="Picture 4">
            <a:extLst>
              <a:ext uri="{FF2B5EF4-FFF2-40B4-BE49-F238E27FC236}">
                <a16:creationId xmlns:a16="http://schemas.microsoft.com/office/drawing/2014/main" id="{BB661471-A801-79C8-5095-BEFC5D645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491" y="2569741"/>
            <a:ext cx="10251714" cy="4068759"/>
          </a:xfrm>
          <a:prstGeom prst="rect">
            <a:avLst/>
          </a:prstGeom>
        </p:spPr>
      </p:pic>
    </p:spTree>
    <p:extLst>
      <p:ext uri="{BB962C8B-B14F-4D97-AF65-F5344CB8AC3E}">
        <p14:creationId xmlns:p14="http://schemas.microsoft.com/office/powerpoint/2010/main" val="3990519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63502-22F6-CA56-F531-BA620BB3D1D1}"/>
              </a:ext>
            </a:extLst>
          </p:cNvPr>
          <p:cNvSpPr>
            <a:spLocks noGrp="1"/>
          </p:cNvSpPr>
          <p:nvPr>
            <p:ph type="title"/>
          </p:nvPr>
        </p:nvSpPr>
        <p:spPr/>
        <p:txBody>
          <a:bodyPr/>
          <a:lstStyle/>
          <a:p>
            <a:r>
              <a:rPr lang="en-GB" dirty="0"/>
              <a:t>   </a:t>
            </a:r>
            <a:endParaRPr lang="en-US" dirty="0"/>
          </a:p>
        </p:txBody>
      </p:sp>
      <p:pic>
        <p:nvPicPr>
          <p:cNvPr id="4" name="Content Placeholder 3">
            <a:extLst>
              <a:ext uri="{FF2B5EF4-FFF2-40B4-BE49-F238E27FC236}">
                <a16:creationId xmlns:a16="http://schemas.microsoft.com/office/drawing/2014/main" id="{0F014AC1-AE03-F0D5-32AA-AFBADD0C26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436" y="146510"/>
            <a:ext cx="10979581" cy="6769310"/>
          </a:xfrm>
        </p:spPr>
      </p:pic>
    </p:spTree>
    <p:extLst>
      <p:ext uri="{BB962C8B-B14F-4D97-AF65-F5344CB8AC3E}">
        <p14:creationId xmlns:p14="http://schemas.microsoft.com/office/powerpoint/2010/main" val="1748335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CAAEB-62F5-1D1D-7D94-800E20747F72}"/>
              </a:ext>
            </a:extLst>
          </p:cNvPr>
          <p:cNvSpPr>
            <a:spLocks noGrp="1"/>
          </p:cNvSpPr>
          <p:nvPr>
            <p:ph type="title"/>
          </p:nvPr>
        </p:nvSpPr>
        <p:spPr>
          <a:xfrm>
            <a:off x="838200" y="767354"/>
            <a:ext cx="10515600" cy="923334"/>
          </a:xfrm>
        </p:spPr>
        <p:txBody>
          <a:bodyPr/>
          <a:lstStyle/>
          <a:p>
            <a:r>
              <a:rPr lang="en-US"/>
              <a:t>Algorithm used in water quality analysis</a:t>
            </a:r>
            <a:endParaRPr lang="en-US" dirty="0"/>
          </a:p>
        </p:txBody>
      </p:sp>
      <p:sp>
        <p:nvSpPr>
          <p:cNvPr id="5" name="TextBox 4">
            <a:extLst>
              <a:ext uri="{FF2B5EF4-FFF2-40B4-BE49-F238E27FC236}">
                <a16:creationId xmlns:a16="http://schemas.microsoft.com/office/drawing/2014/main" id="{841ABC94-92E5-244F-0E92-03065468CDE1}"/>
              </a:ext>
            </a:extLst>
          </p:cNvPr>
          <p:cNvSpPr txBox="1"/>
          <p:nvPr/>
        </p:nvSpPr>
        <p:spPr>
          <a:xfrm>
            <a:off x="4331979" y="-2995322"/>
            <a:ext cx="6094214" cy="369332"/>
          </a:xfrm>
          <a:prstGeom prst="rect">
            <a:avLst/>
          </a:prstGeom>
          <a:noFill/>
        </p:spPr>
        <p:txBody>
          <a:bodyPr wrap="square">
            <a:spAutoFit/>
          </a:bodyPr>
          <a:lstStyle/>
          <a:p>
            <a:r>
              <a:rPr lang="en-US" dirty="0"/>
              <a:t>Algorithm used in water quality analysis</a:t>
            </a:r>
          </a:p>
        </p:txBody>
      </p:sp>
      <p:sp>
        <p:nvSpPr>
          <p:cNvPr id="7" name="TextBox 6">
            <a:extLst>
              <a:ext uri="{FF2B5EF4-FFF2-40B4-BE49-F238E27FC236}">
                <a16:creationId xmlns:a16="http://schemas.microsoft.com/office/drawing/2014/main" id="{9C66359F-B833-9EA1-9A9F-54EBB08816C8}"/>
              </a:ext>
            </a:extLst>
          </p:cNvPr>
          <p:cNvSpPr txBox="1"/>
          <p:nvPr/>
        </p:nvSpPr>
        <p:spPr>
          <a:xfrm>
            <a:off x="838199" y="2718503"/>
            <a:ext cx="10189401" cy="923330"/>
          </a:xfrm>
          <a:prstGeom prst="rect">
            <a:avLst/>
          </a:prstGeom>
          <a:noFill/>
        </p:spPr>
        <p:txBody>
          <a:bodyPr wrap="square">
            <a:spAutoFit/>
          </a:bodyPr>
          <a:lstStyle/>
          <a:p>
            <a:r>
              <a:rPr lang="en-US" dirty="0"/>
              <a:t>Calculating the WQI is time-consuming, but estimating WQI is inevitable for water resources management. For this purpose, three Machine Learning (ML) algorithms, namely, Gene Expression Programming (GEP), MSP Model tree, and Multivariate Adaptive Regression Splines (MARS), were employed to predict WQI.</a:t>
            </a:r>
          </a:p>
        </p:txBody>
      </p:sp>
      <p:sp>
        <p:nvSpPr>
          <p:cNvPr id="8" name="TextBox 7">
            <a:extLst>
              <a:ext uri="{FF2B5EF4-FFF2-40B4-BE49-F238E27FC236}">
                <a16:creationId xmlns:a16="http://schemas.microsoft.com/office/drawing/2014/main" id="{634C4401-3E94-C9F3-5179-A6757FB6501E}"/>
              </a:ext>
            </a:extLst>
          </p:cNvPr>
          <p:cNvSpPr txBox="1"/>
          <p:nvPr/>
        </p:nvSpPr>
        <p:spPr>
          <a:xfrm>
            <a:off x="5179815" y="1003984"/>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764694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                   Project documentation</vt:lpstr>
      <vt:lpstr>PowerPoint Presentation</vt:lpstr>
      <vt:lpstr>PowerPoint Presentation</vt:lpstr>
      <vt:lpstr>WATER QUALITY ANALYSIS</vt:lpstr>
      <vt:lpstr>CLARIFICATION AND PRE-FILTERATION</vt:lpstr>
      <vt:lpstr>GENERAL FILTERATION OF WASTE WATER SAMPLES</vt:lpstr>
      <vt:lpstr>TESTING</vt:lpstr>
      <vt:lpstr>   </vt:lpstr>
      <vt:lpstr>Algorithm used in water quality analysis</vt:lpstr>
      <vt:lpstr>Innovation steps</vt:lpstr>
      <vt:lpstr>Case study applicationMethod</vt:lpstr>
      <vt:lpstr>Graphical representation</vt:lpstr>
      <vt:lpstr>TITLE: WATER QUALITY ANALYSIS USING m5p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QUALITY ANALYSIS</dc:title>
  <dc:creator>Guest User</dc:creator>
  <cp:lastModifiedBy>Guest User</cp:lastModifiedBy>
  <cp:revision>7</cp:revision>
  <dcterms:created xsi:type="dcterms:W3CDTF">2023-11-01T04:38:45Z</dcterms:created>
  <dcterms:modified xsi:type="dcterms:W3CDTF">2023-11-01T08:29:50Z</dcterms:modified>
</cp:coreProperties>
</file>