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9" r:id="rId14"/>
    <p:sldId id="26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arlow SemiBold" panose="00000700000000000000" pitchFamily="2"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aleway Medium"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CC79BC-53B3-4FE7-AA5B-9D9A1EFCC25F}">
  <a:tblStyle styleId="{DCCC79BC-53B3-4FE7-AA5B-9D9A1EFCC25F}" styleName="Table_0">
    <a:wholeTbl>
      <a:tcTxStyle b="off" i="off">
        <a:font>
          <a:latin typeface="Arial"/>
          <a:ea typeface="Arial"/>
          <a:cs typeface="Arial"/>
        </a:font>
        <a:srgbClr val="3A3F5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F2F9"/>
          </a:solidFill>
        </a:fill>
      </a:tcStyle>
    </a:wholeTbl>
    <a:band1H>
      <a:tcTxStyle/>
      <a:tcStyle>
        <a:tcBdr/>
        <a:fill>
          <a:solidFill>
            <a:srgbClr val="CAE5F2"/>
          </a:solidFill>
        </a:fill>
      </a:tcStyle>
    </a:band1H>
    <a:band2H>
      <a:tcTxStyle/>
      <a:tcStyle>
        <a:tcBdr/>
      </a:tcStyle>
    </a:band2H>
    <a:band1V>
      <a:tcTxStyle/>
      <a:tcStyle>
        <a:tcBdr/>
        <a:fill>
          <a:solidFill>
            <a:srgbClr val="CAE5F2"/>
          </a:solidFill>
        </a:fill>
      </a:tcStyle>
    </a:band1V>
    <a:band2V>
      <a:tcTxStyle/>
      <a:tcStyle>
        <a:tcBdr/>
      </a:tcStyle>
    </a:band2V>
    <a:lastCol>
      <a:tcTxStyle b="on" i="off">
        <a:font>
          <a:latin typeface="Arial"/>
          <a:ea typeface="Arial"/>
          <a:cs typeface="Arial"/>
        </a:font>
        <a:srgbClr val="FFFFFF"/>
      </a:tcTxStyle>
      <a:tcStyle>
        <a:tcBdr/>
        <a:fill>
          <a:solidFill>
            <a:srgbClr val="00B5DD"/>
          </a:solidFill>
        </a:fill>
      </a:tcStyle>
    </a:lastCol>
    <a:firstCol>
      <a:tcTxStyle b="on" i="off">
        <a:font>
          <a:latin typeface="Arial"/>
          <a:ea typeface="Arial"/>
          <a:cs typeface="Arial"/>
        </a:font>
        <a:srgbClr val="FFFFFF"/>
      </a:tcTxStyle>
      <a:tcStyle>
        <a:tcBdr/>
        <a:fill>
          <a:solidFill>
            <a:srgbClr val="00B5DD"/>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00B5DD"/>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00B5D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6afb0ca6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6afb0ca6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3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6afb0ca6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6afb0ca6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66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6afb0ca6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6afb0ca6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6afb0ca6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6afb0ca6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51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6a2a32f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6a2a32f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dd45e3c02f_0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dd45e3c0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dd45e3c02f_0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dd45e3c0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6a2a32f8e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6a2a32f8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dd45e3c02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dd45e3c0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dd45e3c02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dd45e3c02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6e14dea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6e14de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6e14dea4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6e14dea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6a2a32f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6a2a32f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atharvaingle/crop-recommendation-datase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kaggle.com/datasets/syedjaferk/crops-arrivalprice-dataset-india-344-crops" TargetMode="External"/><Relationship Id="rId5" Type="http://schemas.openxmlformats.org/officeDocument/2006/relationships/hyperlink" Target="https://www.kaggle.com/datasets/prasanshasatpathy/soil-types" TargetMode="External"/><Relationship Id="rId4" Type="http://schemas.openxmlformats.org/officeDocument/2006/relationships/hyperlink" Target="https://www.kaggle.com/datasets/nikhilmahajan29/crop-production-statistics-indi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51200" y="867450"/>
            <a:ext cx="7641600" cy="13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CS6611</a:t>
            </a:r>
            <a:r>
              <a:rPr lang="en"/>
              <a:t> CREATIVE AND INNOVATIVE PROJECT</a:t>
            </a:r>
            <a:endParaRPr/>
          </a:p>
        </p:txBody>
      </p:sp>
      <p:sp>
        <p:nvSpPr>
          <p:cNvPr id="89" name="Google Shape;89;p12"/>
          <p:cNvSpPr txBox="1"/>
          <p:nvPr/>
        </p:nvSpPr>
        <p:spPr>
          <a:xfrm>
            <a:off x="5949700" y="3951800"/>
            <a:ext cx="3388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SUNDARAJAN R B</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2020503549</a:t>
            </a:r>
            <a:endParaRPr sz="1600">
              <a:solidFill>
                <a:srgbClr val="38761D"/>
              </a:solidFill>
              <a:latin typeface="Barlow SemiBold"/>
              <a:ea typeface="Barlow SemiBold"/>
              <a:cs typeface="Barlow SemiBold"/>
              <a:sym typeface="Barlow SemiBold"/>
            </a:endParaRPr>
          </a:p>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HAMILTON SAMIC S</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2020503511</a:t>
            </a:r>
            <a:endParaRPr sz="1600">
              <a:solidFill>
                <a:srgbClr val="38761D"/>
              </a:solidFill>
              <a:latin typeface="Barlow SemiBold"/>
              <a:ea typeface="Barlow SemiBold"/>
              <a:cs typeface="Barlow SemiBold"/>
              <a:sym typeface="Barlow SemiBold"/>
            </a:endParaRPr>
          </a:p>
          <a:p>
            <a:pPr marL="0" lvl="0" indent="0" algn="l" rtl="0">
              <a:spcBef>
                <a:spcPts val="0"/>
              </a:spcBef>
              <a:spcAft>
                <a:spcPts val="0"/>
              </a:spcAft>
              <a:buNone/>
            </a:pPr>
            <a:r>
              <a:rPr lang="en" sz="1600">
                <a:solidFill>
                  <a:srgbClr val="38761D"/>
                </a:solidFill>
                <a:latin typeface="Barlow SemiBold"/>
                <a:ea typeface="Barlow SemiBold"/>
                <a:cs typeface="Barlow SemiBold"/>
                <a:sym typeface="Barlow SemiBold"/>
              </a:rPr>
              <a:t>SURIYAA V</a:t>
            </a:r>
            <a:r>
              <a:rPr lang="en" sz="1600">
                <a:latin typeface="Barlow SemiBold"/>
                <a:ea typeface="Barlow SemiBold"/>
                <a:cs typeface="Barlow SemiBold"/>
                <a:sym typeface="Barlow SemiBold"/>
              </a:rPr>
              <a:t> </a:t>
            </a:r>
            <a:r>
              <a:rPr lang="en" sz="1600">
                <a:solidFill>
                  <a:srgbClr val="4A86E8"/>
                </a:solidFill>
                <a:latin typeface="Barlow SemiBold"/>
                <a:ea typeface="Barlow SemiBold"/>
                <a:cs typeface="Barlow SemiBold"/>
                <a:sym typeface="Barlow SemiBold"/>
              </a:rPr>
              <a:t>/</a:t>
            </a:r>
            <a:r>
              <a:rPr lang="en" sz="1600">
                <a:latin typeface="Barlow SemiBold"/>
                <a:ea typeface="Barlow SemiBold"/>
                <a:cs typeface="Barlow SemiBold"/>
                <a:sym typeface="Barlow SemiBold"/>
              </a:rPr>
              <a:t> </a:t>
            </a:r>
            <a:r>
              <a:rPr lang="en" sz="1600">
                <a:solidFill>
                  <a:srgbClr val="38761D"/>
                </a:solidFill>
                <a:latin typeface="Barlow SemiBold"/>
                <a:ea typeface="Barlow SemiBold"/>
                <a:cs typeface="Barlow SemiBold"/>
                <a:sym typeface="Barlow SemiBold"/>
              </a:rPr>
              <a:t>2020503550</a:t>
            </a:r>
            <a:endParaRPr sz="1600">
              <a:solidFill>
                <a:srgbClr val="38761D"/>
              </a:solidFill>
              <a:latin typeface="Barlow SemiBold"/>
              <a:ea typeface="Barlow SemiBold"/>
              <a:cs typeface="Barlow SemiBold"/>
              <a:sym typeface="Barlow SemiBold"/>
            </a:endParaRPr>
          </a:p>
        </p:txBody>
      </p:sp>
      <p:sp>
        <p:nvSpPr>
          <p:cNvPr id="90" name="Google Shape;90;p12"/>
          <p:cNvSpPr txBox="1"/>
          <p:nvPr/>
        </p:nvSpPr>
        <p:spPr>
          <a:xfrm>
            <a:off x="577450" y="4096850"/>
            <a:ext cx="3225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274E13"/>
                </a:solidFill>
                <a:latin typeface="Times New Roman"/>
                <a:ea typeface="Times New Roman"/>
                <a:cs typeface="Times New Roman"/>
                <a:sym typeface="Times New Roman"/>
              </a:rPr>
              <a:t>MENTOR : Dr. C. Valliyammai</a:t>
            </a:r>
            <a:endParaRPr sz="1700">
              <a:solidFill>
                <a:srgbClr val="274E13"/>
              </a:solidFill>
              <a:latin typeface="Times New Roman"/>
              <a:ea typeface="Times New Roman"/>
              <a:cs typeface="Times New Roman"/>
              <a:sym typeface="Times New Roman"/>
            </a:endParaRPr>
          </a:p>
        </p:txBody>
      </p:sp>
      <p:sp>
        <p:nvSpPr>
          <p:cNvPr id="91" name="Google Shape;91;p12"/>
          <p:cNvSpPr txBox="1"/>
          <p:nvPr/>
        </p:nvSpPr>
        <p:spPr>
          <a:xfrm>
            <a:off x="1285900" y="153100"/>
            <a:ext cx="6174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980000"/>
                </a:solidFill>
                <a:latin typeface="Raleway Medium"/>
                <a:ea typeface="Raleway Medium"/>
                <a:cs typeface="Raleway Medium"/>
                <a:sym typeface="Raleway Medium"/>
              </a:rPr>
              <a:t>MADRAS INSTITUTE OF TECHNOLOGY </a:t>
            </a:r>
            <a:endParaRPr sz="1600">
              <a:solidFill>
                <a:srgbClr val="980000"/>
              </a:solidFill>
              <a:latin typeface="Raleway Medium"/>
              <a:ea typeface="Raleway Medium"/>
              <a:cs typeface="Raleway Medium"/>
              <a:sym typeface="Raleway Medium"/>
            </a:endParaRPr>
          </a:p>
          <a:p>
            <a:pPr marL="0" lvl="0" indent="0" algn="ctr" rtl="0">
              <a:spcBef>
                <a:spcPts val="0"/>
              </a:spcBef>
              <a:spcAft>
                <a:spcPts val="0"/>
              </a:spcAft>
              <a:buNone/>
            </a:pPr>
            <a:r>
              <a:rPr lang="en" sz="1600">
                <a:solidFill>
                  <a:srgbClr val="980000"/>
                </a:solidFill>
                <a:latin typeface="Raleway Medium"/>
                <a:ea typeface="Raleway Medium"/>
                <a:cs typeface="Raleway Medium"/>
                <a:sym typeface="Raleway Medium"/>
              </a:rPr>
              <a:t>DEPARTMENT OF COMPUTER TECHNOLOGY</a:t>
            </a:r>
            <a:endParaRPr sz="1600">
              <a:solidFill>
                <a:srgbClr val="980000"/>
              </a:solidFill>
              <a:latin typeface="Raleway Medium"/>
              <a:ea typeface="Raleway Medium"/>
              <a:cs typeface="Raleway Medium"/>
              <a:sym typeface="Raleway Medium"/>
            </a:endParaRPr>
          </a:p>
        </p:txBody>
      </p:sp>
      <p:sp>
        <p:nvSpPr>
          <p:cNvPr id="92" name="Google Shape;92;p12"/>
          <p:cNvSpPr txBox="1"/>
          <p:nvPr/>
        </p:nvSpPr>
        <p:spPr>
          <a:xfrm>
            <a:off x="479650" y="2908525"/>
            <a:ext cx="8269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073763"/>
                </a:solidFill>
                <a:latin typeface="Times New Roman"/>
                <a:ea typeface="Times New Roman"/>
                <a:cs typeface="Times New Roman"/>
                <a:sym typeface="Times New Roman"/>
              </a:rPr>
              <a:t>TITLE</a:t>
            </a:r>
            <a:r>
              <a:rPr lang="en" sz="1900">
                <a:solidFill>
                  <a:srgbClr val="073763"/>
                </a:solidFill>
                <a:latin typeface="Times New Roman"/>
                <a:ea typeface="Times New Roman"/>
                <a:cs typeface="Times New Roman"/>
                <a:sym typeface="Times New Roman"/>
              </a:rPr>
              <a:t> : </a:t>
            </a:r>
            <a:r>
              <a:rPr lang="en" sz="1800" b="1">
                <a:solidFill>
                  <a:srgbClr val="073763"/>
                </a:solidFill>
                <a:latin typeface="Lato"/>
                <a:ea typeface="Lato"/>
                <a:cs typeface="Lato"/>
                <a:sym typeface="Lato"/>
              </a:rPr>
              <a:t>CropForEst</a:t>
            </a:r>
            <a:r>
              <a:rPr lang="en" sz="1900">
                <a:solidFill>
                  <a:srgbClr val="073763"/>
                </a:solidFill>
                <a:latin typeface="Times New Roman"/>
                <a:ea typeface="Times New Roman"/>
                <a:cs typeface="Times New Roman"/>
                <a:sym typeface="Times New Roman"/>
              </a:rPr>
              <a:t> - A Machine learning based crop yield estimation and profitability analysis for precision agriculture. </a:t>
            </a:r>
            <a:endParaRPr sz="1900">
              <a:solidFill>
                <a:srgbClr val="07376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338041" y="199879"/>
            <a:ext cx="6572968"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2"/>
                </a:solidFill>
              </a:rPr>
              <a:t>ARCHITECTURAL DIAGRAM</a:t>
            </a:r>
            <a:endParaRPr dirty="0">
              <a:solidFill>
                <a:schemeClr val="dk2"/>
              </a:solidFill>
            </a:endParaRPr>
          </a:p>
        </p:txBody>
      </p:sp>
      <p:sp>
        <p:nvSpPr>
          <p:cNvPr id="151" name="Google Shape;151;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A4CEB971-96FF-0BA4-D4EF-77CA21104D6D}"/>
              </a:ext>
            </a:extLst>
          </p:cNvPr>
          <p:cNvPicPr>
            <a:picLocks noChangeAspect="1"/>
          </p:cNvPicPr>
          <p:nvPr/>
        </p:nvPicPr>
        <p:blipFill>
          <a:blip r:embed="rId3"/>
          <a:stretch>
            <a:fillRect/>
          </a:stretch>
        </p:blipFill>
        <p:spPr>
          <a:xfrm>
            <a:off x="1382164" y="1001406"/>
            <a:ext cx="5763940" cy="3942215"/>
          </a:xfrm>
          <a:prstGeom prst="rect">
            <a:avLst/>
          </a:prstGeom>
        </p:spPr>
      </p:pic>
    </p:spTree>
    <p:extLst>
      <p:ext uri="{BB962C8B-B14F-4D97-AF65-F5344CB8AC3E}">
        <p14:creationId xmlns:p14="http://schemas.microsoft.com/office/powerpoint/2010/main" val="80548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238649" y="180000"/>
            <a:ext cx="3630985"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2"/>
                </a:solidFill>
              </a:rPr>
              <a:t>MODULES</a:t>
            </a:r>
            <a:endParaRPr dirty="0">
              <a:solidFill>
                <a:schemeClr val="dk2"/>
              </a:solidFill>
            </a:endParaRPr>
          </a:p>
        </p:txBody>
      </p:sp>
      <p:sp>
        <p:nvSpPr>
          <p:cNvPr id="151" name="Google Shape;151;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52" name="Google Shape;152;p21"/>
          <p:cNvSpPr txBox="1"/>
          <p:nvPr/>
        </p:nvSpPr>
        <p:spPr>
          <a:xfrm>
            <a:off x="238650" y="1059925"/>
            <a:ext cx="8666700" cy="1569630"/>
          </a:xfrm>
          <a:prstGeom prst="rect">
            <a:avLst/>
          </a:prstGeom>
          <a:noFill/>
          <a:ln>
            <a:noFill/>
          </a:ln>
        </p:spPr>
        <p:txBody>
          <a:bodyPr spcFirstLastPara="1" wrap="square" lIns="91425" tIns="91425" rIns="91425" bIns="91425" anchor="t" anchorCtr="0">
            <a:spAutoFit/>
          </a:bodyPr>
          <a:lstStyle/>
          <a:p>
            <a:pPr marL="457200" indent="-323850" algn="just">
              <a:buClr>
                <a:srgbClr val="374151"/>
              </a:buClr>
              <a:buSzPts val="1500"/>
              <a:buFont typeface="Times New Roman"/>
              <a:buChar char="●"/>
            </a:pPr>
            <a:r>
              <a:rPr lang="en-IN" sz="1800" b="1" dirty="0">
                <a:effectLst/>
                <a:latin typeface="Times New Roman" panose="02020603050405020304" pitchFamily="18" charset="0"/>
                <a:ea typeface="Times New Roman" panose="02020603050405020304" pitchFamily="18" charset="0"/>
              </a:rPr>
              <a:t>Data pre-processing</a:t>
            </a:r>
            <a:endParaRPr lang="en-IN" sz="1800" dirty="0">
              <a:effectLst/>
              <a:latin typeface="Arial" panose="020B0604020202020204" pitchFamily="34" charset="0"/>
              <a:ea typeface="Arial" panose="020B0604020202020204" pitchFamily="34" charset="0"/>
            </a:endParaRPr>
          </a:p>
          <a:p>
            <a:pPr marL="457200" indent="-323850" algn="just">
              <a:buClr>
                <a:srgbClr val="374151"/>
              </a:buClr>
              <a:buSzPts val="1500"/>
              <a:buFont typeface="Times New Roman"/>
              <a:buChar char="●"/>
            </a:pPr>
            <a:r>
              <a:rPr lang="en-IN" sz="1800" b="1" dirty="0">
                <a:effectLst/>
                <a:latin typeface="Times New Roman" panose="02020603050405020304" pitchFamily="18" charset="0"/>
                <a:ea typeface="Times New Roman" panose="02020603050405020304" pitchFamily="18" charset="0"/>
              </a:rPr>
              <a:t>Model selection</a:t>
            </a:r>
            <a:endParaRPr lang="en-IN" sz="1800" dirty="0">
              <a:effectLst/>
              <a:latin typeface="Arial" panose="020B0604020202020204" pitchFamily="34" charset="0"/>
              <a:ea typeface="Arial" panose="020B0604020202020204" pitchFamily="34" charset="0"/>
            </a:endParaRPr>
          </a:p>
          <a:p>
            <a:pPr marL="457200" indent="-323850" algn="just">
              <a:buClr>
                <a:srgbClr val="374151"/>
              </a:buClr>
              <a:buSzPts val="1500"/>
              <a:buFont typeface="Times New Roman"/>
              <a:buChar char="●"/>
            </a:pPr>
            <a:r>
              <a:rPr lang="en-IN" sz="1800" b="1" dirty="0">
                <a:effectLst/>
                <a:latin typeface="Times New Roman" panose="02020603050405020304" pitchFamily="18" charset="0"/>
                <a:ea typeface="Times New Roman" panose="02020603050405020304" pitchFamily="18" charset="0"/>
              </a:rPr>
              <a:t>Model integration</a:t>
            </a:r>
            <a:endParaRPr lang="en-IN" sz="1800" dirty="0">
              <a:effectLst/>
              <a:latin typeface="Arial" panose="020B0604020202020204" pitchFamily="34" charset="0"/>
              <a:ea typeface="Arial" panose="020B0604020202020204" pitchFamily="34" charset="0"/>
            </a:endParaRPr>
          </a:p>
          <a:p>
            <a:pPr marL="457200" indent="-323850" algn="just">
              <a:buClr>
                <a:srgbClr val="374151"/>
              </a:buClr>
              <a:buSzPts val="1500"/>
              <a:buFont typeface="Times New Roman"/>
              <a:buChar char="●"/>
            </a:pPr>
            <a:r>
              <a:rPr lang="en-IN" sz="1800" b="1" dirty="0">
                <a:effectLst/>
                <a:latin typeface="Times New Roman" panose="02020603050405020304" pitchFamily="18" charset="0"/>
                <a:ea typeface="Times New Roman" panose="02020603050405020304" pitchFamily="18" charset="0"/>
              </a:rPr>
              <a:t>Model training</a:t>
            </a:r>
            <a:endParaRPr lang="en-IN" sz="1800" dirty="0">
              <a:effectLst/>
              <a:latin typeface="Arial" panose="020B0604020202020204" pitchFamily="34" charset="0"/>
              <a:ea typeface="Arial" panose="020B0604020202020204" pitchFamily="34" charset="0"/>
            </a:endParaRPr>
          </a:p>
          <a:p>
            <a:pPr marL="457200" indent="-323850" algn="just">
              <a:buClr>
                <a:srgbClr val="374151"/>
              </a:buClr>
              <a:buSzPts val="1500"/>
              <a:buFont typeface="Times New Roman"/>
              <a:buChar char="●"/>
            </a:pPr>
            <a:r>
              <a:rPr lang="en-IN" sz="1800" b="1" dirty="0">
                <a:effectLst/>
                <a:latin typeface="Times New Roman" panose="02020603050405020304" pitchFamily="18" charset="0"/>
                <a:ea typeface="Times New Roman" panose="02020603050405020304" pitchFamily="18" charset="0"/>
              </a:rPr>
              <a:t>Application interface development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499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238650" y="180000"/>
            <a:ext cx="30090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DATASETS</a:t>
            </a:r>
            <a:endParaRPr>
              <a:solidFill>
                <a:schemeClr val="dk2"/>
              </a:solidFill>
            </a:endParaRPr>
          </a:p>
        </p:txBody>
      </p:sp>
      <p:sp>
        <p:nvSpPr>
          <p:cNvPr id="151" name="Google Shape;151;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52" name="Google Shape;152;p21"/>
          <p:cNvSpPr txBox="1"/>
          <p:nvPr/>
        </p:nvSpPr>
        <p:spPr>
          <a:xfrm>
            <a:off x="238650" y="1059925"/>
            <a:ext cx="8666700" cy="2723792"/>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374151"/>
              </a:buClr>
              <a:buSzPts val="1500"/>
              <a:buFont typeface="Times New Roman"/>
              <a:buChar char="●"/>
            </a:pPr>
            <a:r>
              <a:rPr lang="en" sz="1500" u="sng" dirty="0">
                <a:solidFill>
                  <a:schemeClr val="hlink"/>
                </a:solidFill>
                <a:latin typeface="Times New Roman"/>
                <a:ea typeface="Times New Roman"/>
                <a:cs typeface="Times New Roman"/>
                <a:sym typeface="Times New Roman"/>
                <a:hlinkClick r:id="rId3"/>
              </a:rPr>
              <a:t>https://www.kaggle.com/datasets/atharvaingle/crop-recommendation-dataset</a:t>
            </a:r>
            <a:r>
              <a:rPr lang="en" sz="1500" dirty="0">
                <a:solidFill>
                  <a:srgbClr val="374151"/>
                </a:solidFill>
                <a:latin typeface="Times New Roman"/>
                <a:ea typeface="Times New Roman"/>
                <a:cs typeface="Times New Roman"/>
                <a:sym typeface="Times New Roman"/>
              </a:rPr>
              <a:t> - set of recommended crop with factors.</a:t>
            </a:r>
            <a:endParaRPr sz="1500" dirty="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dirty="0">
                <a:solidFill>
                  <a:schemeClr val="hlink"/>
                </a:solidFill>
                <a:latin typeface="Times New Roman"/>
                <a:ea typeface="Times New Roman"/>
                <a:cs typeface="Times New Roman"/>
                <a:sym typeface="Times New Roman"/>
                <a:hlinkClick r:id="rId4"/>
              </a:rPr>
              <a:t>https://www.kaggle.com/datasets/nikhilmahajan29/crop-production-statistics-india</a:t>
            </a:r>
            <a:r>
              <a:rPr lang="en" sz="1500" dirty="0">
                <a:solidFill>
                  <a:srgbClr val="374151"/>
                </a:solidFill>
                <a:latin typeface="Times New Roman"/>
                <a:ea typeface="Times New Roman"/>
                <a:cs typeface="Times New Roman"/>
                <a:sym typeface="Times New Roman"/>
              </a:rPr>
              <a:t> - corresponding crops for the particular district and states.</a:t>
            </a:r>
            <a:endParaRPr sz="1500" dirty="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dirty="0">
                <a:solidFill>
                  <a:schemeClr val="hlink"/>
                </a:solidFill>
                <a:latin typeface="Times New Roman"/>
                <a:ea typeface="Times New Roman"/>
                <a:cs typeface="Times New Roman"/>
                <a:sym typeface="Times New Roman"/>
                <a:hlinkClick r:id="rId5"/>
              </a:rPr>
              <a:t>https://www.kaggle.com/datasets/prasanshasatpathy/soil-types</a:t>
            </a:r>
            <a:r>
              <a:rPr lang="en" sz="1500" dirty="0">
                <a:solidFill>
                  <a:srgbClr val="374151"/>
                </a:solidFill>
                <a:latin typeface="Times New Roman"/>
                <a:ea typeface="Times New Roman"/>
                <a:cs typeface="Times New Roman"/>
                <a:sym typeface="Times New Roman"/>
              </a:rPr>
              <a:t> - set of soil types </a:t>
            </a:r>
            <a:endParaRPr sz="1500" dirty="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u="sng" dirty="0">
                <a:solidFill>
                  <a:schemeClr val="hlink"/>
                </a:solidFill>
                <a:latin typeface="Times New Roman"/>
                <a:ea typeface="Times New Roman"/>
                <a:cs typeface="Times New Roman"/>
                <a:sym typeface="Times New Roman"/>
                <a:hlinkClick r:id="rId6"/>
              </a:rPr>
              <a:t>https://www.kaggle.com/datasets/syedjaferk/crops-arrivalprice-dataset-india-344-crops</a:t>
            </a:r>
            <a:r>
              <a:rPr lang="en" sz="1500" dirty="0">
                <a:solidFill>
                  <a:srgbClr val="374151"/>
                </a:solidFill>
                <a:latin typeface="Times New Roman"/>
                <a:ea typeface="Times New Roman"/>
                <a:cs typeface="Times New Roman"/>
                <a:sym typeface="Times New Roman"/>
              </a:rPr>
              <a:t> - crop prices with corresponding demand and supply.</a:t>
            </a:r>
          </a:p>
          <a:p>
            <a:pPr marL="133350" lvl="0" algn="just" rtl="0">
              <a:spcBef>
                <a:spcPts val="0"/>
              </a:spcBef>
              <a:spcAft>
                <a:spcPts val="0"/>
              </a:spcAft>
              <a:buClr>
                <a:srgbClr val="374151"/>
              </a:buClr>
              <a:buSzPts val="1500"/>
            </a:pPr>
            <a:endParaRPr lang="en" sz="1500" dirty="0">
              <a:solidFill>
                <a:srgbClr val="374151"/>
              </a:solidFill>
              <a:latin typeface="Times New Roman"/>
              <a:ea typeface="Times New Roman"/>
              <a:cs typeface="Times New Roman"/>
              <a:sym typeface="Times New Roman"/>
            </a:endParaRPr>
          </a:p>
          <a:p>
            <a:pPr marL="133350" lvl="0" algn="just" rtl="0">
              <a:spcBef>
                <a:spcPts val="0"/>
              </a:spcBef>
              <a:spcAft>
                <a:spcPts val="0"/>
              </a:spcAft>
              <a:buClr>
                <a:srgbClr val="374151"/>
              </a:buClr>
              <a:buSzPts val="1500"/>
            </a:pPr>
            <a:r>
              <a:rPr lang="en" sz="1600" b="1" dirty="0">
                <a:solidFill>
                  <a:srgbClr val="374151"/>
                </a:solidFill>
                <a:latin typeface="Times New Roman"/>
                <a:ea typeface="Times New Roman"/>
                <a:cs typeface="Times New Roman"/>
                <a:sym typeface="Times New Roman"/>
              </a:rPr>
              <a:t>ATTRIBUTES</a:t>
            </a:r>
          </a:p>
          <a:p>
            <a:pPr marL="457200" lvl="0" indent="-323850" algn="just" rtl="0">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NPK ratios, Temperature, humidity, pH, rainfall, State, Soil type, District, Markets, Year, Seasons, Yield , Crop name, Modal price</a:t>
            </a:r>
            <a:endParaRPr sz="1500" dirty="0">
              <a:solidFill>
                <a:srgbClr val="37415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8A33DCB4-DA8D-CE66-4215-CB8B0E0CCB7B}"/>
              </a:ext>
            </a:extLst>
          </p:cNvPr>
          <p:cNvPicPr>
            <a:picLocks noChangeAspect="1"/>
          </p:cNvPicPr>
          <p:nvPr/>
        </p:nvPicPr>
        <p:blipFill>
          <a:blip r:embed="rId3"/>
          <a:stretch>
            <a:fillRect/>
          </a:stretch>
        </p:blipFill>
        <p:spPr>
          <a:xfrm>
            <a:off x="301864" y="958278"/>
            <a:ext cx="8540271" cy="3226943"/>
          </a:xfrm>
          <a:prstGeom prst="rect">
            <a:avLst/>
          </a:prstGeom>
        </p:spPr>
      </p:pic>
    </p:spTree>
    <p:extLst>
      <p:ext uri="{BB962C8B-B14F-4D97-AF65-F5344CB8AC3E}">
        <p14:creationId xmlns:p14="http://schemas.microsoft.com/office/powerpoint/2010/main" val="340146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3350" y="66675"/>
            <a:ext cx="2572200" cy="3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2"/>
                </a:solidFill>
              </a:rPr>
              <a:t>REFERENCES</a:t>
            </a:r>
            <a:endParaRPr sz="2000">
              <a:solidFill>
                <a:schemeClr val="dk2"/>
              </a:solidFill>
            </a:endParaRPr>
          </a:p>
        </p:txBody>
      </p:sp>
      <p:sp>
        <p:nvSpPr>
          <p:cNvPr id="158" name="Google Shape;158;p22"/>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59" name="Google Shape;159;p22"/>
          <p:cNvSpPr txBox="1"/>
          <p:nvPr/>
        </p:nvSpPr>
        <p:spPr>
          <a:xfrm>
            <a:off x="9975" y="409475"/>
            <a:ext cx="9144000" cy="45870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D. Elavarasan and P. M. D. Vincent, "Crop Yield Prediction Using Deep Reinforcement Learning Model for Sustainable Agrarian Applications," in IEEE Access, vol. 8, pp. 86886-86901, 2020, doi: 10.1109/ACCESS.2020.2992480.</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Y. Alebele et al., "Estimation of Crop Yield From Combined Optical and SAR Imagery Using Gaussian Kernel Regression," in IEEE Journal of Selected Topics in Applied Earth Observations and Remote Sensing, vol. 14, pp. 10520-10534, 2021, doi: 10.1109/JSTARS.2021.3118707.</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 Vashisht, P. Kumar and M. C. Trivedi, "Improvised Extreme Learning Machine for Crop Yield Prediction," 2022 3rd International Conference on Intelligent Engineering and Management (ICIEM), London, United Kingdom, 2022, pp. 754-757, doi: 10.1109/ICIEM54221.2022.9853054.</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R. Luciani, G. Laneve and M. JahJah, "Agricultural Monitoring, an Automatic Procedure for Crop Mapping and Yield Estimation: The Great Rift Valley of Kenya Case," in IEEE Journal of Selected Topics in Applied Earth Observations and Remote Sensing, vol. 12, no. 7, pp. 2196-2208, July 2019, doi: 10.1109/JSTARS.2019.2921437.</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 M. M. Nejad, D. Abbasi-Moghadam, A. Sharifi, N. Farmonov, K. Amankulova and M. Lászlź, "Multispectral Crop Yield Prediction Using 3D-Convolutional Neural Networks and Attention Convolutional LSTM Approaches," in IEEE Journal of Selected Topics in Applied Earth Observations and Remote Sensing, vol. 16, pp. 254-266, 2023, doi: 10.1109/JSTARS.2022.3223423.</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Qiao et al., "Exploiting Hierarchical Features for Crop Yield Prediction Based on 3-D Convolutional Neural Networks and Multikernel Gaussian Process," in IEEE Journal of Selected Topics in Applied Earth Observations and Remote Sensing, vol. 14, pp. 4476-4489, 2021, doi: 10.1109/JSTARS.2021.3073149.</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F. Ji, J. Meng, Z. Cheng, H. Fang and Y. Wang, "Crop Yield Estimation at Field Scales by Assimilating Time Series of Sentinel-2 Data Into a Modified CASA-WOFOST Coupled Model," in IEEE Transactions on Geoscience and Remote Sensing, vol. 60, pp. 1-14, 2022, Art no. 4400914, doi: 10.1109/TGRS.2020.3047102.</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G. Mariammal, A. Suruliandi, S. P. Raja and E. Poongothai, "Prediction of Land Suitability for Crop Cultivation Based on Soil and Environmental Characteristics Using Modified Recursive Feature Elimination Technique With Various Classifiers," in IEEE Transactions on Computational Social Systems, vol. 8, no. 5, pp. 1132-1142, Oct. 2021, doi: 10.1109/TCSS.2021.3074534.</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Ishak, M. S. Rahaman and T. Mahmud, "FarmEasy: An Intelligent Platform to Empower Crops Prediction and Crops Marketing," 2021 13th International Conference on Information &amp; Communication Technology and System (ICTS), Surabaya, Indonesia, 2021, pp. 224-229, doi: 10.1109/ICTS52701.2021.9608436.</a:t>
            </a:r>
            <a:endParaRPr sz="1100">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B. V. B. Prabhu and M. Dakshayini, "Demand-prediction model for forecasting AGRI-needs of the society," 2017 International Conference on Inventive Computing and Informatics (ICICI), Coimbatore, India, 2017, pp. 430-435, doi: 10.1109/ICICI.2017.8365388.</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393941" y="235125"/>
            <a:ext cx="1946400" cy="7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C78D8"/>
                </a:solidFill>
              </a:rPr>
              <a:t>DOMAIN</a:t>
            </a:r>
            <a:endParaRPr>
              <a:solidFill>
                <a:srgbClr val="3C78D8"/>
              </a:solidFill>
            </a:endParaRPr>
          </a:p>
        </p:txBody>
      </p:sp>
      <p:sp>
        <p:nvSpPr>
          <p:cNvPr id="98" name="Google Shape;98;p13"/>
          <p:cNvSpPr txBox="1">
            <a:spLocks noGrp="1"/>
          </p:cNvSpPr>
          <p:nvPr>
            <p:ph type="body" idx="1"/>
          </p:nvPr>
        </p:nvSpPr>
        <p:spPr>
          <a:xfrm>
            <a:off x="457725" y="1546800"/>
            <a:ext cx="2896800" cy="1407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Machine Learning</a:t>
            </a:r>
            <a:endParaRPr sz="2700">
              <a:solidFill>
                <a:srgbClr val="000000"/>
              </a:solidFill>
              <a:latin typeface="Times New Roman"/>
              <a:ea typeface="Times New Roman"/>
              <a:cs typeface="Times New Roman"/>
              <a:sym typeface="Times New Roman"/>
            </a:endParaRPr>
          </a:p>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 </a:t>
            </a:r>
            <a:endParaRPr sz="2700">
              <a:solidFill>
                <a:srgbClr val="000000"/>
              </a:solidFill>
              <a:latin typeface="Times New Roman"/>
              <a:ea typeface="Times New Roman"/>
              <a:cs typeface="Times New Roman"/>
              <a:sym typeface="Times New Roman"/>
            </a:endParaRPr>
          </a:p>
          <a:p>
            <a:pPr marL="0" lvl="0" indent="0" algn="ctr" rtl="0">
              <a:spcBef>
                <a:spcPts val="600"/>
              </a:spcBef>
              <a:spcAft>
                <a:spcPts val="0"/>
              </a:spcAft>
              <a:buNone/>
            </a:pPr>
            <a:r>
              <a:rPr lang="en" sz="2700">
                <a:solidFill>
                  <a:srgbClr val="000000"/>
                </a:solidFill>
                <a:latin typeface="Times New Roman"/>
                <a:ea typeface="Times New Roman"/>
                <a:cs typeface="Times New Roman"/>
                <a:sym typeface="Times New Roman"/>
              </a:rPr>
              <a:t>Deep Learning</a:t>
            </a:r>
            <a:endParaRPr sz="2700">
              <a:solidFill>
                <a:srgbClr val="000000"/>
              </a:solidFill>
              <a:latin typeface="Times New Roman"/>
              <a:ea typeface="Times New Roman"/>
              <a:cs typeface="Times New Roman"/>
              <a:sym typeface="Times New Roman"/>
            </a:endParaRPr>
          </a:p>
          <a:p>
            <a:pPr marL="457200" lvl="0" indent="0" algn="l" rtl="0">
              <a:spcBef>
                <a:spcPts val="600"/>
              </a:spcBef>
              <a:spcAft>
                <a:spcPts val="0"/>
              </a:spcAft>
              <a:buNone/>
            </a:pPr>
            <a:endParaRPr/>
          </a:p>
        </p:txBody>
      </p:sp>
      <p:sp>
        <p:nvSpPr>
          <p:cNvPr id="99" name="Google Shape;99;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00" name="Google Shape;100;p13"/>
          <p:cNvPicPr preferRelativeResize="0"/>
          <p:nvPr/>
        </p:nvPicPr>
        <p:blipFill>
          <a:blip r:embed="rId3">
            <a:alphaModFix/>
          </a:blip>
          <a:stretch>
            <a:fillRect/>
          </a:stretch>
        </p:blipFill>
        <p:spPr>
          <a:xfrm>
            <a:off x="4124725" y="881550"/>
            <a:ext cx="4624800" cy="353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245150" y="72675"/>
            <a:ext cx="47622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PROBLEM STATEMENT</a:t>
            </a:r>
            <a:endParaRPr>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7" name="Google Shape;107;p14"/>
          <p:cNvSpPr txBox="1"/>
          <p:nvPr/>
        </p:nvSpPr>
        <p:spPr>
          <a:xfrm>
            <a:off x="1005750" y="1303800"/>
            <a:ext cx="6681000" cy="1339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a:solidFill>
                  <a:srgbClr val="374151"/>
                </a:solidFill>
                <a:latin typeface="Times New Roman"/>
                <a:ea typeface="Times New Roman"/>
                <a:cs typeface="Times New Roman"/>
                <a:sym typeface="Times New Roman"/>
              </a:rPr>
              <a:t>The agriculture industry faces a significant challenge in predicting crop yield production and crop demand accurately. The traditional methods of predicting crop yield and demand are time-consuming and can be prone to errors, leading to inefficient use of resources and revenue loss. There is a need for predicting the most suitable crop based on various influential factors and forecasting the profitability. </a:t>
            </a:r>
            <a:endParaRPr sz="1500">
              <a:solidFill>
                <a:srgbClr val="37415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264200" y="91725"/>
            <a:ext cx="4762200" cy="8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OBJECTIVES</a:t>
            </a:r>
            <a:endParaRPr>
              <a:solidFill>
                <a:schemeClr val="dk2"/>
              </a:solidFill>
            </a:endParaRPr>
          </a:p>
        </p:txBody>
      </p:sp>
      <p:sp>
        <p:nvSpPr>
          <p:cNvPr id="113" name="Google Shape;113;p1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4" name="Google Shape;114;p15"/>
          <p:cNvSpPr txBox="1"/>
          <p:nvPr/>
        </p:nvSpPr>
        <p:spPr>
          <a:xfrm>
            <a:off x="900975" y="1246650"/>
            <a:ext cx="6681000" cy="18009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To develop an intelligent platform that uses machine learning algorithms to estimate the most suitable crop for cultivation in a given area based on environmental factors.</a:t>
            </a:r>
            <a:endParaRPr sz="1500">
              <a:solidFill>
                <a:srgbClr val="374151"/>
              </a:solidFill>
              <a:latin typeface="Times New Roman"/>
              <a:ea typeface="Times New Roman"/>
              <a:cs typeface="Times New Roman"/>
              <a:sym typeface="Times New Roman"/>
            </a:endParaRPr>
          </a:p>
          <a:p>
            <a:pPr marL="457200" lvl="0" indent="0" algn="just" rtl="0">
              <a:spcBef>
                <a:spcPts val="0"/>
              </a:spcBef>
              <a:spcAft>
                <a:spcPts val="0"/>
              </a:spcAft>
              <a:buNone/>
            </a:pPr>
            <a:endParaRPr sz="1500">
              <a:solidFill>
                <a:srgbClr val="374151"/>
              </a:solidFill>
              <a:latin typeface="Times New Roman"/>
              <a:ea typeface="Times New Roman"/>
              <a:cs typeface="Times New Roman"/>
              <a:sym typeface="Times New Roman"/>
            </a:endParaRPr>
          </a:p>
          <a:p>
            <a:pPr marL="457200" lvl="0" indent="-323850" algn="just" rtl="0">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To forecast market demand and pricing trends for the identified crop, with the aim of increasing profitability for farmers and stakeholders in the agriculture industry.</a:t>
            </a:r>
            <a:endParaRPr sz="1900">
              <a:solidFill>
                <a:srgbClr val="37415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20" name="Google Shape;120;p16"/>
          <p:cNvGraphicFramePr/>
          <p:nvPr/>
        </p:nvGraphicFramePr>
        <p:xfrm>
          <a:off x="55394" y="534343"/>
          <a:ext cx="9033225" cy="4396360"/>
        </p:xfrm>
        <a:graphic>
          <a:graphicData uri="http://schemas.openxmlformats.org/drawingml/2006/table">
            <a:tbl>
              <a:tblPr firstRow="1" bandRow="1">
                <a:noFill/>
                <a:tableStyleId>{DCCC79BC-53B3-4FE7-AA5B-9D9A1EFCC25F}</a:tableStyleId>
              </a:tblPr>
              <a:tblGrid>
                <a:gridCol w="2752575">
                  <a:extLst>
                    <a:ext uri="{9D8B030D-6E8A-4147-A177-3AD203B41FA5}">
                      <a16:colId xmlns:a16="http://schemas.microsoft.com/office/drawing/2014/main" val="20000"/>
                    </a:ext>
                  </a:extLst>
                </a:gridCol>
                <a:gridCol w="3107100">
                  <a:extLst>
                    <a:ext uri="{9D8B030D-6E8A-4147-A177-3AD203B41FA5}">
                      <a16:colId xmlns:a16="http://schemas.microsoft.com/office/drawing/2014/main" val="20001"/>
                    </a:ext>
                  </a:extLst>
                </a:gridCol>
                <a:gridCol w="3173550">
                  <a:extLst>
                    <a:ext uri="{9D8B030D-6E8A-4147-A177-3AD203B41FA5}">
                      <a16:colId xmlns:a16="http://schemas.microsoft.com/office/drawing/2014/main" val="20002"/>
                    </a:ext>
                  </a:extLst>
                </a:gridCol>
              </a:tblGrid>
              <a:tr h="37040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1739950">
                <a:tc>
                  <a:txBody>
                    <a:bodyPr/>
                    <a:lstStyle/>
                    <a:p>
                      <a:pPr marL="0" marR="0" lvl="0" indent="0" algn="l"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Crop Yield Prediction Using Deep Reinforcement Learning Model for Sustainable Agrarian Applications</a:t>
                      </a: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D. Elavarasan and P. M. D. Vincent</a:t>
                      </a: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Access, vol. 8, pp. 86886-86901, 2020</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An RNN-based feature processing is combined with Deep Recurrent Q-Network model based self-experimental analysis is constructed to forecast the crop yield. </a:t>
                      </a:r>
                      <a:endParaRPr sz="1200">
                        <a:solidFill>
                          <a:srgbClr val="000000"/>
                        </a:solidFill>
                        <a:latin typeface="Times New Roman"/>
                        <a:ea typeface="Times New Roman"/>
                        <a:cs typeface="Times New Roman"/>
                        <a:sym typeface="Times New Roman"/>
                      </a:endParaRPr>
                    </a:p>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Forecast is done based on major climatic factors, soil parameters. dataset extracted from Indian Meteorological department’s portal.</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The results of DRQN model were compared with other ANN, BAN models using certain evaluation metrics like error, variance score and it’s outperformed all of them with 94% accuracy. </a:t>
                      </a:r>
                      <a:endParaRPr sz="1200">
                        <a:solidFill>
                          <a:srgbClr val="000000"/>
                        </a:solidFill>
                        <a:latin typeface="Times New Roman"/>
                        <a:ea typeface="Times New Roman"/>
                        <a:cs typeface="Times New Roman"/>
                        <a:sym typeface="Times New Roman"/>
                      </a:endParaRPr>
                    </a:p>
                    <a:p>
                      <a:pPr marL="457200" marR="0" lvl="0" indent="-304800" algn="l"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The probability density of actual and predicted yield were also measured.</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093450">
                <a:tc>
                  <a:txBody>
                    <a:bodyPr/>
                    <a:lstStyle/>
                    <a:p>
                      <a:pPr marL="0" lvl="0" indent="0" algn="l" rtl="0">
                        <a:spcBef>
                          <a:spcPts val="0"/>
                        </a:spcBef>
                        <a:spcAft>
                          <a:spcPts val="0"/>
                        </a:spcAft>
                        <a:buNone/>
                      </a:pPr>
                      <a:r>
                        <a:rPr lang="en" sz="1200">
                          <a:solidFill>
                            <a:srgbClr val="000000"/>
                          </a:solidFill>
                          <a:latin typeface="Times New Roman"/>
                          <a:ea typeface="Times New Roman"/>
                          <a:cs typeface="Times New Roman"/>
                          <a:sym typeface="Times New Roman"/>
                        </a:rPr>
                        <a:t>Estimation of crop yield from combined optical and SAR imagery using gaussian kernel regression</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Alebele, Yeshanbele and Wang, Wenhui and Yu, Weiguo and Zhang, Xue and Yao, Xia and Tian, Yongchao and Zhu, Yan and Cao, Weixing and Cheng, Tao</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IEEE Journal of Selected Topics in Applied Earth Observations and Remote Sensing</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Estimation methods selected based on the tradeoff between the performance in terms of given target parameters, interpretability of results, and computational time. </a:t>
                      </a:r>
                      <a:endParaRPr sz="120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Multiple linear regression, random forest, and neural network are mostly used</a:t>
                      </a: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200" i="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Using Gaussian Linear regression model , a range of crop yield predicted from an unknown distribution. </a:t>
                      </a:r>
                      <a:endParaRPr sz="120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GPR attempts to approximate the target output f(x) where by interpreting it as a probability distribution function. </a:t>
                      </a:r>
                      <a:endParaRPr sz="1200" i="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1" name="Google Shape;121;p16"/>
          <p:cNvSpPr txBox="1">
            <a:spLocks noGrp="1"/>
          </p:cNvSpPr>
          <p:nvPr>
            <p:ph type="title"/>
          </p:nvPr>
        </p:nvSpPr>
        <p:spPr>
          <a:xfrm>
            <a:off x="167125" y="154350"/>
            <a:ext cx="6540600" cy="44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LITERATURE REVIEW</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27" name="Google Shape;127;p17"/>
          <p:cNvGraphicFramePr/>
          <p:nvPr/>
        </p:nvGraphicFramePr>
        <p:xfrm>
          <a:off x="95794" y="182961"/>
          <a:ext cx="8952400" cy="4583964"/>
        </p:xfrm>
        <a:graphic>
          <a:graphicData uri="http://schemas.openxmlformats.org/drawingml/2006/table">
            <a:tbl>
              <a:tblPr firstRow="1" bandRow="1">
                <a:noFill/>
                <a:tableStyleId>{DCCC79BC-53B3-4FE7-AA5B-9D9A1EFCC25F}</a:tableStyleId>
              </a:tblPr>
              <a:tblGrid>
                <a:gridCol w="3059125">
                  <a:extLst>
                    <a:ext uri="{9D8B030D-6E8A-4147-A177-3AD203B41FA5}">
                      <a16:colId xmlns:a16="http://schemas.microsoft.com/office/drawing/2014/main" val="20000"/>
                    </a:ext>
                  </a:extLst>
                </a:gridCol>
                <a:gridCol w="3432475">
                  <a:extLst>
                    <a:ext uri="{9D8B030D-6E8A-4147-A177-3AD203B41FA5}">
                      <a16:colId xmlns:a16="http://schemas.microsoft.com/office/drawing/2014/main" val="20001"/>
                    </a:ext>
                  </a:extLst>
                </a:gridCol>
                <a:gridCol w="2460800">
                  <a:extLst>
                    <a:ext uri="{9D8B030D-6E8A-4147-A177-3AD203B41FA5}">
                      <a16:colId xmlns:a16="http://schemas.microsoft.com/office/drawing/2014/main" val="20002"/>
                    </a:ext>
                  </a:extLst>
                </a:gridCol>
              </a:tblGrid>
              <a:tr h="295575">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101475">
                <a:tc>
                  <a:txBody>
                    <a:bodyPr/>
                    <a:lstStyle/>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Improvised Extreme Learning Machine for Crop prediction.</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S. Vashisht, P. Kumar and M. C. Trivedi</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2022 3rd International Conference on Intelligent Engineering and Management (ICIEM), London, United Kingdom, 2022</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457200" lvl="0" indent="-304800" algn="just"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The proposed approach uses a two stage process to predict crop yield. First stage - PSO algorithm is used to optimize the input weights and biases of the EML algorithm, which is a type of feedforward network with a single hidden layer. </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Second stage - Optimised EML model is used to predict the crop yield based on the input features.</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This technique has been found to outperform traditional methods of crop yield prediction that use only one or two spectral bands resulting in improved accuracy of crop yield</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809100">
                <a:tc>
                  <a:txBody>
                    <a:bodyPr/>
                    <a:lstStyle/>
                    <a:p>
                      <a:pPr marL="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Agricultural Monitoring, an Automatic Procedure for Crop Mapping and Yield Estimation: The Great Rift Valley of Kenya Case</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R. Luciani, G. Laneve and M. J</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12, no. 7, pp. 2196-2208, July 2019,</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457200" lvl="0" indent="-304800" algn="just" rtl="0">
                        <a:lnSpc>
                          <a:spcPct val="115000"/>
                        </a:lnSpc>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Satellite images to extract spectral information and vegetation indices for crop classification. </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Random Forest (RF) and Support Vector Machines (SVM) classifiers used to classify the crops and estimate their yield.</a:t>
                      </a:r>
                      <a:endParaRPr sz="1200">
                        <a:solidFill>
                          <a:srgbClr val="000000"/>
                        </a:solidFill>
                        <a:latin typeface="Times New Roman"/>
                        <a:ea typeface="Times New Roman"/>
                        <a:cs typeface="Times New Roman"/>
                        <a:sym typeface="Times New Roman"/>
                      </a:endParaRPr>
                    </a:p>
                  </a:txBody>
                  <a:tcPr marL="91450" marR="91450" marT="45725" marB="45725"/>
                </a:tc>
                <a:tc>
                  <a:txBody>
                    <a:bodyPr/>
                    <a:lstStyle/>
                    <a:p>
                      <a:pPr marL="0" lvl="0" indent="0" algn="just"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Accurate and efficient crop monitoring and yield estimation, which can aid in decision-making for agricultural practices and food security in the Great Rift Valley and other regions with similar characteristics. </a:t>
                      </a:r>
                      <a:endParaRPr sz="1200" i="0" u="none" strike="noStrike" cap="none">
                        <a:solidFill>
                          <a:srgbClr val="000000"/>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2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18"/>
          <p:cNvGraphicFramePr/>
          <p:nvPr/>
        </p:nvGraphicFramePr>
        <p:xfrm>
          <a:off x="145906" y="180638"/>
          <a:ext cx="8852200" cy="4816254"/>
        </p:xfrm>
        <a:graphic>
          <a:graphicData uri="http://schemas.openxmlformats.org/drawingml/2006/table">
            <a:tbl>
              <a:tblPr firstRow="1" bandRow="1">
                <a:noFill/>
                <a:tableStyleId>{DCCC79BC-53B3-4FE7-AA5B-9D9A1EFCC25F}</a:tableStyleId>
              </a:tblPr>
              <a:tblGrid>
                <a:gridCol w="2920375">
                  <a:extLst>
                    <a:ext uri="{9D8B030D-6E8A-4147-A177-3AD203B41FA5}">
                      <a16:colId xmlns:a16="http://schemas.microsoft.com/office/drawing/2014/main" val="20000"/>
                    </a:ext>
                  </a:extLst>
                </a:gridCol>
                <a:gridCol w="3386525">
                  <a:extLst>
                    <a:ext uri="{9D8B030D-6E8A-4147-A177-3AD203B41FA5}">
                      <a16:colId xmlns:a16="http://schemas.microsoft.com/office/drawing/2014/main" val="20001"/>
                    </a:ext>
                  </a:extLst>
                </a:gridCol>
                <a:gridCol w="2545300">
                  <a:extLst>
                    <a:ext uri="{9D8B030D-6E8A-4147-A177-3AD203B41FA5}">
                      <a16:colId xmlns:a16="http://schemas.microsoft.com/office/drawing/2014/main" val="20002"/>
                    </a:ext>
                  </a:extLst>
                </a:gridCol>
              </a:tblGrid>
              <a:tr h="43125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141975">
                <a:tc>
                  <a:txBody>
                    <a:bodyPr/>
                    <a:lstStyle/>
                    <a:p>
                      <a:pPr marL="0" lvl="0" indent="0" algn="l"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Multispectral Crop Yield Prediction Using 3D-Convolutional Neural Networks and Attention Convolutional LSTM Approaches</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S. M. M. Nejad, D. Abbasi-Moghadam, A. Sharifi, N. Farmonov, K. Amankulova and M. Lászlź</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16</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method involves the use of 3D-CNNs to extract features. The 3D-CNNs are used to extract features from the multispectral images, which are then fed into the AC-LSTM. </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AC-LSTM captures the temporal dependencies in the data by using attention mechanisms to weight the input at each time step.</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This technique has been found to outperform traditional methods of crop yield prediction that use only one or two spectral bands. Potential to improve the accuracy of crop yield prediction.</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207325">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Exploiting Hierarchical Features for Crop Yield Prediction Based on 3-D Convolutional Neural Networks and Multikernel Gaussian Process</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M. Qiao et al.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Journal of Selected Topics in Applied Earth Observations and Remote Sensing, vol. 14</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proposed approach uses 3D-Convolutional Neural Networks (CNNs) to extract hierarchical features. </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Then a Multikernel Gaussian Process (MKGP) which is a non- parametric regression is used to model it. </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R-squared value of 0.7 is achieved, indicating a strong correlation between the predicted and actual crop yield.</a:t>
                      </a: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1500"/>
                        </a:spcBef>
                        <a:spcAft>
                          <a:spcPts val="0"/>
                        </a:spcAft>
                        <a:buNone/>
                      </a:pP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1500"/>
                        </a:spcBef>
                        <a:spcAft>
                          <a:spcPts val="0"/>
                        </a:spcAft>
                        <a:buNone/>
                      </a:pPr>
                      <a:r>
                        <a:rPr lang="en" sz="1200">
                          <a:solidFill>
                            <a:srgbClr val="000000"/>
                          </a:solidFill>
                          <a:latin typeface="Times New Roman"/>
                          <a:ea typeface="Times New Roman"/>
                          <a:cs typeface="Times New Roman"/>
                          <a:sym typeface="Times New Roman"/>
                        </a:rPr>
                        <a:t>The approach effectively captures the complex relationships between the multispectral data and the crop yield, leading to accurate and efficient crop yield prediction. </a:t>
                      </a:r>
                      <a:endParaRPr sz="1200">
                        <a:solidFill>
                          <a:srgbClr val="000000"/>
                        </a:solidFill>
                        <a:latin typeface="Times New Roman"/>
                        <a:ea typeface="Times New Roman"/>
                        <a:cs typeface="Times New Roman"/>
                        <a:sym typeface="Times New Roman"/>
                      </a:endParaRPr>
                    </a:p>
                    <a:p>
                      <a:pPr marL="0" lvl="0" indent="0" algn="l" rtl="0">
                        <a:spcBef>
                          <a:spcPts val="1500"/>
                        </a:spcBef>
                        <a:spcAft>
                          <a:spcPts val="1500"/>
                        </a:spcAft>
                        <a:buNone/>
                      </a:pPr>
                      <a:r>
                        <a:rPr lang="en" sz="1200">
                          <a:solidFill>
                            <a:srgbClr val="000000"/>
                          </a:solidFill>
                          <a:latin typeface="Times New Roman"/>
                          <a:ea typeface="Times New Roman"/>
                          <a:cs typeface="Times New Roman"/>
                          <a:sym typeface="Times New Roman"/>
                        </a:rPr>
                        <a:t>The method can aid in decision-making for agricultural practices and food security. </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39" name="Google Shape;139;p19"/>
          <p:cNvGraphicFramePr/>
          <p:nvPr/>
        </p:nvGraphicFramePr>
        <p:xfrm>
          <a:off x="72957" y="71736"/>
          <a:ext cx="8998100" cy="4866700"/>
        </p:xfrm>
        <a:graphic>
          <a:graphicData uri="http://schemas.openxmlformats.org/drawingml/2006/table">
            <a:tbl>
              <a:tblPr firstRow="1" bandRow="1">
                <a:noFill/>
                <a:tableStyleId>{DCCC79BC-53B3-4FE7-AA5B-9D9A1EFCC25F}</a:tableStyleId>
              </a:tblPr>
              <a:tblGrid>
                <a:gridCol w="2743750">
                  <a:extLst>
                    <a:ext uri="{9D8B030D-6E8A-4147-A177-3AD203B41FA5}">
                      <a16:colId xmlns:a16="http://schemas.microsoft.com/office/drawing/2014/main" val="20000"/>
                    </a:ext>
                  </a:extLst>
                </a:gridCol>
                <a:gridCol w="3703575">
                  <a:extLst>
                    <a:ext uri="{9D8B030D-6E8A-4147-A177-3AD203B41FA5}">
                      <a16:colId xmlns:a16="http://schemas.microsoft.com/office/drawing/2014/main" val="20001"/>
                    </a:ext>
                  </a:extLst>
                </a:gridCol>
                <a:gridCol w="2550775">
                  <a:extLst>
                    <a:ext uri="{9D8B030D-6E8A-4147-A177-3AD203B41FA5}">
                      <a16:colId xmlns:a16="http://schemas.microsoft.com/office/drawing/2014/main" val="20002"/>
                    </a:ext>
                  </a:extLst>
                </a:gridCol>
              </a:tblGrid>
              <a:tr h="313950">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232200">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Crop yield estimation at field scales by assimilating time series of sentinel-2 data into a modified CASA-WOFOST Coupled model</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F. Ji, J. Meng, Z. Cheng, H. Fang and Y. Wang</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Transactions on Geoscience and Remote Sensing, vol. 60</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 coupled CASA-WOFOST integrated model is proposed  to improve the precision, reliability and stability of crop yield estimation.</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Ensemble Kalman Filter (EnKF) is used for data assimilation in 2 steps : forecasting and updating.</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R</a:t>
                      </a:r>
                      <a:r>
                        <a:rPr lang="en" sz="1200" baseline="300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RMSE, NRMSE, NSE, absolute error and relative error results to evaluate the performance of the models in yield simulation. </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The coupled model was better than the individual CASA and WOFOST models based on almost all evaluation metrics.</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320550">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Prediction of land suitability for crop cultivation based on soil and environmental characteristics using modified recursive feature elimination technique with various classifiers.</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G. Mariammal, A. Suruliandi, S. P. Raja and E. Poongothai</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IEEE Transactions on Computational Social Systems, vol. 8</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 new mode of feature selection : Modified recursive feature elimination is proposed which helps to select and rank features while the bagging technique helps accurately predict a suitable crop for the given conditions.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Performance is evaluated using precision metrics like accuracy, F1 score, etc. and the dataset containing the soil and environmental features is preprocessed to remove redundant data.</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Training samples are trained with the classifier and unknown samples provided to validate the trained classifier. A major breakthrough in the algorithm is the recursive feature used to eliminate the redundant fields in the dataset.</a:t>
                      </a:r>
                      <a:endParaRPr sz="1200">
                        <a:solidFill>
                          <a:srgbClr val="000000"/>
                        </a:solidFill>
                        <a:latin typeface="Times New Roman"/>
                        <a:ea typeface="Times New Roman"/>
                        <a:cs typeface="Times New Roman"/>
                        <a:sym typeface="Times New Roman"/>
                      </a:endParaRPr>
                    </a:p>
                    <a:p>
                      <a:pPr marL="0" lvl="0" indent="0" algn="l" rtl="0">
                        <a:spcBef>
                          <a:spcPts val="150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1500"/>
                        </a:spcBef>
                        <a:spcAft>
                          <a:spcPts val="0"/>
                        </a:spcAft>
                        <a:buNone/>
                      </a:pP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45" name="Google Shape;145;p20"/>
          <p:cNvGraphicFramePr/>
          <p:nvPr/>
        </p:nvGraphicFramePr>
        <p:xfrm>
          <a:off x="72957" y="76190"/>
          <a:ext cx="8998100" cy="4847750"/>
        </p:xfrm>
        <a:graphic>
          <a:graphicData uri="http://schemas.openxmlformats.org/drawingml/2006/table">
            <a:tbl>
              <a:tblPr firstRow="1" bandRow="1">
                <a:noFill/>
                <a:tableStyleId>{DCCC79BC-53B3-4FE7-AA5B-9D9A1EFCC25F}</a:tableStyleId>
              </a:tblPr>
              <a:tblGrid>
                <a:gridCol w="2730900">
                  <a:extLst>
                    <a:ext uri="{9D8B030D-6E8A-4147-A177-3AD203B41FA5}">
                      <a16:colId xmlns:a16="http://schemas.microsoft.com/office/drawing/2014/main" val="20000"/>
                    </a:ext>
                  </a:extLst>
                </a:gridCol>
                <a:gridCol w="3631175">
                  <a:extLst>
                    <a:ext uri="{9D8B030D-6E8A-4147-A177-3AD203B41FA5}">
                      <a16:colId xmlns:a16="http://schemas.microsoft.com/office/drawing/2014/main" val="20001"/>
                    </a:ext>
                  </a:extLst>
                </a:gridCol>
                <a:gridCol w="2636025">
                  <a:extLst>
                    <a:ext uri="{9D8B030D-6E8A-4147-A177-3AD203B41FA5}">
                      <a16:colId xmlns:a16="http://schemas.microsoft.com/office/drawing/2014/main" val="20002"/>
                    </a:ext>
                  </a:extLst>
                </a:gridCol>
              </a:tblGrid>
              <a:tr h="364725">
                <a:tc>
                  <a:txBody>
                    <a:bodyPr/>
                    <a:lstStyle/>
                    <a:p>
                      <a:pPr marL="0" marR="0" lvl="0" indent="0" algn="l" rtl="0">
                        <a:lnSpc>
                          <a:spcPct val="100000"/>
                        </a:lnSpc>
                        <a:spcBef>
                          <a:spcPts val="0"/>
                        </a:spcBef>
                        <a:spcAft>
                          <a:spcPts val="0"/>
                        </a:spcAft>
                        <a:buNone/>
                      </a:pPr>
                      <a:r>
                        <a:rPr lang="en" sz="1400" b="1" u="none" strike="noStrike" cap="none">
                          <a:latin typeface="Barlow"/>
                          <a:ea typeface="Barlow"/>
                          <a:cs typeface="Barlow"/>
                          <a:sym typeface="Barlow"/>
                        </a:rPr>
                        <a:t>Publi</a:t>
                      </a:r>
                      <a:r>
                        <a:rPr lang="en">
                          <a:latin typeface="Barlow"/>
                          <a:ea typeface="Barlow"/>
                          <a:cs typeface="Barlow"/>
                          <a:sym typeface="Barlow"/>
                        </a:rPr>
                        <a:t>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Methodology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Outcome</a:t>
                      </a:r>
                      <a:endParaRPr/>
                    </a:p>
                  </a:txBody>
                  <a:tcPr marL="91450" marR="91450" marT="45725" marB="45725"/>
                </a:tc>
                <a:extLst>
                  <a:ext uri="{0D108BD9-81ED-4DB2-BD59-A6C34878D82A}">
                    <a16:rowId xmlns:a16="http://schemas.microsoft.com/office/drawing/2014/main" val="10000"/>
                  </a:ext>
                </a:extLst>
              </a:tr>
              <a:tr h="2415550">
                <a:tc>
                  <a:txBody>
                    <a:bodyPr/>
                    <a:lstStyle/>
                    <a:p>
                      <a:pPr marL="0" lvl="0" indent="0" algn="l" rtl="0">
                        <a:lnSpc>
                          <a:spcPct val="123913"/>
                        </a:lnSpc>
                        <a:spcBef>
                          <a:spcPts val="0"/>
                        </a:spcBef>
                        <a:spcAft>
                          <a:spcPts val="0"/>
                        </a:spcAft>
                        <a:buNone/>
                      </a:pPr>
                      <a:r>
                        <a:rPr lang="en" sz="1200">
                          <a:solidFill>
                            <a:srgbClr val="000000"/>
                          </a:solidFill>
                          <a:latin typeface="Times New Roman"/>
                          <a:ea typeface="Times New Roman"/>
                          <a:cs typeface="Times New Roman"/>
                          <a:sym typeface="Times New Roman"/>
                        </a:rPr>
                        <a:t>FarmEasy: An Intelligent Platform to Empower Crops Prediction and Crops Marketing</a:t>
                      </a:r>
                      <a:endParaRPr sz="1200">
                        <a:solidFill>
                          <a:srgbClr val="000000"/>
                        </a:solidFill>
                        <a:latin typeface="Times New Roman"/>
                        <a:ea typeface="Times New Roman"/>
                        <a:cs typeface="Times New Roman"/>
                        <a:sym typeface="Times New Roman"/>
                      </a:endParaRPr>
                    </a:p>
                    <a:p>
                      <a:pPr marL="0" lvl="0" indent="0" algn="l" rtl="0">
                        <a:lnSpc>
                          <a:spcPct val="123913"/>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Ishak, Md and Rahaman, Md Shahidur and Mahmud, Tahasin</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2021 13th International Conference on Information &amp; Communication Technology and System (ICTS)</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platform called FarmEasy that uses ML algorithms to predict crop yields, prices and provide weekly guidelines to farmers about all processes involved.</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platform uses real-time data such as satellite images, weather forecasts and market prices, to train and optimize the machine learning models.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Using Random Forest and Support Vector Regression as base, a new ‘Voting Regression’ model is proposed for prediction.</a:t>
                      </a:r>
                      <a:endParaRPr sz="1200">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This helps farmers make informed decisions about when to plant, harvest and sell their crops and help distributors make better decisions about which crops to buy and sell. The authors reported promising results, demonstrating the potential of the platform to improve crop management and marketing.</a:t>
                      </a:r>
                      <a:endParaRPr sz="1200" u="none" strike="noStrike" cap="none">
                        <a:solidFill>
                          <a:srgbClr val="000000"/>
                        </a:solidFill>
                        <a:latin typeface="Times New Roman"/>
                        <a:ea typeface="Times New Roman"/>
                        <a:cs typeface="Times New Roman"/>
                        <a:sym typeface="Times New Roman"/>
                      </a:endParaRPr>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067475">
                <a:tc>
                  <a:txBody>
                    <a:bodyPr/>
                    <a:lstStyle/>
                    <a:p>
                      <a:pPr marL="0" lvl="0" indent="0" algn="l" rtl="0">
                        <a:lnSpc>
                          <a:spcPct val="115000"/>
                        </a:lnSpc>
                        <a:spcBef>
                          <a:spcPts val="1500"/>
                        </a:spcBef>
                        <a:spcAft>
                          <a:spcPts val="0"/>
                        </a:spcAft>
                        <a:buNone/>
                      </a:pPr>
                      <a:r>
                        <a:rPr lang="en" sz="1200">
                          <a:solidFill>
                            <a:srgbClr val="000000"/>
                          </a:solidFill>
                          <a:latin typeface="Times New Roman"/>
                          <a:ea typeface="Times New Roman"/>
                          <a:cs typeface="Times New Roman"/>
                          <a:sym typeface="Times New Roman"/>
                        </a:rPr>
                        <a:t>Demand Prediction model for forecasting the AGRI needs of the society.</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1500"/>
                        </a:spcBef>
                        <a:spcAft>
                          <a:spcPts val="0"/>
                        </a:spcAft>
                        <a:buNone/>
                      </a:pPr>
                      <a:r>
                        <a:rPr lang="en" sz="1200" b="1">
                          <a:solidFill>
                            <a:srgbClr val="000000"/>
                          </a:solidFill>
                          <a:latin typeface="Times New Roman"/>
                          <a:ea typeface="Times New Roman"/>
                          <a:cs typeface="Times New Roman"/>
                          <a:sym typeface="Times New Roman"/>
                        </a:rPr>
                        <a:t>Authors</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Prabhu, B V Balaji and Dakshayini, M</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b="1">
                          <a:solidFill>
                            <a:srgbClr val="000000"/>
                          </a:solidFill>
                          <a:latin typeface="Times New Roman"/>
                          <a:ea typeface="Times New Roman"/>
                          <a:cs typeface="Times New Roman"/>
                          <a:sym typeface="Times New Roman"/>
                        </a:rPr>
                        <a:t>Journal</a:t>
                      </a:r>
                      <a:r>
                        <a:rPr lang="en" sz="1200">
                          <a:solidFill>
                            <a:srgbClr val="000000"/>
                          </a:solidFill>
                          <a:latin typeface="Times New Roman"/>
                          <a:ea typeface="Times New Roman"/>
                          <a:cs typeface="Times New Roman"/>
                          <a:sym typeface="Times New Roman"/>
                        </a:rPr>
                        <a:t>: </a:t>
                      </a:r>
                      <a:r>
                        <a:rPr lang="en" sz="1200">
                          <a:solidFill>
                            <a:srgbClr val="333333"/>
                          </a:solidFill>
                          <a:latin typeface="Times New Roman"/>
                          <a:ea typeface="Times New Roman"/>
                          <a:cs typeface="Times New Roman"/>
                          <a:sym typeface="Times New Roman"/>
                        </a:rPr>
                        <a:t>2017 International Conference on Inventive Computing and Informatics (ICICI)</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04800" algn="l" rtl="0">
                        <a:lnSpc>
                          <a:spcPct val="115000"/>
                        </a:lnSpc>
                        <a:spcBef>
                          <a:spcPts val="15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Combination of two techniques are used, Artificial Neural Networks (ANN) and Multiple Regression Analysis (MRA).</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model considers factors such as population, rainfall and temperature to predict the demand for agricultural products.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It is implemented using the integrated R-Hadoop machine learning model and Map-Reduce framework.</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1500"/>
                        </a:spcBef>
                        <a:spcAft>
                          <a:spcPts val="1500"/>
                        </a:spcAft>
                        <a:buNone/>
                      </a:pPr>
                      <a:r>
                        <a:rPr lang="en" sz="1200">
                          <a:solidFill>
                            <a:srgbClr val="000000"/>
                          </a:solidFill>
                          <a:latin typeface="Times New Roman"/>
                          <a:ea typeface="Times New Roman"/>
                          <a:cs typeface="Times New Roman"/>
                          <a:sym typeface="Times New Roman"/>
                        </a:rPr>
                        <a:t>The proposed model was tested using real-time data from the Indian agricultural sector. The results show that the model has a high prediction accuracy, with a mean absolute percentage error of 2.69% for the year 2016-17.</a:t>
                      </a:r>
                      <a:endParaRPr sz="1200">
                        <a:solidFill>
                          <a:srgbClr val="000000"/>
                        </a:solidFill>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2353</Words>
  <Application>Microsoft Office PowerPoint</Application>
  <PresentationFormat>On-screen Show (16:9)</PresentationFormat>
  <Paragraphs>146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Barlow</vt:lpstr>
      <vt:lpstr>Raleway</vt:lpstr>
      <vt:lpstr>Arial</vt:lpstr>
      <vt:lpstr>Raleway Medium</vt:lpstr>
      <vt:lpstr>Barlow SemiBold</vt:lpstr>
      <vt:lpstr>Lato</vt:lpstr>
      <vt:lpstr>Times New Roman</vt:lpstr>
      <vt:lpstr>Antonio template</vt:lpstr>
      <vt:lpstr>CS6611 CREATIVE AND INNOVATIVE PROJECT</vt:lpstr>
      <vt:lpstr>DOMAIN</vt:lpstr>
      <vt:lpstr>PROBLEM STATEMENT</vt:lpstr>
      <vt:lpstr>OBJECTIVES</vt:lpstr>
      <vt:lpstr>LITERATURE REVIEW</vt:lpstr>
      <vt:lpstr>PowerPoint Presentation</vt:lpstr>
      <vt:lpstr>PowerPoint Presentation</vt:lpstr>
      <vt:lpstr>PowerPoint Presentation</vt:lpstr>
      <vt:lpstr>PowerPoint Presentation</vt:lpstr>
      <vt:lpstr>ARCHITECTURAL DIAGRAM</vt:lpstr>
      <vt:lpstr>MODULES</vt:lpstr>
      <vt:lpstr>DATASETS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CS6611 CREATIVE AND INNOVATIVE PROJECT</dc:title>
  <cp:lastModifiedBy>SUNDARAJAN R B</cp:lastModifiedBy>
  <cp:revision>8</cp:revision>
  <dcterms:modified xsi:type="dcterms:W3CDTF">2023-03-15T03:32:08Z</dcterms:modified>
</cp:coreProperties>
</file>