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7010400"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10">
          <p15:clr>
            <a:srgbClr val="000000"/>
          </p15:clr>
        </p15:guide>
        <p15:guide id="2" pos="220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10" orient="horz"/>
        <p:guide pos="2209"/>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387850"/>
            <a:ext cx="5140200" cy="4156200"/>
          </a:xfrm>
          <a:prstGeom prst="rect">
            <a:avLst/>
          </a:prstGeom>
          <a:noFill/>
          <a:ln>
            <a:noFill/>
          </a:ln>
        </p:spPr>
        <p:txBody>
          <a:bodyPr anchorCtr="0" anchor="t"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774112"/>
            <a:ext cx="3038400" cy="46200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80" name="Google Shape;180;p10: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1" name="Google Shape;181;p10: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40" name="Google Shape;140;p5: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1" name="Google Shape;141;p5: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55" name="Google Shape;155;p7: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6" name="Google Shape;156;p7: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63" name="Google Shape;163;p8: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4" name="Google Shape;164;p8: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71" name="Google Shape;171;p9: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2" name="Google Shape;172;p9: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 name="Google Shape;16;p2"/>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7" name="Google Shape;17;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 name="Google Shape;61;p11"/>
          <p:cNvSpPr txBox="1"/>
          <p:nvPr>
            <p:ph idx="1" type="body"/>
          </p:nvPr>
        </p:nvSpPr>
        <p:spPr>
          <a:xfrm rot="5400000">
            <a:off x="1905000" y="-381000"/>
            <a:ext cx="5257800" cy="84582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62" name="Google Shape;62;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2"/>
          <p:cNvSpPr/>
          <p:nvPr>
            <p:ph idx="2" type="pic"/>
          </p:nvPr>
        </p:nvSpPr>
        <p:spPr>
          <a:xfrm>
            <a:off x="1792288" y="612775"/>
            <a:ext cx="5486400" cy="4114800"/>
          </a:xfrm>
          <a:prstGeom prst="rect">
            <a:avLst/>
          </a:prstGeom>
          <a:noFill/>
          <a:ln>
            <a:noFill/>
          </a:ln>
        </p:spPr>
      </p:sp>
      <p:sp>
        <p:nvSpPr>
          <p:cNvPr id="66" name="Google Shape;66;p1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67" name="Google Shape;6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1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71" name="Google Shape;71;p1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72" name="Google Shape;72;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1" name="Google Shape;81;p1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2" name="Google Shape;82;p1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3" name="Google Shape;83;p1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4" name="Google Shape;84;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17"/>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8" name="Google Shape;88;p17"/>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9" name="Google Shape;89;p1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93" name="Google Shape;93;p1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7" name="Shape 107"/>
        <p:cNvGrpSpPr/>
        <p:nvPr/>
      </p:nvGrpSpPr>
      <p:grpSpPr>
        <a:xfrm>
          <a:off x="0" y="0"/>
          <a:ext cx="0" cy="0"/>
          <a:chOff x="0" y="0"/>
          <a:chExt cx="0" cy="0"/>
        </a:xfrm>
      </p:grpSpPr>
      <p:sp>
        <p:nvSpPr>
          <p:cNvPr id="108" name="Google Shape;108;p20"/>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4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560"/>
              </a:spcBef>
              <a:spcAft>
                <a:spcPts val="0"/>
              </a:spcAft>
              <a:buSzPts val="168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8" name="Shape 18"/>
        <p:cNvGrpSpPr/>
        <p:nvPr/>
      </p:nvGrpSpPr>
      <p:grpSpPr>
        <a:xfrm>
          <a:off x="0" y="0"/>
          <a:ext cx="0" cy="0"/>
          <a:chOff x="0" y="0"/>
          <a:chExt cx="0" cy="0"/>
        </a:xfrm>
      </p:grpSpPr>
      <p:sp>
        <p:nvSpPr>
          <p:cNvPr id="19" name="Google Shape;19;p3"/>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 name="Google Shape;20;p3"/>
          <p:cNvSpPr txBox="1"/>
          <p:nvPr>
            <p:ph idx="1" type="body"/>
          </p:nvPr>
        </p:nvSpPr>
        <p:spPr>
          <a:xfrm>
            <a:off x="304800" y="13716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1" name="Google Shape;21;p3"/>
          <p:cNvSpPr txBox="1"/>
          <p:nvPr>
            <p:ph idx="2" type="body"/>
          </p:nvPr>
        </p:nvSpPr>
        <p:spPr>
          <a:xfrm>
            <a:off x="304800" y="40005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2" name="Google Shape;22;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3" name="Shape 23"/>
        <p:cNvGrpSpPr/>
        <p:nvPr/>
      </p:nvGrpSpPr>
      <p:grpSpPr>
        <a:xfrm>
          <a:off x="0" y="0"/>
          <a:ext cx="0" cy="0"/>
          <a:chOff x="0" y="0"/>
          <a:chExt cx="0" cy="0"/>
        </a:xfrm>
      </p:grpSpPr>
      <p:sp>
        <p:nvSpPr>
          <p:cNvPr id="24" name="Google Shape;24;p4"/>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5" name="Google Shape;25;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 name="Google Shape;28;p5"/>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9" name="Google Shape;29;p5"/>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0" name="Google Shape;30;p5"/>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1" name="Google Shape;31;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2" name="Shape 32"/>
        <p:cNvGrpSpPr/>
        <p:nvPr/>
      </p:nvGrpSpPr>
      <p:grpSpPr>
        <a:xfrm>
          <a:off x="0" y="0"/>
          <a:ext cx="0" cy="0"/>
          <a:chOff x="0" y="0"/>
          <a:chExt cx="0" cy="0"/>
        </a:xfrm>
      </p:grpSpPr>
      <p:sp>
        <p:nvSpPr>
          <p:cNvPr id="33" name="Google Shape;33;p6"/>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6"/>
          <p:cNvSpPr/>
          <p:nvPr>
            <p:ph idx="2" type="clipArt"/>
          </p:nvPr>
        </p:nvSpPr>
        <p:spPr>
          <a:xfrm>
            <a:off x="304800" y="1371600"/>
            <a:ext cx="4152900" cy="5105400"/>
          </a:xfrm>
          <a:prstGeom prst="rect">
            <a:avLst/>
          </a:prstGeom>
          <a:noFill/>
          <a:ln>
            <a:noFill/>
          </a:ln>
        </p:spPr>
      </p:sp>
      <p:sp>
        <p:nvSpPr>
          <p:cNvPr id="35" name="Google Shape;35;p6"/>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6" name="Google Shape;36;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37" name="Shape 37"/>
        <p:cNvGrpSpPr/>
        <p:nvPr/>
      </p:nvGrpSpPr>
      <p:grpSpPr>
        <a:xfrm>
          <a:off x="0" y="0"/>
          <a:ext cx="0" cy="0"/>
          <a:chOff x="0" y="0"/>
          <a:chExt cx="0" cy="0"/>
        </a:xfrm>
      </p:grpSpPr>
      <p:sp>
        <p:nvSpPr>
          <p:cNvPr id="38" name="Google Shape;38;p7"/>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 name="Google Shape;39;p7"/>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0" name="Google Shape;40;p7"/>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1" name="Google Shape;41;p7"/>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2" name="Google Shape;42;p7"/>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3" name="Google Shape;43;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4" name="Shape 44"/>
        <p:cNvGrpSpPr/>
        <p:nvPr/>
      </p:nvGrpSpPr>
      <p:grpSpPr>
        <a:xfrm>
          <a:off x="0" y="0"/>
          <a:ext cx="0" cy="0"/>
          <a:chOff x="0" y="0"/>
          <a:chExt cx="0" cy="0"/>
        </a:xfrm>
      </p:grpSpPr>
      <p:sp>
        <p:nvSpPr>
          <p:cNvPr id="45" name="Google Shape;45;p8"/>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 name="Google Shape;46;p8"/>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7" name="Google Shape;47;p8"/>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8" name="Google Shape;48;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9" name="Shape 49"/>
        <p:cNvGrpSpPr/>
        <p:nvPr/>
      </p:nvGrpSpPr>
      <p:grpSpPr>
        <a:xfrm>
          <a:off x="0" y="0"/>
          <a:ext cx="0" cy="0"/>
          <a:chOff x="0" y="0"/>
          <a:chExt cx="0" cy="0"/>
        </a:xfrm>
      </p:grpSpPr>
      <p:sp>
        <p:nvSpPr>
          <p:cNvPr id="50" name="Google Shape;50;p9"/>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9"/>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2" name="Google Shape;52;p9"/>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3" name="Google Shape;53;p9"/>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4" name="Google Shape;54;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10"/>
          <p:cNvSpPr txBox="1"/>
          <p:nvPr>
            <p:ph type="title"/>
          </p:nvPr>
        </p:nvSpPr>
        <p:spPr>
          <a:xfrm rot="5400000">
            <a:off x="4657800" y="2371800"/>
            <a:ext cx="6096000" cy="2114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 name="Google Shape;57;p10"/>
          <p:cNvSpPr txBox="1"/>
          <p:nvPr>
            <p:ph idx="1" type="body"/>
          </p:nvPr>
        </p:nvSpPr>
        <p:spPr>
          <a:xfrm rot="5400000">
            <a:off x="352350" y="333300"/>
            <a:ext cx="6096000" cy="6191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8" name="Google Shape;58;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066800"/>
            <a:ext cx="8410500" cy="45900"/>
          </a:xfrm>
          <a:prstGeom prst="rect">
            <a:avLst/>
          </a:prstGeom>
          <a:gradFill>
            <a:gsLst>
              <a:gs pos="0">
                <a:srgbClr val="00CE98">
                  <a:alpha val="49803"/>
                </a:srgbClr>
              </a:gs>
              <a:gs pos="100000">
                <a:srgbClr val="8FF9EF">
                  <a:alpha val="51764"/>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19"/>
          <p:cNvGrpSpPr/>
          <p:nvPr/>
        </p:nvGrpSpPr>
        <p:grpSpPr>
          <a:xfrm>
            <a:off x="0" y="2438400"/>
            <a:ext cx="8888412" cy="952500"/>
            <a:chOff x="0" y="1536"/>
            <a:chExt cx="5599" cy="600"/>
          </a:xfrm>
        </p:grpSpPr>
        <p:grpSp>
          <p:nvGrpSpPr>
            <p:cNvPr id="96" name="Google Shape;96;p19"/>
            <p:cNvGrpSpPr/>
            <p:nvPr/>
          </p:nvGrpSpPr>
          <p:grpSpPr>
            <a:xfrm>
              <a:off x="185" y="1604"/>
              <a:ext cx="458" cy="208"/>
              <a:chOff x="720" y="336"/>
              <a:chExt cx="636" cy="300"/>
            </a:xfrm>
          </p:grpSpPr>
          <p:sp>
            <p:nvSpPr>
              <p:cNvPr id="97" name="Google Shape;97;p19"/>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19"/>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9" name="Google Shape;99;p19"/>
            <p:cNvGrpSpPr/>
            <p:nvPr/>
          </p:nvGrpSpPr>
          <p:grpSpPr>
            <a:xfrm>
              <a:off x="263" y="1870"/>
              <a:ext cx="441" cy="208"/>
              <a:chOff x="912" y="2640"/>
              <a:chExt cx="636" cy="300"/>
            </a:xfrm>
          </p:grpSpPr>
          <p:sp>
            <p:nvSpPr>
              <p:cNvPr id="100" name="Google Shape;100;p19"/>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 name="Google Shape;101;p19"/>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2" name="Google Shape;102;p19"/>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3" name="Google Shape;103;p19"/>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4" name="Google Shape;104;p19"/>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5" name="Google Shape;105;p1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06" name="Google Shape;106;p19"/>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1" i="0" lang="en-US" sz="3600" u="none">
                <a:solidFill>
                  <a:schemeClr val="dk2"/>
                </a:solidFill>
                <a:latin typeface="Overlock"/>
                <a:ea typeface="Overlock"/>
                <a:cs typeface="Overlock"/>
                <a:sym typeface="Overlock"/>
              </a:rPr>
              <a:t>Learning</a:t>
            </a:r>
            <a:endParaRPr/>
          </a:p>
        </p:txBody>
      </p:sp>
      <p:sp>
        <p:nvSpPr>
          <p:cNvPr id="115" name="Google Shape;115;p21"/>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30000"/>
              </a:lnSpc>
              <a:spcBef>
                <a:spcPts val="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We need that the machine is </a:t>
            </a:r>
            <a:r>
              <a:rPr b="0" i="0" lang="en-US" sz="2400" u="none" cap="none" strike="noStrike">
                <a:solidFill>
                  <a:srgbClr val="FF0000"/>
                </a:solidFill>
                <a:latin typeface="Calibri"/>
                <a:ea typeface="Calibri"/>
                <a:cs typeface="Calibri"/>
                <a:sym typeface="Calibri"/>
              </a:rPr>
              <a:t>Learning from the data</a:t>
            </a:r>
            <a:endParaRPr/>
          </a:p>
          <a:p>
            <a:pPr indent="-285750" lvl="1" marL="742950" marR="0" rtl="0" algn="just">
              <a:lnSpc>
                <a:spcPct val="130000"/>
              </a:lnSpc>
              <a:spcBef>
                <a:spcPts val="48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Similar to </a:t>
            </a:r>
            <a:r>
              <a:rPr b="0" i="0" lang="en-US" sz="2400" u="none" cap="none" strike="noStrike">
                <a:solidFill>
                  <a:srgbClr val="FF0000"/>
                </a:solidFill>
                <a:latin typeface="Calibri"/>
                <a:ea typeface="Calibri"/>
                <a:cs typeface="Calibri"/>
                <a:sym typeface="Calibri"/>
              </a:rPr>
              <a:t>Learning from experience </a:t>
            </a:r>
            <a:r>
              <a:rPr b="0" i="0" lang="en-US" sz="2400" u="none" cap="none" strike="noStrike">
                <a:solidFill>
                  <a:srgbClr val="000000"/>
                </a:solidFill>
                <a:latin typeface="Calibri"/>
                <a:ea typeface="Calibri"/>
                <a:cs typeface="Calibri"/>
                <a:sym typeface="Calibri"/>
              </a:rPr>
              <a:t>in terms of human behavior</a:t>
            </a:r>
            <a:endParaRPr/>
          </a:p>
          <a:p>
            <a:pPr indent="-285750" lvl="1" marL="742950" marR="0" rtl="0" algn="just">
              <a:lnSpc>
                <a:spcPct val="130000"/>
              </a:lnSpc>
              <a:spcBef>
                <a:spcPts val="48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We can adjust and adapt to the new circumstances and learn new tricks</a:t>
            </a:r>
            <a:endParaRPr/>
          </a:p>
          <a:p>
            <a:pPr indent="-285750" lvl="1" marL="742950" marR="0" rtl="0" algn="just">
              <a:lnSpc>
                <a:spcPct val="130000"/>
              </a:lnSpc>
              <a:spcBef>
                <a:spcPts val="480"/>
              </a:spcBef>
              <a:spcAft>
                <a:spcPts val="0"/>
              </a:spcAft>
              <a:buClr>
                <a:srgbClr val="FF0000"/>
              </a:buClr>
              <a:buSzPts val="1320"/>
              <a:buFont typeface="Noto Sans Symbols"/>
              <a:buChar char="■"/>
            </a:pPr>
            <a:r>
              <a:rPr b="0" i="0" lang="en-US" sz="2400" u="none" cap="none" strike="noStrike">
                <a:solidFill>
                  <a:srgbClr val="FF0000"/>
                </a:solidFill>
                <a:latin typeface="Calibri"/>
                <a:ea typeface="Calibri"/>
                <a:cs typeface="Calibri"/>
                <a:sym typeface="Calibri"/>
              </a:rPr>
              <a:t>Terms </a:t>
            </a:r>
            <a:r>
              <a:rPr b="0" i="0" lang="en-US" sz="2400" u="none" cap="none" strike="noStrike">
                <a:solidFill>
                  <a:srgbClr val="000000"/>
                </a:solidFill>
                <a:latin typeface="Calibri"/>
                <a:ea typeface="Calibri"/>
                <a:cs typeface="Calibri"/>
                <a:sym typeface="Calibri"/>
              </a:rPr>
              <a:t>: </a:t>
            </a:r>
            <a:r>
              <a:rPr b="0" i="0" lang="en-US" sz="2400" u="none" cap="none" strike="noStrike">
                <a:solidFill>
                  <a:schemeClr val="dk1"/>
                </a:solidFill>
                <a:latin typeface="Arial"/>
                <a:ea typeface="Arial"/>
                <a:cs typeface="Arial"/>
                <a:sym typeface="Arial"/>
              </a:rPr>
              <a:t>remembering, adapting, and generalizing</a:t>
            </a:r>
            <a:endParaRPr b="0" i="0" sz="2400" u="none" cap="none" strike="noStrike">
              <a:solidFill>
                <a:srgbClr val="000000"/>
              </a:solidFill>
              <a:latin typeface="Calibri"/>
              <a:ea typeface="Calibri"/>
              <a:cs typeface="Calibri"/>
              <a:sym typeface="Calibri"/>
            </a:endParaRPr>
          </a:p>
          <a:p>
            <a:pPr indent="-285750" lvl="1" marL="742950" marR="0" rtl="0" algn="just">
              <a:lnSpc>
                <a:spcPct val="130000"/>
              </a:lnSpc>
              <a:spcBef>
                <a:spcPts val="480"/>
              </a:spcBef>
              <a:spcAft>
                <a:spcPts val="0"/>
              </a:spcAft>
              <a:buClr>
                <a:srgbClr val="FF0000"/>
              </a:buClr>
              <a:buSzPts val="1320"/>
              <a:buFont typeface="Noto Sans Symbols"/>
              <a:buChar char="■"/>
            </a:pPr>
            <a:r>
              <a:rPr b="0" i="0" lang="en-US" sz="2400" u="none" cap="none" strike="noStrike">
                <a:solidFill>
                  <a:srgbClr val="FF0000"/>
                </a:solidFill>
                <a:latin typeface="Calibri"/>
                <a:ea typeface="Calibri"/>
                <a:cs typeface="Calibri"/>
                <a:sym typeface="Calibri"/>
              </a:rPr>
              <a:t>Remembering</a:t>
            </a:r>
            <a:r>
              <a:rPr b="0" i="0" lang="en-US" sz="2400" u="none" cap="none" strike="noStrike">
                <a:solidFill>
                  <a:srgbClr val="000000"/>
                </a:solidFill>
                <a:latin typeface="Calibri"/>
                <a:ea typeface="Calibri"/>
                <a:cs typeface="Calibri"/>
                <a:sym typeface="Calibri"/>
              </a:rPr>
              <a:t> - recognizing that last time we were in this situation (saw this data) we tried out some particular action (gave this output) and it worked (was correct), so we’ll try it again, or it didn’t work, so we’ll try something different.</a:t>
            </a:r>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Calibri"/>
              <a:ea typeface="Calibri"/>
              <a:cs typeface="Calibri"/>
              <a:sym typeface="Calibri"/>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p:txBody>
      </p:sp>
      <p:sp>
        <p:nvSpPr>
          <p:cNvPr id="116" name="Google Shape;116;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4" name="Google Shape;184;p30"/>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Machine Learning Types</a:t>
            </a:r>
            <a:endParaRPr/>
          </a:p>
        </p:txBody>
      </p:sp>
      <p:sp>
        <p:nvSpPr>
          <p:cNvPr id="185" name="Google Shape;185;p30"/>
          <p:cNvSpPr txBox="1"/>
          <p:nvPr>
            <p:ph idx="1" type="body"/>
          </p:nvPr>
        </p:nvSpPr>
        <p:spPr>
          <a:xfrm>
            <a:off x="381000" y="1371600"/>
            <a:ext cx="8305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rgbClr val="F83F24"/>
                </a:solidFill>
                <a:latin typeface="Calibri"/>
                <a:ea typeface="Calibri"/>
                <a:cs typeface="Calibri"/>
                <a:sym typeface="Calibri"/>
              </a:rPr>
              <a:t>Active Learning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rgbClr val="000000"/>
                </a:solidFill>
                <a:latin typeface="Calibri"/>
                <a:ea typeface="Calibri"/>
                <a:cs typeface="Calibri"/>
                <a:sym typeface="Calibri"/>
              </a:rPr>
              <a:t>Lets users play an active role in the learning process.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rgbClr val="000000"/>
                </a:solidFill>
                <a:latin typeface="Calibri"/>
                <a:ea typeface="Calibri"/>
                <a:cs typeface="Calibri"/>
                <a:sym typeface="Calibri"/>
              </a:rPr>
              <a:t>An active learning approach can ask a user (e.g., a domain expert) to label an example, which may be from a set of unlabeled examples or synthesized by the learning program.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rgbClr val="000000"/>
                </a:solidFill>
                <a:latin typeface="Calibri"/>
                <a:ea typeface="Calibri"/>
                <a:cs typeface="Calibri"/>
                <a:sym typeface="Calibri"/>
              </a:rPr>
              <a:t>The goal is to optimize the model quality by actively acquiring knowledge from human users, given a constraint on how many examples they can be asked to label.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Learning</a:t>
            </a:r>
            <a:endParaRPr/>
          </a:p>
        </p:txBody>
      </p:sp>
      <p:sp>
        <p:nvSpPr>
          <p:cNvPr id="122" name="Google Shape;122;p22"/>
          <p:cNvSpPr txBox="1"/>
          <p:nvPr>
            <p:ph idx="1" type="body"/>
          </p:nvPr>
        </p:nvSpPr>
        <p:spPr>
          <a:xfrm>
            <a:off x="304800" y="1219200"/>
            <a:ext cx="8458200" cy="5638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30000"/>
              </a:lnSpc>
              <a:spcBef>
                <a:spcPts val="0"/>
              </a:spcBef>
              <a:spcAft>
                <a:spcPts val="0"/>
              </a:spcAft>
              <a:buClr>
                <a:srgbClr val="FF0000"/>
              </a:buClr>
              <a:buSzPts val="1440"/>
              <a:buFont typeface="Noto Sans Symbols"/>
              <a:buChar char="■"/>
            </a:pPr>
            <a:r>
              <a:rPr b="0" i="0" lang="en-US" sz="2400" u="none">
                <a:solidFill>
                  <a:srgbClr val="FF0000"/>
                </a:solidFill>
                <a:latin typeface="Calibri"/>
                <a:ea typeface="Calibri"/>
                <a:cs typeface="Calibri"/>
                <a:sym typeface="Calibri"/>
              </a:rPr>
              <a:t>Generalizing</a:t>
            </a:r>
            <a:r>
              <a:rPr b="0" i="0" lang="en-US" sz="2400" u="none">
                <a:solidFill>
                  <a:srgbClr val="000000"/>
                </a:solidFill>
                <a:latin typeface="Calibri"/>
                <a:ea typeface="Calibri"/>
                <a:cs typeface="Calibri"/>
                <a:sym typeface="Calibri"/>
              </a:rPr>
              <a:t>, is about recognizing similarity between different situations, so that things that applied in one place can be used in another</a:t>
            </a:r>
            <a:endParaRPr/>
          </a:p>
          <a:p>
            <a:pPr indent="-342900" lvl="0" marL="342900" marR="0" rtl="0" algn="just">
              <a:lnSpc>
                <a:spcPct val="130000"/>
              </a:lnSpc>
              <a:spcBef>
                <a:spcPts val="480"/>
              </a:spcBef>
              <a:spcAft>
                <a:spcPts val="0"/>
              </a:spcAft>
              <a:buClr>
                <a:srgbClr val="FF0000"/>
              </a:buClr>
              <a:buSzPts val="1440"/>
              <a:buFont typeface="Noto Sans Symbols"/>
              <a:buChar char="■"/>
            </a:pPr>
            <a:r>
              <a:rPr b="0" i="0" lang="en-US" sz="2400" u="none">
                <a:solidFill>
                  <a:srgbClr val="FF0000"/>
                </a:solidFill>
                <a:latin typeface="Calibri"/>
                <a:ea typeface="Calibri"/>
                <a:cs typeface="Calibri"/>
                <a:sym typeface="Calibri"/>
              </a:rPr>
              <a:t>Reasoning and deduction : </a:t>
            </a:r>
            <a:r>
              <a:rPr b="0" i="0" lang="en-US" sz="2400" u="none">
                <a:solidFill>
                  <a:srgbClr val="000000"/>
                </a:solidFill>
                <a:latin typeface="Calibri"/>
                <a:ea typeface="Calibri"/>
                <a:cs typeface="Calibri"/>
                <a:sym typeface="Calibri"/>
              </a:rPr>
              <a:t>There has also been a lot of interest in making computers reason and deduce facts. This was the basis of most early </a:t>
            </a:r>
            <a:r>
              <a:rPr b="0" i="0" lang="en-US" sz="2400" u="none">
                <a:solidFill>
                  <a:srgbClr val="FF0000"/>
                </a:solidFill>
                <a:latin typeface="Calibri"/>
                <a:ea typeface="Calibri"/>
                <a:cs typeface="Calibri"/>
                <a:sym typeface="Calibri"/>
              </a:rPr>
              <a:t>Artificial Intelligence</a:t>
            </a:r>
            <a:r>
              <a:rPr b="0" i="0" lang="en-US" sz="2400" u="none">
                <a:solidFill>
                  <a:srgbClr val="000000"/>
                </a:solidFill>
                <a:latin typeface="Calibri"/>
                <a:ea typeface="Calibri"/>
                <a:cs typeface="Calibri"/>
                <a:sym typeface="Calibri"/>
              </a:rPr>
              <a:t>, and is sometimes known as </a:t>
            </a:r>
            <a:r>
              <a:rPr b="0" i="0" lang="en-US" sz="2400" u="none">
                <a:solidFill>
                  <a:srgbClr val="FF0000"/>
                </a:solidFill>
                <a:latin typeface="Calibri"/>
                <a:ea typeface="Calibri"/>
                <a:cs typeface="Calibri"/>
                <a:sym typeface="Calibri"/>
              </a:rPr>
              <a:t>symbolic processing </a:t>
            </a:r>
            <a:r>
              <a:rPr b="0" i="0" lang="en-US" sz="2400" u="none">
                <a:solidFill>
                  <a:srgbClr val="000000"/>
                </a:solidFill>
                <a:latin typeface="Calibri"/>
                <a:ea typeface="Calibri"/>
                <a:cs typeface="Calibri"/>
                <a:sym typeface="Calibri"/>
              </a:rPr>
              <a:t>because the computer manipulates symbols that reflect the environment.</a:t>
            </a:r>
            <a:endParaRPr/>
          </a:p>
          <a:p>
            <a:pPr indent="-342900" lvl="0" marL="342900" marR="0" rtl="0" algn="just">
              <a:lnSpc>
                <a:spcPct val="130000"/>
              </a:lnSpc>
              <a:spcBef>
                <a:spcPts val="480"/>
              </a:spcBef>
              <a:spcAft>
                <a:spcPts val="0"/>
              </a:spcAft>
              <a:buClr>
                <a:srgbClr val="FF0000"/>
              </a:buClr>
              <a:buSzPts val="1440"/>
              <a:buFont typeface="Noto Sans Symbols"/>
              <a:buChar char="■"/>
            </a:pPr>
            <a:r>
              <a:rPr b="0" i="0" lang="en-US" sz="2400" u="none">
                <a:solidFill>
                  <a:srgbClr val="000000"/>
                </a:solidFill>
                <a:latin typeface="Calibri"/>
                <a:ea typeface="Calibri"/>
                <a:cs typeface="Calibri"/>
                <a:sym typeface="Calibri"/>
              </a:rPr>
              <a:t>In contrast, </a:t>
            </a:r>
            <a:r>
              <a:rPr b="0" i="0" lang="en-US" sz="2400" u="none">
                <a:solidFill>
                  <a:srgbClr val="FF0000"/>
                </a:solidFill>
                <a:latin typeface="Calibri"/>
                <a:ea typeface="Calibri"/>
                <a:cs typeface="Calibri"/>
                <a:sym typeface="Calibri"/>
              </a:rPr>
              <a:t>machine learning </a:t>
            </a:r>
            <a:r>
              <a:rPr b="0" i="0" lang="en-US" sz="2400" u="none">
                <a:solidFill>
                  <a:srgbClr val="000000"/>
                </a:solidFill>
                <a:latin typeface="Calibri"/>
                <a:ea typeface="Calibri"/>
                <a:cs typeface="Calibri"/>
                <a:sym typeface="Calibri"/>
              </a:rPr>
              <a:t>methods are sometimes called </a:t>
            </a:r>
            <a:r>
              <a:rPr b="0" i="0" lang="en-US" sz="2400" u="none">
                <a:solidFill>
                  <a:srgbClr val="FF0000"/>
                </a:solidFill>
                <a:latin typeface="Calibri"/>
                <a:ea typeface="Calibri"/>
                <a:cs typeface="Calibri"/>
                <a:sym typeface="Calibri"/>
              </a:rPr>
              <a:t>subsymbolic</a:t>
            </a:r>
            <a:r>
              <a:rPr b="0" i="0" lang="en-US" sz="2400" u="none">
                <a:solidFill>
                  <a:srgbClr val="000000"/>
                </a:solidFill>
                <a:latin typeface="Calibri"/>
                <a:ea typeface="Calibri"/>
                <a:cs typeface="Calibri"/>
                <a:sym typeface="Calibri"/>
              </a:rPr>
              <a:t> because no symbols or symbolic manipulation are involved.</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rgbClr val="000000"/>
              </a:solidFill>
              <a:latin typeface="Calibri"/>
              <a:ea typeface="Calibri"/>
              <a:cs typeface="Calibri"/>
              <a:sym typeface="Calibri"/>
            </a:endParaRPr>
          </a:p>
        </p:txBody>
      </p:sp>
      <p:sp>
        <p:nvSpPr>
          <p:cNvPr id="123" name="Google Shape;123;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Learning</a:t>
            </a:r>
            <a:endParaRPr/>
          </a:p>
        </p:txBody>
      </p:sp>
      <p:sp>
        <p:nvSpPr>
          <p:cNvPr id="129" name="Google Shape;129;p23"/>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30000"/>
              </a:lnSpc>
              <a:spcBef>
                <a:spcPts val="0"/>
              </a:spcBef>
              <a:spcAft>
                <a:spcPts val="0"/>
              </a:spcAft>
              <a:buClr>
                <a:srgbClr val="FF0000"/>
              </a:buClr>
              <a:buSzPts val="1440"/>
              <a:buFont typeface="Noto Sans Symbols"/>
              <a:buChar char="■"/>
            </a:pPr>
            <a:r>
              <a:rPr b="0" i="0" lang="en-US" sz="2400" u="none">
                <a:solidFill>
                  <a:srgbClr val="FF0000"/>
                </a:solidFill>
                <a:latin typeface="Calibri"/>
                <a:ea typeface="Calibri"/>
                <a:cs typeface="Calibri"/>
                <a:sym typeface="Calibri"/>
              </a:rPr>
              <a:t>Machine Learning </a:t>
            </a:r>
            <a:r>
              <a:rPr b="0" i="0" lang="en-US" sz="2400" u="none">
                <a:solidFill>
                  <a:srgbClr val="000000"/>
                </a:solidFill>
                <a:latin typeface="Calibri"/>
                <a:ea typeface="Calibri"/>
                <a:cs typeface="Calibri"/>
                <a:sym typeface="Calibri"/>
              </a:rPr>
              <a:t>: making computers modify or adapt their actions (whether these actions are making predictions, or controlling a robot) so that these actions get more accurate, where accuracy is measured by how well the chosen actions reflect the correct ones.</a:t>
            </a:r>
            <a:endParaRPr/>
          </a:p>
          <a:p>
            <a:pPr indent="-342900" lvl="0" marL="342900" marR="0" rtl="0" algn="just">
              <a:lnSpc>
                <a:spcPct val="130000"/>
              </a:lnSpc>
              <a:spcBef>
                <a:spcPts val="480"/>
              </a:spcBef>
              <a:spcAft>
                <a:spcPts val="0"/>
              </a:spcAft>
              <a:buClr>
                <a:srgbClr val="FF0000"/>
              </a:buClr>
              <a:buSzPts val="1440"/>
              <a:buFont typeface="Noto Sans Symbols"/>
              <a:buChar char="■"/>
            </a:pPr>
            <a:r>
              <a:rPr b="0" i="0" lang="en-US" sz="2400" u="none">
                <a:solidFill>
                  <a:srgbClr val="000000"/>
                </a:solidFill>
                <a:latin typeface="Calibri"/>
                <a:ea typeface="Calibri"/>
                <a:cs typeface="Calibri"/>
                <a:sym typeface="Calibri"/>
              </a:rPr>
              <a:t>Example :playing Scrabble (or some other game) against a computer.</a:t>
            </a:r>
            <a:endParaRPr/>
          </a:p>
          <a:p>
            <a:pPr indent="-342900" lvl="0" marL="342900" marR="0" rtl="0" algn="just">
              <a:lnSpc>
                <a:spcPct val="130000"/>
              </a:lnSpc>
              <a:spcBef>
                <a:spcPts val="480"/>
              </a:spcBef>
              <a:spcAft>
                <a:spcPts val="0"/>
              </a:spcAft>
              <a:buClr>
                <a:srgbClr val="FF0000"/>
              </a:buClr>
              <a:buSzPts val="1440"/>
              <a:buFont typeface="Noto Sans Symbols"/>
              <a:buChar char="■"/>
            </a:pPr>
            <a:r>
              <a:rPr b="0" i="0" lang="en-US" sz="2400" u="none">
                <a:solidFill>
                  <a:srgbClr val="000000"/>
                </a:solidFill>
                <a:latin typeface="Calibri"/>
                <a:ea typeface="Calibri"/>
                <a:cs typeface="Calibri"/>
                <a:sym typeface="Calibri"/>
              </a:rPr>
              <a:t>ML is </a:t>
            </a:r>
            <a:r>
              <a:rPr b="0" i="0" lang="en-US" sz="2400" u="none">
                <a:solidFill>
                  <a:schemeClr val="dk1"/>
                </a:solidFill>
                <a:latin typeface="Calibri"/>
                <a:ea typeface="Calibri"/>
                <a:cs typeface="Calibri"/>
                <a:sym typeface="Calibri"/>
              </a:rPr>
              <a:t>multi-disciplinary, merges ideas from neuroscience and biology, statistics, mathematics, and physics, to make computers learn.</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Calibri"/>
              <a:ea typeface="Calibri"/>
              <a:cs typeface="Calibri"/>
              <a:sym typeface="Calibri"/>
            </a:endParaRPr>
          </a:p>
        </p:txBody>
      </p:sp>
      <p:sp>
        <p:nvSpPr>
          <p:cNvPr id="130" name="Google Shape;130;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Learning</a:t>
            </a:r>
            <a:endParaRPr/>
          </a:p>
        </p:txBody>
      </p:sp>
      <p:sp>
        <p:nvSpPr>
          <p:cNvPr id="136" name="Google Shape;136;p24"/>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rgbClr val="FF0000"/>
                </a:solidFill>
                <a:latin typeface="Calibri"/>
                <a:ea typeface="Calibri"/>
                <a:cs typeface="Calibri"/>
                <a:sym typeface="Calibri"/>
              </a:rPr>
              <a:t>computational complexity </a:t>
            </a:r>
            <a:r>
              <a:rPr b="0" i="0" lang="en-US" sz="2400" u="none">
                <a:solidFill>
                  <a:srgbClr val="000000"/>
                </a:solidFill>
                <a:latin typeface="Calibri"/>
                <a:ea typeface="Calibri"/>
                <a:cs typeface="Calibri"/>
                <a:sym typeface="Calibri"/>
              </a:rPr>
              <a:t>is particularly important because we might want to use some of the methods on very large datasets, so algorithms that have </a:t>
            </a:r>
            <a:r>
              <a:rPr b="0" i="0" lang="en-US" sz="2400" u="none">
                <a:solidFill>
                  <a:srgbClr val="FF0000"/>
                </a:solidFill>
                <a:latin typeface="Calibri"/>
                <a:ea typeface="Calibri"/>
                <a:cs typeface="Calibri"/>
                <a:sym typeface="Calibri"/>
              </a:rPr>
              <a:t>high degree polynomial complexity </a:t>
            </a:r>
            <a:r>
              <a:rPr b="0" i="0" lang="en-US" sz="2400" u="none">
                <a:solidFill>
                  <a:srgbClr val="000000"/>
                </a:solidFill>
                <a:latin typeface="Calibri"/>
                <a:ea typeface="Calibri"/>
                <a:cs typeface="Calibri"/>
                <a:sym typeface="Calibri"/>
              </a:rPr>
              <a:t>in the size of the dataset (or worse) will be a </a:t>
            </a:r>
            <a:r>
              <a:rPr b="0" i="0" lang="en-US" sz="2400" u="none">
                <a:solidFill>
                  <a:srgbClr val="FF0000"/>
                </a:solidFill>
                <a:latin typeface="Calibri"/>
                <a:ea typeface="Calibri"/>
                <a:cs typeface="Calibri"/>
                <a:sym typeface="Calibri"/>
              </a:rPr>
              <a:t>problem</a:t>
            </a:r>
            <a:r>
              <a:rPr b="0" i="0" lang="en-US" sz="2400" u="none">
                <a:solidFill>
                  <a:srgbClr val="000000"/>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rgbClr val="000000"/>
                </a:solidFill>
                <a:latin typeface="Calibri"/>
                <a:ea typeface="Calibri"/>
                <a:cs typeface="Calibri"/>
                <a:sym typeface="Calibri"/>
              </a:rPr>
              <a:t>The complexity is often broken into </a:t>
            </a:r>
            <a:r>
              <a:rPr b="0" i="0" lang="en-US" sz="2400" u="none">
                <a:solidFill>
                  <a:srgbClr val="FF0000"/>
                </a:solidFill>
                <a:latin typeface="Calibri"/>
                <a:ea typeface="Calibri"/>
                <a:cs typeface="Calibri"/>
                <a:sym typeface="Calibri"/>
              </a:rPr>
              <a:t>two parts</a:t>
            </a:r>
            <a:r>
              <a:rPr b="0" i="0" lang="en-US" sz="2400" u="none">
                <a:solidFill>
                  <a:srgbClr val="000000"/>
                </a:solidFill>
                <a:latin typeface="Calibri"/>
                <a:ea typeface="Calibri"/>
                <a:cs typeface="Calibri"/>
                <a:sym typeface="Calibri"/>
              </a:rPr>
              <a:t>: the complexity of training, and the complexity of applying the trained algorithm.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rgbClr val="FF0000"/>
                </a:solidFill>
                <a:latin typeface="Calibri"/>
                <a:ea typeface="Calibri"/>
                <a:cs typeface="Calibri"/>
                <a:sym typeface="Calibri"/>
              </a:rPr>
              <a:t>Training</a:t>
            </a:r>
            <a:r>
              <a:rPr b="0" i="0" lang="en-US" sz="2400" u="none">
                <a:solidFill>
                  <a:srgbClr val="000000"/>
                </a:solidFill>
                <a:latin typeface="Calibri"/>
                <a:ea typeface="Calibri"/>
                <a:cs typeface="Calibri"/>
                <a:sym typeface="Calibri"/>
              </a:rPr>
              <a:t> does not happen very often, and is not usually time critical, so it can take longer.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rgbClr val="000000"/>
                </a:solidFill>
                <a:latin typeface="Calibri"/>
                <a:ea typeface="Calibri"/>
                <a:cs typeface="Calibri"/>
                <a:sym typeface="Calibri"/>
              </a:rPr>
              <a:t>However, we often want a decision about a </a:t>
            </a:r>
            <a:r>
              <a:rPr b="0" i="0" lang="en-US" sz="2400" u="none">
                <a:solidFill>
                  <a:srgbClr val="FF0000"/>
                </a:solidFill>
                <a:latin typeface="Calibri"/>
                <a:ea typeface="Calibri"/>
                <a:cs typeface="Calibri"/>
                <a:sym typeface="Calibri"/>
              </a:rPr>
              <a:t>test point </a:t>
            </a:r>
            <a:r>
              <a:rPr b="0" i="0" lang="en-US" sz="2400" u="none">
                <a:solidFill>
                  <a:srgbClr val="000000"/>
                </a:solidFill>
                <a:latin typeface="Calibri"/>
                <a:ea typeface="Calibri"/>
                <a:cs typeface="Calibri"/>
                <a:sym typeface="Calibri"/>
              </a:rPr>
              <a:t>quickly, and there are potentially lots of test points when an algorithm is in use, so this needs to have </a:t>
            </a:r>
            <a:r>
              <a:rPr b="0" i="0" lang="en-US" sz="2400" u="none">
                <a:solidFill>
                  <a:srgbClr val="FF0000"/>
                </a:solidFill>
                <a:latin typeface="Calibri"/>
                <a:ea typeface="Calibri"/>
                <a:cs typeface="Calibri"/>
                <a:sym typeface="Calibri"/>
              </a:rPr>
              <a:t>low computational cost.</a:t>
            </a:r>
            <a:endParaRPr/>
          </a:p>
        </p:txBody>
      </p:sp>
      <p:sp>
        <p:nvSpPr>
          <p:cNvPr id="137" name="Google Shape;137;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4" name="Google Shape;144;p25"/>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1" i="0" lang="en-US" sz="3600" u="none">
                <a:solidFill>
                  <a:schemeClr val="dk2"/>
                </a:solidFill>
                <a:latin typeface="Overlock"/>
                <a:ea typeface="Overlock"/>
                <a:cs typeface="Overlock"/>
                <a:sym typeface="Overlock"/>
              </a:rPr>
              <a:t>Machine Learning Types</a:t>
            </a:r>
            <a:endParaRPr/>
          </a:p>
        </p:txBody>
      </p:sp>
      <p:sp>
        <p:nvSpPr>
          <p:cNvPr id="145" name="Google Shape;145;p25"/>
          <p:cNvSpPr txBox="1"/>
          <p:nvPr>
            <p:ph idx="1" type="body"/>
          </p:nvPr>
        </p:nvSpPr>
        <p:spPr>
          <a:xfrm>
            <a:off x="381000" y="1371600"/>
            <a:ext cx="8305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rgbClr val="F83F24"/>
                </a:solidFill>
                <a:latin typeface="Calibri"/>
                <a:ea typeface="Calibri"/>
                <a:cs typeface="Calibri"/>
                <a:sym typeface="Calibri"/>
              </a:rPr>
              <a:t>Supervised learning (classification)</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A training set of examples with the correct responses (targets) is provided and, based on this training set, the algorithm generalizes to respond correctly to all possible inputs. This is also called learning from exemplars.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Supervision: The training data (observations, measurements, etc.) are accompanied by </a:t>
            </a:r>
            <a:r>
              <a:rPr b="1" i="0" lang="en-US" sz="2400" u="none">
                <a:solidFill>
                  <a:schemeClr val="dk1"/>
                </a:solidFill>
                <a:latin typeface="Calibri"/>
                <a:ea typeface="Calibri"/>
                <a:cs typeface="Calibri"/>
                <a:sym typeface="Calibri"/>
              </a:rPr>
              <a:t>labels</a:t>
            </a:r>
            <a:r>
              <a:rPr b="0" i="0" lang="en-US" sz="2400" u="none">
                <a:solidFill>
                  <a:schemeClr val="dk1"/>
                </a:solidFill>
                <a:latin typeface="Calibri"/>
                <a:ea typeface="Calibri"/>
                <a:cs typeface="Calibri"/>
                <a:sym typeface="Calibri"/>
              </a:rPr>
              <a:t> indicating the class of the observations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New data is classified based on the trained model</a:t>
            </a:r>
            <a:endParaRPr/>
          </a:p>
          <a:p>
            <a:pPr indent="-251459" lvl="0" marL="342900" rtl="0" algn="l">
              <a:spcBef>
                <a:spcPts val="480"/>
              </a:spcBef>
              <a:spcAft>
                <a:spcPts val="0"/>
              </a:spcAft>
              <a:buSzPts val="1440"/>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b="1" sz="3600">
              <a:solidFill>
                <a:schemeClr val="dk2"/>
              </a:solidFill>
              <a:latin typeface="Overlock"/>
              <a:ea typeface="Overlock"/>
              <a:cs typeface="Overlock"/>
              <a:sym typeface="Overlock"/>
            </a:endParaRPr>
          </a:p>
        </p:txBody>
      </p:sp>
      <p:sp>
        <p:nvSpPr>
          <p:cNvPr id="151" name="Google Shape;151;p26"/>
          <p:cNvSpPr txBox="1"/>
          <p:nvPr>
            <p:ph idx="1" type="body"/>
          </p:nvPr>
        </p:nvSpPr>
        <p:spPr>
          <a:xfrm>
            <a:off x="304800" y="12192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3333CC"/>
              </a:buClr>
              <a:buSzPts val="1440"/>
              <a:buFont typeface="Noto Sans Symbols"/>
              <a:buChar char="■"/>
            </a:pPr>
            <a:r>
              <a:rPr b="0" i="0" lang="en-US" sz="2400" u="none">
                <a:solidFill>
                  <a:srgbClr val="F83F24"/>
                </a:solidFill>
                <a:latin typeface="Calibri"/>
                <a:ea typeface="Calibri"/>
                <a:cs typeface="Calibri"/>
                <a:sym typeface="Calibri"/>
              </a:rPr>
              <a:t>Unsupervised learning</a:t>
            </a:r>
            <a:r>
              <a:rPr b="0" i="0" lang="en-US" sz="2400" u="none">
                <a:solidFill>
                  <a:srgbClr val="000000"/>
                </a:solidFill>
                <a:latin typeface="Calibri"/>
                <a:ea typeface="Calibri"/>
                <a:cs typeface="Calibri"/>
                <a:sym typeface="Calibri"/>
              </a:rPr>
              <a:t> </a:t>
            </a:r>
            <a:r>
              <a:rPr b="0" i="0" lang="en-US" sz="2400" u="none">
                <a:solidFill>
                  <a:srgbClr val="FF3300"/>
                </a:solidFill>
                <a:latin typeface="Calibri"/>
                <a:ea typeface="Calibri"/>
                <a:cs typeface="Calibri"/>
                <a:sym typeface="Calibri"/>
              </a:rPr>
              <a:t>(clustering)</a:t>
            </a:r>
            <a:endParaRPr/>
          </a:p>
          <a:p>
            <a:pPr indent="-285750" lvl="1" marL="742950" marR="0" rtl="0" algn="l">
              <a:lnSpc>
                <a:spcPct val="130000"/>
              </a:lnSpc>
              <a:spcBef>
                <a:spcPts val="48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Correct responses are not provided, but instead the algorithm tries to identify similarities between the inputs so that inputs that have something in common are  categorized together. </a:t>
            </a:r>
            <a:endParaRPr/>
          </a:p>
          <a:p>
            <a:pPr indent="-285750" lvl="1" marL="742950" marR="0" rtl="0" algn="l">
              <a:lnSpc>
                <a:spcPct val="130000"/>
              </a:lnSpc>
              <a:spcBef>
                <a:spcPts val="48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The statistical approach to unsupervised learning is known as density estimation.</a:t>
            </a:r>
            <a:endParaRPr/>
          </a:p>
          <a:p>
            <a:pPr indent="-285750" lvl="1" marL="742950" marR="0" rtl="0" algn="l">
              <a:lnSpc>
                <a:spcPct val="130000"/>
              </a:lnSpc>
              <a:spcBef>
                <a:spcPts val="480"/>
              </a:spcBef>
              <a:spcAft>
                <a:spcPts val="0"/>
              </a:spcAft>
              <a:buClr>
                <a:srgbClr val="FF0000"/>
              </a:buClr>
              <a:buSzPts val="1320"/>
              <a:buFont typeface="Noto Sans Symbols"/>
              <a:buChar char="■"/>
            </a:pPr>
            <a:r>
              <a:rPr b="0" i="0" lang="en-US" sz="2400" u="none" cap="none" strike="noStrike">
                <a:solidFill>
                  <a:srgbClr val="000000"/>
                </a:solidFill>
                <a:latin typeface="Calibri"/>
                <a:ea typeface="Calibri"/>
                <a:cs typeface="Calibri"/>
                <a:sym typeface="Calibri"/>
              </a:rPr>
              <a:t>The class labels of training data is unknown</a:t>
            </a:r>
            <a:endParaRPr/>
          </a:p>
        </p:txBody>
      </p:sp>
      <p:sp>
        <p:nvSpPr>
          <p:cNvPr id="152" name="Google Shape;152;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9" name="Google Shape;159;p27"/>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Machine Learning Types</a:t>
            </a:r>
            <a:endParaRPr/>
          </a:p>
        </p:txBody>
      </p:sp>
      <p:sp>
        <p:nvSpPr>
          <p:cNvPr id="160" name="Google Shape;160;p27"/>
          <p:cNvSpPr txBox="1"/>
          <p:nvPr>
            <p:ph idx="1" type="body"/>
          </p:nvPr>
        </p:nvSpPr>
        <p:spPr>
          <a:xfrm>
            <a:off x="381000" y="1371600"/>
            <a:ext cx="8305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rgbClr val="F83F24"/>
                </a:solidFill>
                <a:latin typeface="Calibri"/>
                <a:ea typeface="Calibri"/>
                <a:cs typeface="Calibri"/>
                <a:sym typeface="Calibri"/>
              </a:rPr>
              <a:t>Reinforcement learning</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This is somewhere between supervised and unsupervised learning.</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The algorithm gets told when the answer is wrong, but does not get told how to correct it. It has to explore and try out different possibilities until it works out how to get the answer right.</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Reinforcement learning is sometime called learning with a critic because of this monitor that scores the answer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67" name="Google Shape;167;p28"/>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Machine Learning Types</a:t>
            </a:r>
            <a:endParaRPr/>
          </a:p>
        </p:txBody>
      </p:sp>
      <p:sp>
        <p:nvSpPr>
          <p:cNvPr id="168" name="Google Shape;168;p28"/>
          <p:cNvSpPr txBox="1"/>
          <p:nvPr>
            <p:ph idx="1" type="body"/>
          </p:nvPr>
        </p:nvSpPr>
        <p:spPr>
          <a:xfrm>
            <a:off x="381000" y="1371600"/>
            <a:ext cx="8305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rgbClr val="F83F24"/>
                </a:solidFill>
                <a:latin typeface="Calibri"/>
                <a:ea typeface="Calibri"/>
                <a:cs typeface="Calibri"/>
                <a:sym typeface="Calibri"/>
              </a:rPr>
              <a:t>Evolutionary learning</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Biological evolution can be seen as a learning process: biological organisms adapt to improve their survival rates and chance of having offspring in their environment. </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We’ll look at how we can model this in a computer, using an idea of fitness, which corresponds to a score for how good the current solution 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5" name="Google Shape;175;p29"/>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Overlock"/>
              <a:buNone/>
            </a:pPr>
            <a:r>
              <a:rPr b="1" i="0" lang="en-US" sz="3600" u="none">
                <a:solidFill>
                  <a:srgbClr val="333399"/>
                </a:solidFill>
                <a:latin typeface="Overlock"/>
                <a:ea typeface="Overlock"/>
                <a:cs typeface="Overlock"/>
                <a:sym typeface="Overlock"/>
              </a:rPr>
              <a:t>Machine Learning Types</a:t>
            </a:r>
            <a:endParaRPr/>
          </a:p>
        </p:txBody>
      </p:sp>
      <p:sp>
        <p:nvSpPr>
          <p:cNvPr id="176" name="Google Shape;176;p29"/>
          <p:cNvSpPr txBox="1"/>
          <p:nvPr>
            <p:ph idx="1" type="body"/>
          </p:nvPr>
        </p:nvSpPr>
        <p:spPr>
          <a:xfrm>
            <a:off x="381000" y="1371600"/>
            <a:ext cx="8305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rgbClr val="F83F24"/>
                </a:solidFill>
                <a:latin typeface="Calibri"/>
                <a:ea typeface="Calibri"/>
                <a:cs typeface="Calibri"/>
                <a:sym typeface="Calibri"/>
              </a:rPr>
              <a:t>Semi-Supervised learning </a:t>
            </a:r>
            <a:endParaRPr/>
          </a:p>
          <a:p>
            <a:pPr indent="-285750" lvl="1" marL="742950" rtl="0" algn="l">
              <a:lnSpc>
                <a:spcPct val="130000"/>
              </a:lnSpc>
              <a:spcBef>
                <a:spcPts val="480"/>
              </a:spcBef>
              <a:spcAft>
                <a:spcPts val="0"/>
              </a:spcAft>
              <a:buClr>
                <a:srgbClr val="FF0000"/>
              </a:buClr>
              <a:buSzPts val="1320"/>
              <a:buFont typeface="Noto Sans Symbols"/>
              <a:buChar char="■"/>
            </a:pPr>
            <a:r>
              <a:rPr b="0" i="0" lang="en-US" sz="2400" u="none">
                <a:solidFill>
                  <a:srgbClr val="000000"/>
                </a:solidFill>
                <a:latin typeface="Calibri"/>
                <a:ea typeface="Calibri"/>
                <a:cs typeface="Calibri"/>
                <a:sym typeface="Calibri"/>
              </a:rPr>
              <a:t>Make use of both labeled and unlabeled examples when learning a model. In one approach, labeled examples are used to learn class models and unlabeled examples are used to refine the boundaries between classes.</a:t>
            </a:r>
            <a:endParaRPr/>
          </a:p>
          <a:p>
            <a:pPr indent="-251459" lvl="0" marL="342900" rtl="0" algn="l">
              <a:spcBef>
                <a:spcPts val="480"/>
              </a:spcBef>
              <a:spcAft>
                <a:spcPts val="0"/>
              </a:spcAft>
              <a:buSzPts val="1440"/>
              <a:buNone/>
            </a:pPr>
            <a:r>
              <a:t/>
            </a:r>
            <a:endParaRPr b="0" i="0" sz="2400" u="none">
              <a:solidFill>
                <a:srgbClr val="000000"/>
              </a:solidFill>
              <a:latin typeface="Calibri"/>
              <a:ea typeface="Calibri"/>
              <a:cs typeface="Calibri"/>
              <a:sym typeface="Calibri"/>
            </a:endParaRPr>
          </a:p>
        </p:txBody>
      </p:sp>
      <p:pic>
        <p:nvPicPr>
          <p:cNvPr id="177" name="Google Shape;177;p29"/>
          <p:cNvPicPr preferRelativeResize="0"/>
          <p:nvPr/>
        </p:nvPicPr>
        <p:blipFill rotWithShape="1">
          <a:blip r:embed="rId3">
            <a:alphaModFix/>
          </a:blip>
          <a:srcRect b="0" l="0" r="0" t="0"/>
          <a:stretch/>
        </p:blipFill>
        <p:spPr>
          <a:xfrm>
            <a:off x="838200" y="3962400"/>
            <a:ext cx="7696199"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