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7010400"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10">
          <p15:clr>
            <a:srgbClr val="000000"/>
          </p15:clr>
        </p15:guide>
        <p15:guide id="2" pos="220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10" orient="horz"/>
        <p:guide pos="220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00" cy="462000"/>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71925" y="0"/>
            <a:ext cx="3038400" cy="462000"/>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387850"/>
            <a:ext cx="5140200" cy="4156200"/>
          </a:xfrm>
          <a:prstGeom prst="rect">
            <a:avLst/>
          </a:prstGeom>
          <a:noFill/>
          <a:ln>
            <a:noFill/>
          </a:ln>
        </p:spPr>
        <p:txBody>
          <a:bodyPr anchorCtr="0" anchor="t" bIns="46575" lIns="93150" spcFirstLastPara="1" rIns="93150"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774112"/>
            <a:ext cx="3038400" cy="462000"/>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nvSpPr>
        <p:spPr>
          <a:xfrm>
            <a:off x="3971925" y="8774112"/>
            <a:ext cx="3038400" cy="462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2" name="Google Shape;112;p1:notes"/>
          <p:cNvSpPr/>
          <p:nvPr>
            <p:ph idx="2" type="sldImg"/>
          </p:nvPr>
        </p:nvSpPr>
        <p:spPr>
          <a:xfrm>
            <a:off x="1206500" y="698500"/>
            <a:ext cx="4602300" cy="34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3" name="Google Shape;113;p1:notes"/>
          <p:cNvSpPr txBox="1"/>
          <p:nvPr>
            <p:ph idx="1" type="body"/>
          </p:nvPr>
        </p:nvSpPr>
        <p:spPr>
          <a:xfrm>
            <a:off x="935037" y="4387850"/>
            <a:ext cx="5140200" cy="4157700"/>
          </a:xfrm>
          <a:prstGeom prst="rect">
            <a:avLst/>
          </a:prstGeom>
          <a:noFill/>
          <a:ln>
            <a:noFill/>
          </a:ln>
        </p:spPr>
        <p:txBody>
          <a:bodyPr anchorCtr="0" anchor="t" bIns="43650" lIns="87325" spcFirstLastPara="1" rIns="87325" wrap="square" tIns="436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54" name="Google Shape;254;p21: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62" name="Google Shape;262;p22: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70" name="Google Shape;270;p23: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77" name="Google Shape;277;p24: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85" name="Google Shape;285;p25: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293" name="Google Shape;293;p26: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00" name="Google Shape;300;p27: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08" name="Google Shape;308;p28: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15" name="Google Shape;315;p29: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0: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22" name="Google Shape;322;p30: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1: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30" name="Google Shape;330;p31: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2: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37" name="Google Shape;337;p32: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3: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44" name="Google Shape;344;p33: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4: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51" name="Google Shape;351;p34: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5: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58" name="Google Shape;358;p35: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6: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65" name="Google Shape;365;p36: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935037" y="4387850"/>
            <a:ext cx="5140200" cy="4156200"/>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95387" y="692150"/>
            <a:ext cx="46197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 name="Google Shape;16;p2"/>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17" name="Google Shape;17;p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1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 name="Google Shape;61;p11"/>
          <p:cNvSpPr txBox="1"/>
          <p:nvPr>
            <p:ph idx="1" type="body"/>
          </p:nvPr>
        </p:nvSpPr>
        <p:spPr>
          <a:xfrm rot="5400000">
            <a:off x="1905000" y="-381000"/>
            <a:ext cx="5257800" cy="84582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62" name="Google Shape;62;p1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 name="Google Shape;65;p12"/>
          <p:cNvSpPr/>
          <p:nvPr>
            <p:ph idx="2" type="pic"/>
          </p:nvPr>
        </p:nvSpPr>
        <p:spPr>
          <a:xfrm>
            <a:off x="1792288" y="612775"/>
            <a:ext cx="5486400" cy="4114800"/>
          </a:xfrm>
          <a:prstGeom prst="rect">
            <a:avLst/>
          </a:prstGeom>
          <a:noFill/>
          <a:ln>
            <a:noFill/>
          </a:ln>
        </p:spPr>
      </p:sp>
      <p:sp>
        <p:nvSpPr>
          <p:cNvPr id="66" name="Google Shape;66;p1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67" name="Google Shape;67;p1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 name="Google Shape;70;p1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50520" lvl="0" marL="457200" rtl="0" algn="l">
              <a:spcBef>
                <a:spcPts val="640"/>
              </a:spcBef>
              <a:spcAft>
                <a:spcPts val="0"/>
              </a:spcAft>
              <a:buSzPts val="1920"/>
              <a:buChar char="■"/>
              <a:defRPr sz="3200"/>
            </a:lvl1pPr>
            <a:lvl2pPr indent="-326390" lvl="1" marL="914400" rtl="0" algn="l">
              <a:spcBef>
                <a:spcPts val="560"/>
              </a:spcBef>
              <a:spcAft>
                <a:spcPts val="0"/>
              </a:spcAft>
              <a:buSzPts val="1540"/>
              <a:buChar char="■"/>
              <a:defRPr sz="2800"/>
            </a:lvl2pPr>
            <a:lvl3pPr indent="-304800" lvl="2" marL="1371600" rtl="0" algn="l">
              <a:spcBef>
                <a:spcPts val="480"/>
              </a:spcBef>
              <a:spcAft>
                <a:spcPts val="0"/>
              </a:spcAft>
              <a:buSzPts val="1200"/>
              <a:buChar char="■"/>
              <a:defRPr sz="2400"/>
            </a:lvl3pPr>
            <a:lvl4pPr indent="-298450" lvl="3" marL="1828800" rtl="0" algn="l">
              <a:spcBef>
                <a:spcPts val="400"/>
              </a:spcBef>
              <a:spcAft>
                <a:spcPts val="0"/>
              </a:spcAft>
              <a:buSzPts val="1100"/>
              <a:buChar char="■"/>
              <a:defRPr sz="2000"/>
            </a:lvl4pPr>
            <a:lvl5pPr indent="-292100" lvl="4" marL="2286000" rtl="0" algn="l">
              <a:spcBef>
                <a:spcPts val="400"/>
              </a:spcBef>
              <a:spcAft>
                <a:spcPts val="0"/>
              </a:spcAft>
              <a:buSzPts val="1000"/>
              <a:buChar char="■"/>
              <a:defRPr sz="2000"/>
            </a:lvl5pPr>
            <a:lvl6pPr indent="-292100" lvl="5" marL="2743200" rtl="0" algn="l">
              <a:spcBef>
                <a:spcPts val="400"/>
              </a:spcBef>
              <a:spcAft>
                <a:spcPts val="0"/>
              </a:spcAft>
              <a:buSzPts val="1000"/>
              <a:buChar char="■"/>
              <a:defRPr sz="2000"/>
            </a:lvl6pPr>
            <a:lvl7pPr indent="-292100" lvl="6" marL="3200400" rtl="0" algn="l">
              <a:spcBef>
                <a:spcPts val="400"/>
              </a:spcBef>
              <a:spcAft>
                <a:spcPts val="0"/>
              </a:spcAft>
              <a:buSzPts val="1000"/>
              <a:buChar char="■"/>
              <a:defRPr sz="2000"/>
            </a:lvl7pPr>
            <a:lvl8pPr indent="-292100" lvl="7" marL="3657600" rtl="0" algn="l">
              <a:spcBef>
                <a:spcPts val="400"/>
              </a:spcBef>
              <a:spcAft>
                <a:spcPts val="0"/>
              </a:spcAft>
              <a:buSzPts val="1000"/>
              <a:buChar char="■"/>
              <a:defRPr sz="2000"/>
            </a:lvl8pPr>
            <a:lvl9pPr indent="-292100" lvl="8" marL="4114800" rtl="0" algn="l">
              <a:spcBef>
                <a:spcPts val="400"/>
              </a:spcBef>
              <a:spcAft>
                <a:spcPts val="0"/>
              </a:spcAft>
              <a:buSzPts val="1000"/>
              <a:buChar char="■"/>
              <a:defRPr sz="2000"/>
            </a:lvl9pPr>
          </a:lstStyle>
          <a:p/>
        </p:txBody>
      </p:sp>
      <p:sp>
        <p:nvSpPr>
          <p:cNvPr id="71" name="Google Shape;71;p1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72" name="Google Shape;72;p1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16"/>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81" name="Google Shape;81;p1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82" name="Google Shape;82;p16"/>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83" name="Google Shape;83;p1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84" name="Google Shape;84;p1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17"/>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 name="Google Shape;87;p17"/>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88" name="Google Shape;88;p17"/>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89" name="Google Shape;89;p1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8"/>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 name="Google Shape;92;p1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SzPts val="1200"/>
              <a:buNone/>
              <a:defRPr sz="2000"/>
            </a:lvl1pPr>
            <a:lvl2pPr indent="-228600" lvl="1" marL="914400" rtl="0" algn="l">
              <a:spcBef>
                <a:spcPts val="360"/>
              </a:spcBef>
              <a:spcAft>
                <a:spcPts val="0"/>
              </a:spcAft>
              <a:buSzPts val="990"/>
              <a:buNone/>
              <a:defRPr sz="1800"/>
            </a:lvl2pPr>
            <a:lvl3pPr indent="-228600" lvl="2" marL="1371600" rtl="0" algn="l">
              <a:spcBef>
                <a:spcPts val="320"/>
              </a:spcBef>
              <a:spcAft>
                <a:spcPts val="0"/>
              </a:spcAft>
              <a:buSzPts val="800"/>
              <a:buNone/>
              <a:defRPr sz="1600"/>
            </a:lvl3pPr>
            <a:lvl4pPr indent="-228600" lvl="3" marL="1828800" rtl="0" algn="l">
              <a:spcBef>
                <a:spcPts val="280"/>
              </a:spcBef>
              <a:spcAft>
                <a:spcPts val="0"/>
              </a:spcAft>
              <a:buSzPts val="770"/>
              <a:buNone/>
              <a:defRPr sz="1400"/>
            </a:lvl4pPr>
            <a:lvl5pPr indent="-228600" lvl="4" marL="2286000" rtl="0" algn="l">
              <a:spcBef>
                <a:spcPts val="280"/>
              </a:spcBef>
              <a:spcAft>
                <a:spcPts val="0"/>
              </a:spcAft>
              <a:buSzPts val="700"/>
              <a:buNone/>
              <a:defRPr sz="1400"/>
            </a:lvl5pPr>
            <a:lvl6pPr indent="-228600" lvl="5" marL="2743200" rtl="0" algn="l">
              <a:spcBef>
                <a:spcPts val="280"/>
              </a:spcBef>
              <a:spcAft>
                <a:spcPts val="0"/>
              </a:spcAft>
              <a:buSzPts val="700"/>
              <a:buNone/>
              <a:defRPr sz="1400"/>
            </a:lvl6pPr>
            <a:lvl7pPr indent="-228600" lvl="6" marL="3200400" rtl="0" algn="l">
              <a:spcBef>
                <a:spcPts val="280"/>
              </a:spcBef>
              <a:spcAft>
                <a:spcPts val="0"/>
              </a:spcAft>
              <a:buSzPts val="700"/>
              <a:buNone/>
              <a:defRPr sz="1400"/>
            </a:lvl7pPr>
            <a:lvl8pPr indent="-228600" lvl="7" marL="3657600" rtl="0" algn="l">
              <a:spcBef>
                <a:spcPts val="280"/>
              </a:spcBef>
              <a:spcAft>
                <a:spcPts val="0"/>
              </a:spcAft>
              <a:buSzPts val="700"/>
              <a:buNone/>
              <a:defRPr sz="1400"/>
            </a:lvl8pPr>
            <a:lvl9pPr indent="-228600" lvl="8" marL="4114800" rtl="0" algn="l">
              <a:spcBef>
                <a:spcPts val="280"/>
              </a:spcBef>
              <a:spcAft>
                <a:spcPts val="0"/>
              </a:spcAft>
              <a:buSzPts val="700"/>
              <a:buNone/>
              <a:defRPr sz="1400"/>
            </a:lvl9pPr>
          </a:lstStyle>
          <a:p/>
        </p:txBody>
      </p:sp>
      <p:sp>
        <p:nvSpPr>
          <p:cNvPr id="93" name="Google Shape;93;p1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7" name="Shape 107"/>
        <p:cNvGrpSpPr/>
        <p:nvPr/>
      </p:nvGrpSpPr>
      <p:grpSpPr>
        <a:xfrm>
          <a:off x="0" y="0"/>
          <a:ext cx="0" cy="0"/>
          <a:chOff x="0" y="0"/>
          <a:chExt cx="0" cy="0"/>
        </a:xfrm>
      </p:grpSpPr>
      <p:sp>
        <p:nvSpPr>
          <p:cNvPr id="108" name="Google Shape;108;p20"/>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sz="4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 name="Google Shape;109;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560"/>
              </a:spcBef>
              <a:spcAft>
                <a:spcPts val="0"/>
              </a:spcAft>
              <a:buSzPts val="1680"/>
              <a:buFont typeface="Noto Sans Symbols"/>
              <a:buNone/>
              <a:defRPr/>
            </a:lvl1pPr>
            <a:lvl2pPr lvl="1" rtl="0" algn="l">
              <a:spcBef>
                <a:spcPts val="360"/>
              </a:spcBef>
              <a:spcAft>
                <a:spcPts val="0"/>
              </a:spcAft>
              <a:buSzPts val="990"/>
              <a:buChar char="■"/>
              <a:defRPr/>
            </a:lvl2pPr>
            <a:lvl3pPr lvl="2" rtl="0" algn="l">
              <a:spcBef>
                <a:spcPts val="360"/>
              </a:spcBef>
              <a:spcAft>
                <a:spcPts val="0"/>
              </a:spcAft>
              <a:buSzPts val="900"/>
              <a:buChar char="■"/>
              <a:defRPr/>
            </a:lvl3pPr>
            <a:lvl4pPr lvl="3" rtl="0" algn="l">
              <a:spcBef>
                <a:spcPts val="360"/>
              </a:spcBef>
              <a:spcAft>
                <a:spcPts val="0"/>
              </a:spcAft>
              <a:buSzPts val="990"/>
              <a:buChar char="■"/>
              <a:defRPr/>
            </a:lvl4pPr>
            <a:lvl5pPr lvl="4" rtl="0" algn="l">
              <a:spcBef>
                <a:spcPts val="360"/>
              </a:spcBef>
              <a:spcAft>
                <a:spcPts val="0"/>
              </a:spcAft>
              <a:buSzPts val="900"/>
              <a:buChar char="■"/>
              <a:defRPr/>
            </a:lvl5pPr>
            <a:lvl6pPr lvl="5" rtl="0" algn="l">
              <a:spcBef>
                <a:spcPts val="360"/>
              </a:spcBef>
              <a:spcAft>
                <a:spcPts val="0"/>
              </a:spcAft>
              <a:buSzPts val="900"/>
              <a:buChar char="■"/>
              <a:defRPr/>
            </a:lvl6pPr>
            <a:lvl7pPr lvl="6" rtl="0" algn="l">
              <a:spcBef>
                <a:spcPts val="360"/>
              </a:spcBef>
              <a:spcAft>
                <a:spcPts val="0"/>
              </a:spcAft>
              <a:buSzPts val="900"/>
              <a:buChar char="■"/>
              <a:defRPr/>
            </a:lvl7pPr>
            <a:lvl8pPr lvl="7" rtl="0" algn="l">
              <a:spcBef>
                <a:spcPts val="360"/>
              </a:spcBef>
              <a:spcAft>
                <a:spcPts val="0"/>
              </a:spcAft>
              <a:buSzPts val="900"/>
              <a:buChar char="■"/>
              <a:defRPr/>
            </a:lvl8pPr>
            <a:lvl9pPr lvl="8" rtl="0" algn="l">
              <a:spcBef>
                <a:spcPts val="360"/>
              </a:spcBef>
              <a:spcAft>
                <a:spcPts val="0"/>
              </a:spcAft>
              <a:buSzPts val="900"/>
              <a:buChar char="■"/>
              <a:defRPr/>
            </a:lvl9pPr>
          </a:lstStyle>
          <a:p/>
        </p:txBody>
      </p:sp>
    </p:spTree>
  </p:cSld>
  <p:clrMapOvr>
    <a:masterClrMapping/>
  </p:clrMapOvr>
  <p:transition>
    <p:zoom dir="o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18" name="Shape 18"/>
        <p:cNvGrpSpPr/>
        <p:nvPr/>
      </p:nvGrpSpPr>
      <p:grpSpPr>
        <a:xfrm>
          <a:off x="0" y="0"/>
          <a:ext cx="0" cy="0"/>
          <a:chOff x="0" y="0"/>
          <a:chExt cx="0" cy="0"/>
        </a:xfrm>
      </p:grpSpPr>
      <p:sp>
        <p:nvSpPr>
          <p:cNvPr id="19" name="Google Shape;19;p3"/>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 name="Google Shape;20;p3"/>
          <p:cNvSpPr txBox="1"/>
          <p:nvPr>
            <p:ph idx="1" type="body"/>
          </p:nvPr>
        </p:nvSpPr>
        <p:spPr>
          <a:xfrm>
            <a:off x="304800" y="1371600"/>
            <a:ext cx="84582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1" name="Google Shape;21;p3"/>
          <p:cNvSpPr txBox="1"/>
          <p:nvPr>
            <p:ph idx="2" type="body"/>
          </p:nvPr>
        </p:nvSpPr>
        <p:spPr>
          <a:xfrm>
            <a:off x="304800" y="4000500"/>
            <a:ext cx="84582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2" name="Google Shape;22;p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3" name="Shape 23"/>
        <p:cNvGrpSpPr/>
        <p:nvPr/>
      </p:nvGrpSpPr>
      <p:grpSpPr>
        <a:xfrm>
          <a:off x="0" y="0"/>
          <a:ext cx="0" cy="0"/>
          <a:chOff x="0" y="0"/>
          <a:chExt cx="0" cy="0"/>
        </a:xfrm>
      </p:grpSpPr>
      <p:sp>
        <p:nvSpPr>
          <p:cNvPr id="24" name="Google Shape;24;p4"/>
          <p:cNvSpPr txBox="1"/>
          <p:nvPr>
            <p:ph idx="1" type="body"/>
          </p:nvPr>
        </p:nvSpPr>
        <p:spPr>
          <a:xfrm>
            <a:off x="304800" y="381000"/>
            <a:ext cx="8458200" cy="60960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5" name="Google Shape;25;p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6" name="Shape 26"/>
        <p:cNvGrpSpPr/>
        <p:nvPr/>
      </p:nvGrpSpPr>
      <p:grpSpPr>
        <a:xfrm>
          <a:off x="0" y="0"/>
          <a:ext cx="0" cy="0"/>
          <a:chOff x="0" y="0"/>
          <a:chExt cx="0" cy="0"/>
        </a:xfrm>
      </p:grpSpPr>
      <p:sp>
        <p:nvSpPr>
          <p:cNvPr id="27" name="Google Shape;27;p5"/>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 name="Google Shape;28;p5"/>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29" name="Google Shape;29;p5"/>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0" name="Google Shape;30;p5"/>
          <p:cNvSpPr txBox="1"/>
          <p:nvPr>
            <p:ph idx="3"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1" name="Google Shape;31;p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32" name="Shape 32"/>
        <p:cNvGrpSpPr/>
        <p:nvPr/>
      </p:nvGrpSpPr>
      <p:grpSpPr>
        <a:xfrm>
          <a:off x="0" y="0"/>
          <a:ext cx="0" cy="0"/>
          <a:chOff x="0" y="0"/>
          <a:chExt cx="0" cy="0"/>
        </a:xfrm>
      </p:grpSpPr>
      <p:sp>
        <p:nvSpPr>
          <p:cNvPr id="33" name="Google Shape;33;p6"/>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 name="Google Shape;34;p6"/>
          <p:cNvSpPr/>
          <p:nvPr>
            <p:ph idx="2" type="clipArt"/>
          </p:nvPr>
        </p:nvSpPr>
        <p:spPr>
          <a:xfrm>
            <a:off x="304800" y="1371600"/>
            <a:ext cx="4152900" cy="5105400"/>
          </a:xfrm>
          <a:prstGeom prst="rect">
            <a:avLst/>
          </a:prstGeom>
          <a:noFill/>
          <a:ln>
            <a:noFill/>
          </a:ln>
        </p:spPr>
      </p:sp>
      <p:sp>
        <p:nvSpPr>
          <p:cNvPr id="35" name="Google Shape;35;p6"/>
          <p:cNvSpPr txBox="1"/>
          <p:nvPr>
            <p:ph idx="1"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6" name="Google Shape;36;p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37" name="Shape 37"/>
        <p:cNvGrpSpPr/>
        <p:nvPr/>
      </p:nvGrpSpPr>
      <p:grpSpPr>
        <a:xfrm>
          <a:off x="0" y="0"/>
          <a:ext cx="0" cy="0"/>
          <a:chOff x="0" y="0"/>
          <a:chExt cx="0" cy="0"/>
        </a:xfrm>
      </p:grpSpPr>
      <p:sp>
        <p:nvSpPr>
          <p:cNvPr id="38" name="Google Shape;38;p7"/>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 name="Google Shape;39;p7"/>
          <p:cNvSpPr txBox="1"/>
          <p:nvPr>
            <p:ph idx="1" type="body"/>
          </p:nvPr>
        </p:nvSpPr>
        <p:spPr>
          <a:xfrm>
            <a:off x="3048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0" name="Google Shape;40;p7"/>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1" name="Google Shape;41;p7"/>
          <p:cNvSpPr txBox="1"/>
          <p:nvPr>
            <p:ph idx="3" type="body"/>
          </p:nvPr>
        </p:nvSpPr>
        <p:spPr>
          <a:xfrm>
            <a:off x="3048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2" name="Google Shape;42;p7"/>
          <p:cNvSpPr txBox="1"/>
          <p:nvPr>
            <p:ph idx="4"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3" name="Google Shape;43;p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4" name="Shape 44"/>
        <p:cNvGrpSpPr/>
        <p:nvPr/>
      </p:nvGrpSpPr>
      <p:grpSpPr>
        <a:xfrm>
          <a:off x="0" y="0"/>
          <a:ext cx="0" cy="0"/>
          <a:chOff x="0" y="0"/>
          <a:chExt cx="0" cy="0"/>
        </a:xfrm>
      </p:grpSpPr>
      <p:sp>
        <p:nvSpPr>
          <p:cNvPr id="45" name="Google Shape;45;p8"/>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 name="Google Shape;46;p8"/>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7" name="Google Shape;47;p8"/>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48" name="Google Shape;48;p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9" name="Shape 49"/>
        <p:cNvGrpSpPr/>
        <p:nvPr/>
      </p:nvGrpSpPr>
      <p:grpSpPr>
        <a:xfrm>
          <a:off x="0" y="0"/>
          <a:ext cx="0" cy="0"/>
          <a:chOff x="0" y="0"/>
          <a:chExt cx="0" cy="0"/>
        </a:xfrm>
      </p:grpSpPr>
      <p:sp>
        <p:nvSpPr>
          <p:cNvPr id="50" name="Google Shape;50;p9"/>
          <p:cNvSpPr txBox="1"/>
          <p:nvPr>
            <p:ph type="title"/>
          </p:nvPr>
        </p:nvSpPr>
        <p:spPr>
          <a:xfrm>
            <a:off x="304800" y="381000"/>
            <a:ext cx="8402700" cy="609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 name="Google Shape;51;p9"/>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2" name="Google Shape;52;p9"/>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3" name="Google Shape;53;p9"/>
          <p:cNvSpPr txBox="1"/>
          <p:nvPr>
            <p:ph idx="3"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4" name="Google Shape;54;p9"/>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10"/>
          <p:cNvSpPr txBox="1"/>
          <p:nvPr>
            <p:ph type="title"/>
          </p:nvPr>
        </p:nvSpPr>
        <p:spPr>
          <a:xfrm rot="5400000">
            <a:off x="4657800" y="2371800"/>
            <a:ext cx="6096000" cy="21144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 name="Google Shape;57;p10"/>
          <p:cNvSpPr txBox="1"/>
          <p:nvPr>
            <p:ph idx="1" type="body"/>
          </p:nvPr>
        </p:nvSpPr>
        <p:spPr>
          <a:xfrm rot="5400000">
            <a:off x="352350" y="333300"/>
            <a:ext cx="6096000" cy="61914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58" name="Google Shape;58;p1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04800" y="1066800"/>
            <a:ext cx="8410500" cy="45900"/>
          </a:xfrm>
          <a:prstGeom prst="rect">
            <a:avLst/>
          </a:prstGeom>
          <a:gradFill>
            <a:gsLst>
              <a:gs pos="0">
                <a:srgbClr val="00CE98">
                  <a:alpha val="49803"/>
                </a:srgbClr>
              </a:gs>
              <a:gs pos="100000">
                <a:srgbClr val="8FF9EF">
                  <a:alpha val="51764"/>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 name="Google Shape;11;p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1pPr>
            <a:lvl2pPr lvl="1"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2pPr>
            <a:lvl3pPr lvl="2"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3pPr>
            <a:lvl4pPr lvl="3"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4pPr>
            <a:lvl5pPr lvl="4"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5pPr>
            <a:lvl6pPr lvl="5"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9pPr>
          </a:lstStyle>
          <a:p/>
        </p:txBody>
      </p:sp>
      <p:sp>
        <p:nvSpPr>
          <p:cNvPr id="12" name="Google Shape;12;p1"/>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Calibri"/>
                <a:ea typeface="Calibri"/>
                <a:cs typeface="Calibri"/>
                <a:sym typeface="Calibri"/>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Calibri"/>
                <a:ea typeface="Calibri"/>
                <a:cs typeface="Calibri"/>
                <a:sym typeface="Calibri"/>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Calibri"/>
                <a:ea typeface="Calibri"/>
                <a:cs typeface="Calibri"/>
                <a:sym typeface="Calibri"/>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Calibri"/>
                <a:ea typeface="Calibri"/>
                <a:cs typeface="Calibri"/>
                <a:sym typeface="Calibri"/>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Calibri"/>
                <a:ea typeface="Calibri"/>
                <a:cs typeface="Calibri"/>
                <a:sym typeface="Calibri"/>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3" name="Google Shape;13;p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grpSp>
        <p:nvGrpSpPr>
          <p:cNvPr id="95" name="Google Shape;95;p19"/>
          <p:cNvGrpSpPr/>
          <p:nvPr/>
        </p:nvGrpSpPr>
        <p:grpSpPr>
          <a:xfrm>
            <a:off x="0" y="2438400"/>
            <a:ext cx="8888412" cy="952500"/>
            <a:chOff x="0" y="1536"/>
            <a:chExt cx="5599" cy="600"/>
          </a:xfrm>
        </p:grpSpPr>
        <p:grpSp>
          <p:nvGrpSpPr>
            <p:cNvPr id="96" name="Google Shape;96;p19"/>
            <p:cNvGrpSpPr/>
            <p:nvPr/>
          </p:nvGrpSpPr>
          <p:grpSpPr>
            <a:xfrm>
              <a:off x="185" y="1604"/>
              <a:ext cx="458" cy="208"/>
              <a:chOff x="720" y="336"/>
              <a:chExt cx="636" cy="300"/>
            </a:xfrm>
          </p:grpSpPr>
          <p:sp>
            <p:nvSpPr>
              <p:cNvPr id="97" name="Google Shape;97;p19"/>
              <p:cNvSpPr txBox="1"/>
              <p:nvPr/>
            </p:nvSpPr>
            <p:spPr>
              <a:xfrm>
                <a:off x="720" y="336"/>
                <a:ext cx="300" cy="3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8" name="Google Shape;98;p19"/>
              <p:cNvSpPr txBox="1"/>
              <p:nvPr/>
            </p:nvSpPr>
            <p:spPr>
              <a:xfrm>
                <a:off x="1056" y="336"/>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99" name="Google Shape;99;p19"/>
            <p:cNvGrpSpPr/>
            <p:nvPr/>
          </p:nvGrpSpPr>
          <p:grpSpPr>
            <a:xfrm>
              <a:off x="263" y="1870"/>
              <a:ext cx="441" cy="208"/>
              <a:chOff x="912" y="2640"/>
              <a:chExt cx="636" cy="300"/>
            </a:xfrm>
          </p:grpSpPr>
          <p:sp>
            <p:nvSpPr>
              <p:cNvPr id="100" name="Google Shape;100;p19"/>
              <p:cNvSpPr txBox="1"/>
              <p:nvPr/>
            </p:nvSpPr>
            <p:spPr>
              <a:xfrm>
                <a:off x="912" y="2640"/>
                <a:ext cx="300" cy="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 name="Google Shape;101;p19"/>
              <p:cNvSpPr txBox="1"/>
              <p:nvPr/>
            </p:nvSpPr>
            <p:spPr>
              <a:xfrm>
                <a:off x="1248" y="2640"/>
                <a:ext cx="300" cy="3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02" name="Google Shape;102;p19"/>
            <p:cNvSpPr txBox="1"/>
            <p:nvPr/>
          </p:nvSpPr>
          <p:spPr>
            <a:xfrm>
              <a:off x="0" y="1824"/>
              <a:ext cx="300" cy="3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3" name="Google Shape;103;p19"/>
            <p:cNvSpPr txBox="1"/>
            <p:nvPr/>
          </p:nvSpPr>
          <p:spPr>
            <a:xfrm>
              <a:off x="400" y="1536"/>
              <a:ext cx="0" cy="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4" name="Google Shape;104;p19"/>
            <p:cNvSpPr txBox="1"/>
            <p:nvPr/>
          </p:nvSpPr>
          <p:spPr>
            <a:xfrm>
              <a:off x="199" y="2089"/>
              <a:ext cx="5400" cy="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05" name="Google Shape;105;p19"/>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1pPr>
            <a:lvl2pPr lvl="1"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2pPr>
            <a:lvl3pPr lvl="2"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3pPr>
            <a:lvl4pPr lvl="3"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4pPr>
            <a:lvl5pPr lvl="4" marR="0" rtl="0" algn="ctr">
              <a:spcBef>
                <a:spcPts val="0"/>
              </a:spcBef>
              <a:spcAft>
                <a:spcPts val="0"/>
              </a:spcAft>
              <a:buSzPts val="1400"/>
              <a:buNone/>
              <a:defRPr b="1" i="0" sz="3600" u="none" cap="none" strike="noStrike">
                <a:solidFill>
                  <a:schemeClr val="dk2"/>
                </a:solidFill>
                <a:latin typeface="Overlock"/>
                <a:ea typeface="Overlock"/>
                <a:cs typeface="Overlock"/>
                <a:sym typeface="Overlock"/>
              </a:defRPr>
            </a:lvl5pPr>
            <a:lvl6pPr lvl="5"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9pPr>
          </a:lstStyle>
          <a:p/>
        </p:txBody>
      </p:sp>
      <p:sp>
        <p:nvSpPr>
          <p:cNvPr id="106" name="Google Shape;106;p19"/>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Calibri"/>
                <a:ea typeface="Calibri"/>
                <a:cs typeface="Calibri"/>
                <a:sym typeface="Calibri"/>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Calibri"/>
                <a:ea typeface="Calibri"/>
                <a:cs typeface="Calibri"/>
                <a:sym typeface="Calibri"/>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Calibri"/>
                <a:ea typeface="Calibri"/>
                <a:cs typeface="Calibri"/>
                <a:sym typeface="Calibri"/>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Calibri"/>
                <a:ea typeface="Calibri"/>
                <a:cs typeface="Calibri"/>
                <a:sym typeface="Calibri"/>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Calibri"/>
                <a:ea typeface="Calibri"/>
                <a:cs typeface="Calibri"/>
                <a:sym typeface="Calibri"/>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6" name="Google Shape;116;p21"/>
          <p:cNvSpPr txBox="1"/>
          <p:nvPr>
            <p:ph type="title"/>
          </p:nvPr>
        </p:nvSpPr>
        <p:spPr>
          <a:xfrm>
            <a:off x="152400" y="228600"/>
            <a:ext cx="8783700" cy="762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333399"/>
              </a:buClr>
              <a:buSzPts val="3600"/>
              <a:buFont typeface="Calibri"/>
              <a:buNone/>
            </a:pPr>
            <a:r>
              <a:rPr b="1" i="0" lang="en-US" sz="3600" u="none">
                <a:solidFill>
                  <a:srgbClr val="333399"/>
                </a:solidFill>
                <a:latin typeface="Calibri"/>
                <a:ea typeface="Calibri"/>
                <a:cs typeface="Calibri"/>
                <a:sym typeface="Calibri"/>
              </a:rPr>
              <a:t>Machine Learning</a:t>
            </a:r>
            <a:endParaRPr/>
          </a:p>
        </p:txBody>
      </p:sp>
      <p:sp>
        <p:nvSpPr>
          <p:cNvPr id="117" name="Google Shape;117;p21"/>
          <p:cNvSpPr txBox="1"/>
          <p:nvPr>
            <p:ph idx="1" type="body"/>
          </p:nvPr>
        </p:nvSpPr>
        <p:spPr>
          <a:xfrm>
            <a:off x="0" y="990600"/>
            <a:ext cx="9144000" cy="5791200"/>
          </a:xfrm>
          <a:prstGeom prst="rect">
            <a:avLst/>
          </a:prstGeom>
          <a:noFill/>
          <a:ln>
            <a:noFill/>
          </a:ln>
        </p:spPr>
        <p:txBody>
          <a:bodyPr anchorCtr="0" anchor="t" bIns="46025" lIns="92075" spcFirstLastPara="1" rIns="92075" wrap="square" tIns="46025">
            <a:noAutofit/>
          </a:bodyPr>
          <a:lstStyle/>
          <a:p>
            <a:pPr indent="-342900" lvl="0" marL="342900" rtl="0" algn="just">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Ever since computers were invented, we have wondered whether they might be made to learn. </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If we could understand how to program them to learn-to improve automatically with experience-the impact would be dramatic. </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Imagine computers learning from medical records which treatments are most effective for new diseases</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Houses learning from experience to optimize energy costs based on the particular usage patterns of their occupants</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Personal software assistants learning the evolving interests of their users in order to highlight especially relevant stories from the online morning newspaper. </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A successful understanding of how to make computers learn would open up many new uses of computers and new levels of competence and customization.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79" name="Google Shape;179;p30"/>
          <p:cNvSpPr txBox="1"/>
          <p:nvPr>
            <p:ph idx="1" type="body"/>
          </p:nvPr>
        </p:nvSpPr>
        <p:spPr>
          <a:xfrm>
            <a:off x="304800" y="0"/>
            <a:ext cx="8458200" cy="6477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For example, in learning to play checkers, the system might learn from </a:t>
            </a:r>
            <a:r>
              <a:rPr b="1" i="1" lang="en-US" sz="2000" u="none">
                <a:solidFill>
                  <a:schemeClr val="dk1"/>
                </a:solidFill>
                <a:latin typeface="Times New Roman"/>
                <a:ea typeface="Times New Roman"/>
                <a:cs typeface="Times New Roman"/>
                <a:sym typeface="Times New Roman"/>
              </a:rPr>
              <a:t>direct </a:t>
            </a:r>
            <a:r>
              <a:rPr b="0" i="0" lang="en-US" sz="2800" u="none">
                <a:solidFill>
                  <a:schemeClr val="dk1"/>
                </a:solidFill>
                <a:latin typeface="Times New Roman"/>
                <a:ea typeface="Times New Roman"/>
                <a:cs typeface="Times New Roman"/>
                <a:sym typeface="Times New Roman"/>
              </a:rPr>
              <a:t>training examples consisting of individual checkers board states and the correct move for each.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Alternatively, it might have available only </a:t>
            </a:r>
            <a:r>
              <a:rPr b="1" i="1" lang="en-US" sz="2000" u="none">
                <a:solidFill>
                  <a:schemeClr val="dk1"/>
                </a:solidFill>
                <a:latin typeface="Times New Roman"/>
                <a:ea typeface="Times New Roman"/>
                <a:cs typeface="Times New Roman"/>
                <a:sym typeface="Times New Roman"/>
              </a:rPr>
              <a:t>indirect </a:t>
            </a:r>
            <a:r>
              <a:rPr b="0" i="0" lang="en-US" sz="2800" u="none">
                <a:solidFill>
                  <a:schemeClr val="dk1"/>
                </a:solidFill>
                <a:latin typeface="Times New Roman"/>
                <a:ea typeface="Times New Roman"/>
                <a:cs typeface="Times New Roman"/>
                <a:sym typeface="Times New Roman"/>
              </a:rPr>
              <a:t>information consisting of the move sequences and final outcomes of various games played.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this later case, information about the correctness of specific moves early in the game must be inferred  indirectly from the fact that the game was eventually won or lost.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Here the learner faces an additional problem of </a:t>
            </a:r>
            <a:r>
              <a:rPr b="1" i="1" lang="en-US" sz="2000" u="none">
                <a:solidFill>
                  <a:schemeClr val="dk1"/>
                </a:solidFill>
                <a:latin typeface="Times New Roman"/>
                <a:ea typeface="Times New Roman"/>
                <a:cs typeface="Times New Roman"/>
                <a:sym typeface="Times New Roman"/>
              </a:rPr>
              <a:t>credit assignment, </a:t>
            </a:r>
            <a:r>
              <a:rPr b="0" i="0" lang="en-US" sz="2800" u="none">
                <a:solidFill>
                  <a:schemeClr val="dk1"/>
                </a:solidFill>
                <a:latin typeface="Times New Roman"/>
                <a:ea typeface="Times New Roman"/>
                <a:cs typeface="Times New Roman"/>
                <a:sym typeface="Times New Roman"/>
              </a:rPr>
              <a:t>or determining the degree to which each move in the sequence deserves credit or blame for the final outcome. </a:t>
            </a:r>
            <a:endParaRPr/>
          </a:p>
        </p:txBody>
      </p:sp>
      <p:sp>
        <p:nvSpPr>
          <p:cNvPr id="180" name="Google Shape;180;p3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 </a:t>
            </a: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86" name="Google Shape;186;p31"/>
          <p:cNvSpPr txBox="1"/>
          <p:nvPr>
            <p:ph idx="1" type="body"/>
          </p:nvPr>
        </p:nvSpPr>
        <p:spPr>
          <a:xfrm>
            <a:off x="304800" y="0"/>
            <a:ext cx="8458200" cy="6477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Credit assignment can be a particularly difficult problem because the game can be lost even when early moves are optimal, if these are followed later by poor moves.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Hence, </a:t>
            </a:r>
            <a:r>
              <a:rPr b="0" i="0" lang="en-US" sz="2800" u="none">
                <a:solidFill>
                  <a:srgbClr val="FF0000"/>
                </a:solidFill>
                <a:latin typeface="Times New Roman"/>
                <a:ea typeface="Times New Roman"/>
                <a:cs typeface="Times New Roman"/>
                <a:sym typeface="Times New Roman"/>
              </a:rPr>
              <a:t>learning from </a:t>
            </a:r>
            <a:r>
              <a:rPr b="0" i="0" lang="en-US" sz="2000" u="none">
                <a:solidFill>
                  <a:srgbClr val="FF0000"/>
                </a:solidFill>
                <a:latin typeface="Times New Roman"/>
                <a:ea typeface="Times New Roman"/>
                <a:cs typeface="Times New Roman"/>
                <a:sym typeface="Times New Roman"/>
              </a:rPr>
              <a:t>direct </a:t>
            </a:r>
            <a:r>
              <a:rPr b="0" i="0" lang="en-US" sz="2800" u="none">
                <a:solidFill>
                  <a:srgbClr val="FF0000"/>
                </a:solidFill>
                <a:latin typeface="Times New Roman"/>
                <a:ea typeface="Times New Roman"/>
                <a:cs typeface="Times New Roman"/>
                <a:sym typeface="Times New Roman"/>
              </a:rPr>
              <a:t>training feedback is typically easier than learning from indirect feedback.</a:t>
            </a:r>
            <a:endParaRPr b="0" i="0" sz="2800" u="none">
              <a:solidFill>
                <a:srgbClr val="FF0000"/>
              </a:solidFill>
              <a:latin typeface="Calibri"/>
              <a:ea typeface="Calibri"/>
              <a:cs typeface="Calibri"/>
              <a:sym typeface="Calibri"/>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 </a:t>
            </a:r>
            <a:r>
              <a:rPr b="0" i="0" lang="en-US" sz="2800" u="none">
                <a:solidFill>
                  <a:srgbClr val="FF0000"/>
                </a:solidFill>
                <a:latin typeface="Times New Roman"/>
                <a:ea typeface="Times New Roman"/>
                <a:cs typeface="Times New Roman"/>
                <a:sym typeface="Times New Roman"/>
              </a:rPr>
              <a:t>second</a:t>
            </a:r>
            <a:r>
              <a:rPr b="0" i="0" lang="en-US" sz="2800" u="none">
                <a:solidFill>
                  <a:schemeClr val="dk1"/>
                </a:solidFill>
                <a:latin typeface="Times New Roman"/>
                <a:ea typeface="Times New Roman"/>
                <a:cs typeface="Times New Roman"/>
                <a:sym typeface="Times New Roman"/>
              </a:rPr>
              <a:t> important attribute of the training experience is the degree to which the learner controls the sequence of training examples.</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For example, the learner might rely on the teacher to select informative board states and to provide the correct move for each.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Alternatively, the learner might itself propose board states that it finds particularly confusing and ask the teacher for the correct move. </a:t>
            </a:r>
            <a:endParaRPr/>
          </a:p>
        </p:txBody>
      </p:sp>
      <p:sp>
        <p:nvSpPr>
          <p:cNvPr id="187" name="Google Shape;187;p3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93" name="Google Shape;193;p32"/>
          <p:cNvSpPr txBox="1"/>
          <p:nvPr>
            <p:ph idx="1" type="body"/>
          </p:nvPr>
        </p:nvSpPr>
        <p:spPr>
          <a:xfrm>
            <a:off x="304800" y="0"/>
            <a:ext cx="88392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The learner may have complete control over both the board states and (indirect) training classifications, as </a:t>
            </a:r>
            <a:r>
              <a:rPr b="0" i="0" lang="en-US" sz="2000" u="none">
                <a:solidFill>
                  <a:srgbClr val="000000"/>
                </a:solidFill>
                <a:latin typeface="Times New Roman"/>
                <a:ea typeface="Times New Roman"/>
                <a:cs typeface="Times New Roman"/>
                <a:sym typeface="Times New Roman"/>
              </a:rPr>
              <a:t>it </a:t>
            </a:r>
            <a:r>
              <a:rPr b="0" i="0" lang="en-US" sz="2800" u="none">
                <a:solidFill>
                  <a:srgbClr val="000000"/>
                </a:solidFill>
                <a:latin typeface="Times New Roman"/>
                <a:ea typeface="Times New Roman"/>
                <a:cs typeface="Times New Roman"/>
                <a:sym typeface="Times New Roman"/>
              </a:rPr>
              <a:t>does when it learns by playing against itself with no teacher </a:t>
            </a:r>
            <a:r>
              <a:rPr b="0" i="0" lang="en-US" sz="2800" u="none">
                <a:solidFill>
                  <a:schemeClr val="dk1"/>
                </a:solidFill>
                <a:latin typeface="Times New Roman"/>
                <a:ea typeface="Times New Roman"/>
                <a:cs typeface="Times New Roman"/>
                <a:sym typeface="Times New Roman"/>
              </a:rPr>
              <a:t>present.</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consider a number of settings for learning, including settings in which training experience is provided by a random process outside the learner's control,</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settings in which the learner may pose various types of queries to an expert teacher,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and settings in which the learner collects training examples by autonomously exploring its environment.</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1" i="0" lang="en-US" sz="2800" u="none">
                <a:solidFill>
                  <a:schemeClr val="dk1"/>
                </a:solidFill>
                <a:latin typeface="Times New Roman"/>
                <a:ea typeface="Times New Roman"/>
                <a:cs typeface="Times New Roman"/>
                <a:sym typeface="Times New Roman"/>
              </a:rPr>
              <a:t>A </a:t>
            </a:r>
            <a:r>
              <a:rPr b="0" i="0" lang="en-US" sz="2800" u="none">
                <a:solidFill>
                  <a:srgbClr val="FF0000"/>
                </a:solidFill>
                <a:latin typeface="Times New Roman"/>
                <a:ea typeface="Times New Roman"/>
                <a:cs typeface="Times New Roman"/>
                <a:sym typeface="Times New Roman"/>
              </a:rPr>
              <a:t>third</a:t>
            </a:r>
            <a:r>
              <a:rPr b="0" i="0" lang="en-US" sz="2800" u="none">
                <a:solidFill>
                  <a:schemeClr val="dk1"/>
                </a:solidFill>
                <a:latin typeface="Times New Roman"/>
                <a:ea typeface="Times New Roman"/>
                <a:cs typeface="Times New Roman"/>
                <a:sym typeface="Times New Roman"/>
              </a:rPr>
              <a:t> important attribute of the training experience is how well it represents the distribution of examples over which the final system performance </a:t>
            </a:r>
            <a:r>
              <a:rPr b="0" i="0" lang="en-US" sz="2000" u="none">
                <a:solidFill>
                  <a:schemeClr val="dk1"/>
                </a:solidFill>
                <a:latin typeface="Times New Roman"/>
                <a:ea typeface="Times New Roman"/>
                <a:cs typeface="Times New Roman"/>
                <a:sym typeface="Times New Roman"/>
              </a:rPr>
              <a:t>P </a:t>
            </a:r>
            <a:r>
              <a:rPr b="0" i="0" lang="en-US" sz="2800" u="none">
                <a:solidFill>
                  <a:schemeClr val="dk1"/>
                </a:solidFill>
                <a:latin typeface="Times New Roman"/>
                <a:ea typeface="Times New Roman"/>
                <a:cs typeface="Times New Roman"/>
                <a:sym typeface="Times New Roman"/>
              </a:rPr>
              <a:t>must be  measured. </a:t>
            </a:r>
            <a:endParaRPr/>
          </a:p>
        </p:txBody>
      </p:sp>
      <p:sp>
        <p:nvSpPr>
          <p:cNvPr id="194" name="Google Shape;194;p3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00" name="Google Shape;200;p33"/>
          <p:cNvSpPr txBox="1"/>
          <p:nvPr>
            <p:ph idx="1" type="body"/>
          </p:nvPr>
        </p:nvSpPr>
        <p:spPr>
          <a:xfrm>
            <a:off x="304800" y="0"/>
            <a:ext cx="8839200" cy="6477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In general, learning is most reliable when the training examples follow a distribution similar to that of future test examples.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In our checkers learning scenario, the performance metric </a:t>
            </a:r>
            <a:r>
              <a:rPr b="0" i="0" lang="en-US" sz="2000" u="none">
                <a:solidFill>
                  <a:srgbClr val="000000"/>
                </a:solidFill>
                <a:latin typeface="Times New Roman"/>
                <a:ea typeface="Times New Roman"/>
                <a:cs typeface="Times New Roman"/>
                <a:sym typeface="Times New Roman"/>
              </a:rPr>
              <a:t>P </a:t>
            </a:r>
            <a:r>
              <a:rPr b="0" i="0" lang="en-US" sz="2800" u="none">
                <a:solidFill>
                  <a:srgbClr val="000000"/>
                </a:solidFill>
                <a:latin typeface="Times New Roman"/>
                <a:ea typeface="Times New Roman"/>
                <a:cs typeface="Times New Roman"/>
                <a:sym typeface="Times New Roman"/>
              </a:rPr>
              <a:t>is the percent of games the system wins in the world tournament.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If its training experience </a:t>
            </a:r>
            <a:r>
              <a:rPr b="0" i="0" lang="en-US" sz="2000" u="none">
                <a:solidFill>
                  <a:srgbClr val="000000"/>
                </a:solidFill>
                <a:latin typeface="Times New Roman"/>
                <a:ea typeface="Times New Roman"/>
                <a:cs typeface="Times New Roman"/>
                <a:sym typeface="Times New Roman"/>
              </a:rPr>
              <a:t>E </a:t>
            </a:r>
            <a:r>
              <a:rPr b="0" i="0" lang="en-US" sz="2800" u="none">
                <a:solidFill>
                  <a:srgbClr val="000000"/>
                </a:solidFill>
                <a:latin typeface="Times New Roman"/>
                <a:ea typeface="Times New Roman"/>
                <a:cs typeface="Times New Roman"/>
                <a:sym typeface="Times New Roman"/>
              </a:rPr>
              <a:t>consists only of games played against itself, there is an obvious danger that this training experience might not be fully representative of the  distribution of situations over which it will later be tested.</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Crucial assumption that the </a:t>
            </a:r>
            <a:r>
              <a:rPr b="0" i="0" lang="en-US" sz="2800" u="none">
                <a:solidFill>
                  <a:srgbClr val="FF0000"/>
                </a:solidFill>
                <a:latin typeface="Times New Roman"/>
                <a:ea typeface="Times New Roman"/>
                <a:cs typeface="Times New Roman"/>
                <a:sym typeface="Times New Roman"/>
              </a:rPr>
              <a:t>distribution of training examples is identical to the distribution of test examples.</a:t>
            </a:r>
            <a:endParaRPr b="0" i="0" sz="2800" u="none">
              <a:solidFill>
                <a:srgbClr val="FF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FF0000"/>
              </a:solidFill>
              <a:latin typeface="Calibri"/>
              <a:ea typeface="Calibri"/>
              <a:cs typeface="Calibri"/>
              <a:sym typeface="Calibri"/>
            </a:endParaRPr>
          </a:p>
        </p:txBody>
      </p:sp>
      <p:sp>
        <p:nvSpPr>
          <p:cNvPr id="201" name="Google Shape;201;p3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07" name="Google Shape;207;p34"/>
          <p:cNvSpPr txBox="1"/>
          <p:nvPr>
            <p:ph idx="1" type="body"/>
          </p:nvPr>
        </p:nvSpPr>
        <p:spPr>
          <a:xfrm>
            <a:off x="0" y="152400"/>
            <a:ext cx="9144000" cy="6705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let us decide that our system will train by playing games against itself. This has the advantage that no external trainer need be present, and it therefore allows the system to generate as much training data as time permits.</a:t>
            </a:r>
            <a:endParaRPr/>
          </a:p>
          <a:p>
            <a:pPr indent="-342900" lvl="0" marL="342900" marR="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We now have a fully specified learning task</a:t>
            </a:r>
            <a:endParaRPr/>
          </a:p>
          <a:p>
            <a:pPr indent="-342900" lvl="0" marL="342900" marR="0" rtl="0" algn="just">
              <a:lnSpc>
                <a:spcPct val="100000"/>
              </a:lnSpc>
              <a:spcBef>
                <a:spcPts val="48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A checkers learning problem:</a:t>
            </a:r>
            <a:endParaRPr/>
          </a:p>
          <a:p>
            <a:pPr indent="-285750" lvl="1" marL="742950" marR="0" rtl="0" algn="just">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imes New Roman"/>
                <a:ea typeface="Times New Roman"/>
                <a:cs typeface="Times New Roman"/>
                <a:sym typeface="Times New Roman"/>
              </a:rPr>
              <a:t>Task T: playing checkers</a:t>
            </a:r>
            <a:endParaRPr/>
          </a:p>
          <a:p>
            <a:pPr indent="-285750" lvl="1" marL="742950" marR="0" rtl="0" algn="just">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imes New Roman"/>
                <a:ea typeface="Times New Roman"/>
                <a:cs typeface="Times New Roman"/>
                <a:sym typeface="Times New Roman"/>
              </a:rPr>
              <a:t>Performance measure </a:t>
            </a:r>
            <a:r>
              <a:rPr b="1" i="1" lang="en-US" sz="2400" u="none" cap="none" strike="noStrike">
                <a:solidFill>
                  <a:schemeClr val="dk1"/>
                </a:solidFill>
                <a:latin typeface="Courier"/>
                <a:ea typeface="Courier"/>
                <a:cs typeface="Courier"/>
                <a:sym typeface="Courier"/>
              </a:rPr>
              <a:t>P: </a:t>
            </a:r>
            <a:r>
              <a:rPr b="0" i="0" lang="en-US" sz="2400" u="none" cap="none" strike="noStrike">
                <a:solidFill>
                  <a:schemeClr val="dk1"/>
                </a:solidFill>
                <a:latin typeface="Times New Roman"/>
                <a:ea typeface="Times New Roman"/>
                <a:cs typeface="Times New Roman"/>
                <a:sym typeface="Times New Roman"/>
              </a:rPr>
              <a:t>percent of games won in the world tournament</a:t>
            </a:r>
            <a:endParaRPr/>
          </a:p>
          <a:p>
            <a:pPr indent="-285750" lvl="1" marL="742950" marR="0" rtl="0" algn="just">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imes New Roman"/>
                <a:ea typeface="Times New Roman"/>
                <a:cs typeface="Times New Roman"/>
                <a:sym typeface="Times New Roman"/>
              </a:rPr>
              <a:t>Training experience E: games played against itself</a:t>
            </a:r>
            <a:endParaRPr/>
          </a:p>
          <a:p>
            <a:pPr indent="-342900" lvl="0" marL="342900" marR="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In order to complete the design of the learning system, we must now choose</a:t>
            </a:r>
            <a:endParaRPr/>
          </a:p>
          <a:p>
            <a:pPr indent="-285750" lvl="1" marL="742950" marR="0" rtl="0" algn="just">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exact type of knowledge to be learned</a:t>
            </a:r>
            <a:endParaRPr/>
          </a:p>
          <a:p>
            <a:pPr indent="-285750" lvl="1" marL="742950" marR="0" rtl="0" algn="just">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imes New Roman"/>
                <a:ea typeface="Times New Roman"/>
                <a:cs typeface="Times New Roman"/>
                <a:sym typeface="Times New Roman"/>
              </a:rPr>
              <a:t>a representation for this target knowledge</a:t>
            </a:r>
            <a:endParaRPr/>
          </a:p>
          <a:p>
            <a:pPr indent="-285750" lvl="1" marL="742950" marR="0" rtl="0" algn="just">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imes New Roman"/>
                <a:ea typeface="Times New Roman"/>
                <a:cs typeface="Times New Roman"/>
                <a:sym typeface="Times New Roman"/>
              </a:rPr>
              <a:t>a learning mechanism</a:t>
            </a:r>
            <a:endParaRPr/>
          </a:p>
        </p:txBody>
      </p:sp>
      <p:sp>
        <p:nvSpPr>
          <p:cNvPr id="208" name="Google Shape;208;p3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1" i="0" lang="en-US" sz="3600" u="none">
                <a:solidFill>
                  <a:schemeClr val="dk2"/>
                </a:solidFill>
                <a:latin typeface="Times New Roman"/>
                <a:ea typeface="Times New Roman"/>
                <a:cs typeface="Times New Roman"/>
                <a:sym typeface="Times New Roman"/>
              </a:rPr>
              <a:t>Choosing the Target Function</a:t>
            </a:r>
            <a:endParaRPr/>
          </a:p>
        </p:txBody>
      </p:sp>
      <p:sp>
        <p:nvSpPr>
          <p:cNvPr id="214" name="Google Shape;214;p35"/>
          <p:cNvSpPr txBox="1"/>
          <p:nvPr>
            <p:ph idx="1" type="body"/>
          </p:nvPr>
        </p:nvSpPr>
        <p:spPr>
          <a:xfrm>
            <a:off x="0" y="838200"/>
            <a:ext cx="9144000" cy="6019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Given this setting where we must learn to choose among the legal moves, the most obvious choice for the type of information to be learned is a program, or function, that  chooses the best move for any given board state.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Let us call this function </a:t>
            </a:r>
            <a:r>
              <a:rPr b="1" i="1" lang="en-US" sz="2000" u="none">
                <a:solidFill>
                  <a:schemeClr val="dk1"/>
                </a:solidFill>
                <a:latin typeface="Times New Roman"/>
                <a:ea typeface="Times New Roman"/>
                <a:cs typeface="Times New Roman"/>
                <a:sym typeface="Times New Roman"/>
              </a:rPr>
              <a:t>ChooseMove </a:t>
            </a:r>
            <a:r>
              <a:rPr b="0" i="0" lang="en-US" sz="2800" u="none">
                <a:solidFill>
                  <a:schemeClr val="dk1"/>
                </a:solidFill>
                <a:latin typeface="Times New Roman"/>
                <a:ea typeface="Times New Roman"/>
                <a:cs typeface="Times New Roman"/>
                <a:sym typeface="Times New Roman"/>
              </a:rPr>
              <a:t>and use the notation </a:t>
            </a:r>
            <a:r>
              <a:rPr b="1" i="1" lang="en-US" sz="2000" u="none">
                <a:solidFill>
                  <a:schemeClr val="dk1"/>
                </a:solidFill>
                <a:latin typeface="Times New Roman"/>
                <a:ea typeface="Times New Roman"/>
                <a:cs typeface="Times New Roman"/>
                <a:sym typeface="Times New Roman"/>
              </a:rPr>
              <a:t>ChooseMove </a:t>
            </a:r>
            <a:r>
              <a:rPr b="0" i="0" lang="en-US" sz="20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B -&gt;</a:t>
            </a:r>
            <a:r>
              <a:rPr b="0" i="0" lang="en-US" sz="2000" u="none">
                <a:solidFill>
                  <a:schemeClr val="dk1"/>
                </a:solidFill>
                <a:latin typeface="Arial"/>
                <a:ea typeface="Arial"/>
                <a:cs typeface="Arial"/>
                <a:sym typeface="Arial"/>
              </a:rPr>
              <a:t> </a:t>
            </a:r>
            <a:r>
              <a:rPr b="0" i="0" lang="en-US" sz="2000" u="none">
                <a:solidFill>
                  <a:schemeClr val="dk1"/>
                </a:solidFill>
                <a:latin typeface="Times New Roman"/>
                <a:ea typeface="Times New Roman"/>
                <a:cs typeface="Times New Roman"/>
                <a:sym typeface="Times New Roman"/>
              </a:rPr>
              <a:t>M </a:t>
            </a:r>
            <a:r>
              <a:rPr b="0" i="0" lang="en-US" sz="2800" u="none">
                <a:solidFill>
                  <a:schemeClr val="dk1"/>
                </a:solidFill>
                <a:latin typeface="Times New Roman"/>
                <a:ea typeface="Times New Roman"/>
                <a:cs typeface="Times New Roman"/>
                <a:sym typeface="Times New Roman"/>
              </a:rPr>
              <a:t>to indicate that this function accepts as  input any board from the set of legal board states </a:t>
            </a:r>
            <a:r>
              <a:rPr b="0" i="1" lang="en-US" sz="2000" u="none">
                <a:solidFill>
                  <a:schemeClr val="dk1"/>
                </a:solidFill>
                <a:latin typeface="Times New Roman"/>
                <a:ea typeface="Times New Roman"/>
                <a:cs typeface="Times New Roman"/>
                <a:sym typeface="Times New Roman"/>
              </a:rPr>
              <a:t>B </a:t>
            </a:r>
            <a:r>
              <a:rPr b="0" i="0" lang="en-US" sz="2800" u="none">
                <a:solidFill>
                  <a:schemeClr val="dk1"/>
                </a:solidFill>
                <a:latin typeface="Times New Roman"/>
                <a:ea typeface="Times New Roman"/>
                <a:cs typeface="Times New Roman"/>
                <a:sym typeface="Times New Roman"/>
              </a:rPr>
              <a:t>and  produces as output some move from the set of legal moves </a:t>
            </a:r>
            <a:r>
              <a:rPr b="1" i="1" lang="en-US" sz="2000" u="none">
                <a:solidFill>
                  <a:schemeClr val="dk1"/>
                </a:solidFill>
                <a:latin typeface="Times New Roman"/>
                <a:ea typeface="Times New Roman"/>
                <a:cs typeface="Times New Roman"/>
                <a:sym typeface="Times New Roman"/>
              </a:rPr>
              <a:t>M.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Throughout our discussion of machine learning we will find it useful to reduce the problem of improving performance </a:t>
            </a:r>
            <a:r>
              <a:rPr b="0" i="0" lang="en-US" sz="2000" u="none">
                <a:solidFill>
                  <a:schemeClr val="dk1"/>
                </a:solidFill>
                <a:latin typeface="Times New Roman"/>
                <a:ea typeface="Times New Roman"/>
                <a:cs typeface="Times New Roman"/>
                <a:sym typeface="Times New Roman"/>
              </a:rPr>
              <a:t>P </a:t>
            </a:r>
            <a:r>
              <a:rPr b="0" i="0" lang="en-US" sz="2800" u="none">
                <a:solidFill>
                  <a:schemeClr val="dk1"/>
                </a:solidFill>
                <a:latin typeface="Times New Roman"/>
                <a:ea typeface="Times New Roman"/>
                <a:cs typeface="Times New Roman"/>
                <a:sym typeface="Times New Roman"/>
              </a:rPr>
              <a:t>at task </a:t>
            </a:r>
            <a:r>
              <a:rPr b="0" i="0" lang="en-US" sz="2000" u="none">
                <a:solidFill>
                  <a:schemeClr val="dk1"/>
                </a:solidFill>
                <a:latin typeface="Times New Roman"/>
                <a:ea typeface="Times New Roman"/>
                <a:cs typeface="Times New Roman"/>
                <a:sym typeface="Times New Roman"/>
              </a:rPr>
              <a:t>T </a:t>
            </a:r>
            <a:r>
              <a:rPr b="0" i="0" lang="en-US" sz="2800" u="none">
                <a:solidFill>
                  <a:schemeClr val="dk1"/>
                </a:solidFill>
                <a:latin typeface="Times New Roman"/>
                <a:ea typeface="Times New Roman"/>
                <a:cs typeface="Times New Roman"/>
                <a:sym typeface="Times New Roman"/>
              </a:rPr>
              <a:t>to the problem of learning some particular </a:t>
            </a:r>
            <a:r>
              <a:rPr b="1" i="1" lang="en-US" sz="2000" u="none">
                <a:solidFill>
                  <a:schemeClr val="dk1"/>
                </a:solidFill>
                <a:latin typeface="Times New Roman"/>
                <a:ea typeface="Times New Roman"/>
                <a:cs typeface="Times New Roman"/>
                <a:sym typeface="Times New Roman"/>
              </a:rPr>
              <a:t>target function </a:t>
            </a:r>
            <a:r>
              <a:rPr b="0" i="0" lang="en-US" sz="2800" u="none">
                <a:solidFill>
                  <a:schemeClr val="dk1"/>
                </a:solidFill>
                <a:latin typeface="Times New Roman"/>
                <a:ea typeface="Times New Roman"/>
                <a:cs typeface="Times New Roman"/>
                <a:sym typeface="Times New Roman"/>
              </a:rPr>
              <a:t>such as </a:t>
            </a:r>
            <a:r>
              <a:rPr b="1" i="1" lang="en-US" sz="2000" u="none">
                <a:solidFill>
                  <a:schemeClr val="dk1"/>
                </a:solidFill>
                <a:latin typeface="Times New Roman"/>
                <a:ea typeface="Times New Roman"/>
                <a:cs typeface="Times New Roman"/>
                <a:sym typeface="Times New Roman"/>
              </a:rPr>
              <a:t>ChooseMove. </a:t>
            </a:r>
            <a:endParaRPr/>
          </a:p>
        </p:txBody>
      </p:sp>
      <p:sp>
        <p:nvSpPr>
          <p:cNvPr id="215" name="Google Shape;215;p3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21" name="Google Shape;221;p36"/>
          <p:cNvSpPr txBox="1"/>
          <p:nvPr>
            <p:ph idx="1" type="body"/>
          </p:nvPr>
        </p:nvSpPr>
        <p:spPr>
          <a:xfrm>
            <a:off x="304800" y="0"/>
            <a:ext cx="88392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FF0000"/>
                </a:solidFill>
                <a:latin typeface="Times New Roman"/>
                <a:ea typeface="Times New Roman"/>
                <a:cs typeface="Times New Roman"/>
                <a:sym typeface="Times New Roman"/>
              </a:rPr>
              <a:t>The choice of the target function will therefore be a key design choice.</a:t>
            </a:r>
            <a:endParaRPr b="0" i="0" sz="2800" u="none">
              <a:solidFill>
                <a:srgbClr val="FF0000"/>
              </a:solidFill>
              <a:latin typeface="Calibri"/>
              <a:ea typeface="Calibri"/>
              <a:cs typeface="Calibri"/>
              <a:sym typeface="Calibri"/>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Although </a:t>
            </a:r>
            <a:r>
              <a:rPr b="1" i="1" lang="en-US" sz="2000" u="none">
                <a:solidFill>
                  <a:schemeClr val="dk1"/>
                </a:solidFill>
                <a:latin typeface="Times New Roman"/>
                <a:ea typeface="Times New Roman"/>
                <a:cs typeface="Times New Roman"/>
                <a:sym typeface="Times New Roman"/>
              </a:rPr>
              <a:t>ChooseMove </a:t>
            </a:r>
            <a:r>
              <a:rPr b="0" i="0" lang="en-US" sz="2800" u="none">
                <a:solidFill>
                  <a:schemeClr val="dk1"/>
                </a:solidFill>
                <a:latin typeface="Times New Roman"/>
                <a:ea typeface="Times New Roman"/>
                <a:cs typeface="Times New Roman"/>
                <a:sym typeface="Times New Roman"/>
              </a:rPr>
              <a:t>is an obvious choice for the target function in our example, this function will turn out to be very difficult to learn given the kind of indirect training experience available to our system.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An alternative target function and one that will turn out to be easier to learn in this setting is an evaluation function that assigns a numerical score to any given board state.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Let us call this target function </a:t>
            </a:r>
            <a:r>
              <a:rPr b="1" i="1" lang="en-US" sz="2000" u="none">
                <a:solidFill>
                  <a:schemeClr val="dk1"/>
                </a:solidFill>
                <a:latin typeface="Times New Roman"/>
                <a:ea typeface="Times New Roman"/>
                <a:cs typeface="Times New Roman"/>
                <a:sym typeface="Times New Roman"/>
              </a:rPr>
              <a:t>V </a:t>
            </a:r>
            <a:r>
              <a:rPr b="0" i="0" lang="en-US" sz="2800" u="none">
                <a:solidFill>
                  <a:schemeClr val="dk1"/>
                </a:solidFill>
                <a:latin typeface="Times New Roman"/>
                <a:ea typeface="Times New Roman"/>
                <a:cs typeface="Times New Roman"/>
                <a:sym typeface="Times New Roman"/>
              </a:rPr>
              <a:t>and again use the notation </a:t>
            </a:r>
            <a:r>
              <a:rPr b="1" i="1" lang="en-US" sz="2000" u="none">
                <a:solidFill>
                  <a:schemeClr val="dk1"/>
                </a:solidFill>
                <a:latin typeface="Times New Roman"/>
                <a:ea typeface="Times New Roman"/>
                <a:cs typeface="Times New Roman"/>
                <a:sym typeface="Times New Roman"/>
              </a:rPr>
              <a:t>V </a:t>
            </a:r>
            <a:r>
              <a:rPr b="0" i="0" lang="en-US" sz="2000" u="none">
                <a:solidFill>
                  <a:schemeClr val="dk1"/>
                </a:solidFill>
                <a:latin typeface="Arial"/>
                <a:ea typeface="Arial"/>
                <a:cs typeface="Arial"/>
                <a:sym typeface="Arial"/>
              </a:rPr>
              <a:t>: </a:t>
            </a:r>
            <a:r>
              <a:rPr b="0" i="0" lang="en-US" sz="2000" u="none">
                <a:solidFill>
                  <a:schemeClr val="dk1"/>
                </a:solidFill>
                <a:latin typeface="Times New Roman"/>
                <a:ea typeface="Times New Roman"/>
                <a:cs typeface="Times New Roman"/>
                <a:sym typeface="Times New Roman"/>
              </a:rPr>
              <a:t>B -&gt;R </a:t>
            </a:r>
            <a:r>
              <a:rPr b="0" i="0" lang="en-US" sz="2800" u="none">
                <a:solidFill>
                  <a:schemeClr val="dk1"/>
                </a:solidFill>
                <a:latin typeface="Times New Roman"/>
                <a:ea typeface="Times New Roman"/>
                <a:cs typeface="Times New Roman"/>
                <a:sym typeface="Times New Roman"/>
              </a:rPr>
              <a:t>to denote that </a:t>
            </a:r>
            <a:r>
              <a:rPr b="1" i="1" lang="en-US" sz="2000" u="none">
                <a:solidFill>
                  <a:schemeClr val="dk1"/>
                </a:solidFill>
                <a:latin typeface="Times New Roman"/>
                <a:ea typeface="Times New Roman"/>
                <a:cs typeface="Times New Roman"/>
                <a:sym typeface="Times New Roman"/>
              </a:rPr>
              <a:t>V </a:t>
            </a:r>
            <a:r>
              <a:rPr b="0" i="0" lang="en-US" sz="2800" u="none">
                <a:solidFill>
                  <a:schemeClr val="dk1"/>
                </a:solidFill>
                <a:latin typeface="Times New Roman"/>
                <a:ea typeface="Times New Roman"/>
                <a:cs typeface="Times New Roman"/>
                <a:sym typeface="Times New Roman"/>
              </a:rPr>
              <a:t>maps </a:t>
            </a:r>
            <a:r>
              <a:rPr b="0" i="0" lang="en-US" sz="2000" u="none">
                <a:solidFill>
                  <a:schemeClr val="dk1"/>
                </a:solidFill>
                <a:latin typeface="Times New Roman"/>
                <a:ea typeface="Times New Roman"/>
                <a:cs typeface="Times New Roman"/>
                <a:sym typeface="Times New Roman"/>
              </a:rPr>
              <a:t>any </a:t>
            </a:r>
            <a:r>
              <a:rPr b="0" i="0" lang="en-US" sz="2800" u="none">
                <a:solidFill>
                  <a:schemeClr val="dk1"/>
                </a:solidFill>
                <a:latin typeface="Times New Roman"/>
                <a:ea typeface="Times New Roman"/>
                <a:cs typeface="Times New Roman"/>
                <a:sym typeface="Times New Roman"/>
              </a:rPr>
              <a:t>legal board state from the set </a:t>
            </a:r>
            <a:r>
              <a:rPr b="0" i="0" lang="en-US" sz="2000" u="none">
                <a:solidFill>
                  <a:schemeClr val="dk1"/>
                </a:solidFill>
                <a:latin typeface="Times New Roman"/>
                <a:ea typeface="Times New Roman"/>
                <a:cs typeface="Times New Roman"/>
                <a:sym typeface="Times New Roman"/>
              </a:rPr>
              <a:t>B </a:t>
            </a:r>
            <a:r>
              <a:rPr b="0" i="0" lang="en-US" sz="2800" u="none">
                <a:solidFill>
                  <a:schemeClr val="dk1"/>
                </a:solidFill>
                <a:latin typeface="Times New Roman"/>
                <a:ea typeface="Times New Roman"/>
                <a:cs typeface="Times New Roman"/>
                <a:sym typeface="Times New Roman"/>
              </a:rPr>
              <a:t>to some real value (we use R</a:t>
            </a:r>
            <a:r>
              <a:rPr b="0" i="1" lang="en-US" sz="18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to denote the set of real numbers).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We intend for this target function </a:t>
            </a:r>
            <a:r>
              <a:rPr b="1" i="1" lang="en-US" sz="2000" u="none">
                <a:solidFill>
                  <a:schemeClr val="dk1"/>
                </a:solidFill>
                <a:latin typeface="Times New Roman"/>
                <a:ea typeface="Times New Roman"/>
                <a:cs typeface="Times New Roman"/>
                <a:sym typeface="Times New Roman"/>
              </a:rPr>
              <a:t>V </a:t>
            </a:r>
            <a:r>
              <a:rPr b="0" i="0" lang="en-US" sz="2800" u="none">
                <a:solidFill>
                  <a:schemeClr val="dk1"/>
                </a:solidFill>
                <a:latin typeface="Times New Roman"/>
                <a:ea typeface="Times New Roman"/>
                <a:cs typeface="Times New Roman"/>
                <a:sym typeface="Times New Roman"/>
              </a:rPr>
              <a:t>to assign higher scores to better board states.</a:t>
            </a:r>
            <a:endParaRPr/>
          </a:p>
        </p:txBody>
      </p:sp>
      <p:sp>
        <p:nvSpPr>
          <p:cNvPr id="222" name="Google Shape;222;p3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28" name="Google Shape;228;p37"/>
          <p:cNvSpPr txBox="1"/>
          <p:nvPr>
            <p:ph idx="1" type="body"/>
          </p:nvPr>
        </p:nvSpPr>
        <p:spPr>
          <a:xfrm>
            <a:off x="28575" y="38100"/>
            <a:ext cx="92202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Let us therefore define the target value </a:t>
            </a:r>
            <a:r>
              <a:rPr b="1" i="1" lang="en-US" sz="2000" u="none">
                <a:solidFill>
                  <a:schemeClr val="dk1"/>
                </a:solidFill>
                <a:latin typeface="Times New Roman"/>
                <a:ea typeface="Times New Roman"/>
                <a:cs typeface="Times New Roman"/>
                <a:sym typeface="Times New Roman"/>
              </a:rPr>
              <a:t>V(b) </a:t>
            </a:r>
            <a:r>
              <a:rPr b="0" i="0" lang="en-US" sz="2800" u="none">
                <a:solidFill>
                  <a:schemeClr val="dk1"/>
                </a:solidFill>
                <a:latin typeface="Times New Roman"/>
                <a:ea typeface="Times New Roman"/>
                <a:cs typeface="Times New Roman"/>
                <a:sym typeface="Times New Roman"/>
              </a:rPr>
              <a:t>for an arbitrary board state </a:t>
            </a:r>
            <a:r>
              <a:rPr b="1" i="1" lang="en-US" sz="2000" u="none">
                <a:solidFill>
                  <a:schemeClr val="dk1"/>
                </a:solidFill>
                <a:latin typeface="Times New Roman"/>
                <a:ea typeface="Times New Roman"/>
                <a:cs typeface="Times New Roman"/>
                <a:sym typeface="Times New Roman"/>
              </a:rPr>
              <a:t>b </a:t>
            </a:r>
            <a:r>
              <a:rPr b="0" i="0" lang="en-US" sz="2800" u="none">
                <a:solidFill>
                  <a:schemeClr val="dk1"/>
                </a:solidFill>
                <a:latin typeface="Times New Roman"/>
                <a:ea typeface="Times New Roman"/>
                <a:cs typeface="Times New Roman"/>
                <a:sym typeface="Times New Roman"/>
              </a:rPr>
              <a:t>in </a:t>
            </a:r>
            <a:r>
              <a:rPr b="0" i="1" lang="en-US" sz="2000" u="none">
                <a:solidFill>
                  <a:schemeClr val="dk1"/>
                </a:solidFill>
                <a:latin typeface="Times New Roman"/>
                <a:ea typeface="Times New Roman"/>
                <a:cs typeface="Times New Roman"/>
                <a:sym typeface="Times New Roman"/>
              </a:rPr>
              <a:t>B, </a:t>
            </a:r>
            <a:r>
              <a:rPr b="1" i="1" lang="en-US" sz="2800" u="none">
                <a:solidFill>
                  <a:schemeClr val="dk1"/>
                </a:solidFill>
                <a:latin typeface="Times New Roman"/>
                <a:ea typeface="Times New Roman"/>
                <a:cs typeface="Times New Roman"/>
                <a:sym typeface="Times New Roman"/>
              </a:rPr>
              <a:t>as </a:t>
            </a:r>
            <a:r>
              <a:rPr b="0" i="0" lang="en-US" sz="2800" u="none">
                <a:solidFill>
                  <a:schemeClr val="dk1"/>
                </a:solidFill>
                <a:latin typeface="Times New Roman"/>
                <a:ea typeface="Times New Roman"/>
                <a:cs typeface="Times New Roman"/>
                <a:sym typeface="Times New Roman"/>
              </a:rPr>
              <a:t>follows:</a:t>
            </a:r>
            <a:endParaRPr/>
          </a:p>
          <a:p>
            <a:pPr indent="0" lvl="1" marL="400050" marR="0" rtl="0" algn="just">
              <a:lnSpc>
                <a:spcPct val="100000"/>
              </a:lnSpc>
              <a:spcBef>
                <a:spcPts val="560"/>
              </a:spcBef>
              <a:spcAft>
                <a:spcPts val="0"/>
              </a:spcAft>
              <a:buClr>
                <a:schemeClr val="hlink"/>
              </a:buClr>
              <a:buSzPts val="1100"/>
              <a:buFont typeface="Noto Sans Symbols"/>
              <a:buNone/>
            </a:pPr>
            <a:r>
              <a:rPr b="1" i="0" lang="en-US" sz="2000" u="none" cap="none" strike="noStrike">
                <a:solidFill>
                  <a:schemeClr val="dk1"/>
                </a:solidFill>
                <a:latin typeface="Times New Roman"/>
                <a:ea typeface="Times New Roman"/>
                <a:cs typeface="Times New Roman"/>
                <a:sym typeface="Times New Roman"/>
              </a:rPr>
              <a:t>1. </a:t>
            </a:r>
            <a:r>
              <a:rPr b="0" i="0" lang="en-US" sz="2800" u="none" cap="none" strike="noStrike">
                <a:solidFill>
                  <a:schemeClr val="dk1"/>
                </a:solidFill>
                <a:latin typeface="Times New Roman"/>
                <a:ea typeface="Times New Roman"/>
                <a:cs typeface="Times New Roman"/>
                <a:sym typeface="Times New Roman"/>
              </a:rPr>
              <a:t>if </a:t>
            </a:r>
            <a:r>
              <a:rPr b="1" i="1" lang="en-US" sz="2000" u="none" cap="none" strike="noStrike">
                <a:solidFill>
                  <a:schemeClr val="dk1"/>
                </a:solidFill>
                <a:latin typeface="Times New Roman"/>
                <a:ea typeface="Times New Roman"/>
                <a:cs typeface="Times New Roman"/>
                <a:sym typeface="Times New Roman"/>
              </a:rPr>
              <a:t>b </a:t>
            </a:r>
            <a:r>
              <a:rPr b="0" i="0" lang="en-US" sz="2800" u="none" cap="none" strike="noStrike">
                <a:solidFill>
                  <a:schemeClr val="dk1"/>
                </a:solidFill>
                <a:latin typeface="Times New Roman"/>
                <a:ea typeface="Times New Roman"/>
                <a:cs typeface="Times New Roman"/>
                <a:sym typeface="Times New Roman"/>
              </a:rPr>
              <a:t>is a final board state that is won, then </a:t>
            </a:r>
            <a:r>
              <a:rPr b="1" i="1" lang="en-US" sz="2000" u="none" cap="none" strike="noStrike">
                <a:solidFill>
                  <a:schemeClr val="dk1"/>
                </a:solidFill>
                <a:latin typeface="Times New Roman"/>
                <a:ea typeface="Times New Roman"/>
                <a:cs typeface="Times New Roman"/>
                <a:sym typeface="Times New Roman"/>
              </a:rPr>
              <a:t>V(b) </a:t>
            </a:r>
            <a:r>
              <a:rPr b="0" i="0" lang="en-US" sz="1800" u="none" cap="none" strike="noStrike">
                <a:solidFill>
                  <a:schemeClr val="dk1"/>
                </a:solidFill>
                <a:latin typeface="Arial"/>
                <a:ea typeface="Arial"/>
                <a:cs typeface="Arial"/>
                <a:sym typeface="Arial"/>
              </a:rPr>
              <a:t>= </a:t>
            </a:r>
            <a:r>
              <a:rPr b="0" i="0" lang="en-US" sz="2000" u="none" cap="none" strike="noStrike">
                <a:solidFill>
                  <a:schemeClr val="dk1"/>
                </a:solidFill>
                <a:latin typeface="Times New Roman"/>
                <a:ea typeface="Times New Roman"/>
                <a:cs typeface="Times New Roman"/>
                <a:sym typeface="Times New Roman"/>
              </a:rPr>
              <a:t>100</a:t>
            </a:r>
            <a:endParaRPr/>
          </a:p>
          <a:p>
            <a:pPr indent="0" lvl="1" marL="400050" marR="0" rtl="0" algn="just">
              <a:lnSpc>
                <a:spcPct val="100000"/>
              </a:lnSpc>
              <a:spcBef>
                <a:spcPts val="560"/>
              </a:spcBef>
              <a:spcAft>
                <a:spcPts val="0"/>
              </a:spcAft>
              <a:buClr>
                <a:schemeClr val="hlink"/>
              </a:buClr>
              <a:buSzPts val="1100"/>
              <a:buFont typeface="Noto Sans Symbols"/>
              <a:buNone/>
            </a:pPr>
            <a:r>
              <a:rPr b="1" i="1" lang="en-US" sz="2000" u="none" cap="none" strike="noStrike">
                <a:solidFill>
                  <a:schemeClr val="dk1"/>
                </a:solidFill>
                <a:latin typeface="Times New Roman"/>
                <a:ea typeface="Times New Roman"/>
                <a:cs typeface="Times New Roman"/>
                <a:sym typeface="Times New Roman"/>
              </a:rPr>
              <a:t>2. </a:t>
            </a:r>
            <a:r>
              <a:rPr b="0" i="0" lang="en-US" sz="2000" u="none" cap="none" strike="noStrike">
                <a:solidFill>
                  <a:schemeClr val="dk1"/>
                </a:solidFill>
                <a:latin typeface="Times New Roman"/>
                <a:ea typeface="Times New Roman"/>
                <a:cs typeface="Times New Roman"/>
                <a:sym typeface="Times New Roman"/>
              </a:rPr>
              <a:t>if </a:t>
            </a:r>
            <a:r>
              <a:rPr b="0" i="0" lang="en-US" sz="1800" u="none" cap="none" strike="noStrike">
                <a:solidFill>
                  <a:schemeClr val="dk1"/>
                </a:solidFill>
                <a:latin typeface="Times New Roman"/>
                <a:ea typeface="Times New Roman"/>
                <a:cs typeface="Times New Roman"/>
                <a:sym typeface="Times New Roman"/>
              </a:rPr>
              <a:t>b </a:t>
            </a:r>
            <a:r>
              <a:rPr b="0" i="0" lang="en-US" sz="2000" u="none" cap="none" strike="noStrike">
                <a:solidFill>
                  <a:schemeClr val="dk1"/>
                </a:solidFill>
                <a:latin typeface="Times New Roman"/>
                <a:ea typeface="Times New Roman"/>
                <a:cs typeface="Times New Roman"/>
                <a:sym typeface="Times New Roman"/>
              </a:rPr>
              <a:t>is </a:t>
            </a:r>
            <a:r>
              <a:rPr b="0" i="0" lang="en-US" sz="2800" u="none" cap="none" strike="noStrike">
                <a:solidFill>
                  <a:schemeClr val="dk1"/>
                </a:solidFill>
                <a:latin typeface="Times New Roman"/>
                <a:ea typeface="Times New Roman"/>
                <a:cs typeface="Times New Roman"/>
                <a:sym typeface="Times New Roman"/>
              </a:rPr>
              <a:t>a final board state that is lost, then </a:t>
            </a:r>
            <a:r>
              <a:rPr b="1" i="1" lang="en-US" sz="2000" u="none" cap="none" strike="noStrike">
                <a:solidFill>
                  <a:schemeClr val="dk1"/>
                </a:solidFill>
                <a:latin typeface="Times New Roman"/>
                <a:ea typeface="Times New Roman"/>
                <a:cs typeface="Times New Roman"/>
                <a:sym typeface="Times New Roman"/>
              </a:rPr>
              <a:t>V(b) </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Times New Roman"/>
                <a:ea typeface="Times New Roman"/>
                <a:cs typeface="Times New Roman"/>
                <a:sym typeface="Times New Roman"/>
              </a:rPr>
              <a:t>-100</a:t>
            </a:r>
            <a:endParaRPr/>
          </a:p>
          <a:p>
            <a:pPr indent="0" lvl="1" marL="400050" marR="0" rtl="0" algn="just">
              <a:lnSpc>
                <a:spcPct val="100000"/>
              </a:lnSpc>
              <a:spcBef>
                <a:spcPts val="560"/>
              </a:spcBef>
              <a:spcAft>
                <a:spcPts val="0"/>
              </a:spcAft>
              <a:buClr>
                <a:schemeClr val="hlink"/>
              </a:buClr>
              <a:buSzPts val="1100"/>
              <a:buFont typeface="Noto Sans Symbols"/>
              <a:buNone/>
            </a:pPr>
            <a:r>
              <a:rPr b="1" i="1" lang="en-US" sz="2000" u="none" cap="none" strike="noStrike">
                <a:solidFill>
                  <a:schemeClr val="dk1"/>
                </a:solidFill>
                <a:latin typeface="Times New Roman"/>
                <a:ea typeface="Times New Roman"/>
                <a:cs typeface="Times New Roman"/>
                <a:sym typeface="Times New Roman"/>
              </a:rPr>
              <a:t>3. </a:t>
            </a:r>
            <a:r>
              <a:rPr b="0" i="0" lang="en-US" sz="2800" u="none" cap="none" strike="noStrike">
                <a:solidFill>
                  <a:schemeClr val="dk1"/>
                </a:solidFill>
                <a:latin typeface="Times New Roman"/>
                <a:ea typeface="Times New Roman"/>
                <a:cs typeface="Times New Roman"/>
                <a:sym typeface="Times New Roman"/>
              </a:rPr>
              <a:t>if </a:t>
            </a:r>
            <a:r>
              <a:rPr b="0" i="0" lang="en-US" sz="1800" u="none" cap="none" strike="noStrike">
                <a:solidFill>
                  <a:schemeClr val="dk1"/>
                </a:solidFill>
                <a:latin typeface="Times New Roman"/>
                <a:ea typeface="Times New Roman"/>
                <a:cs typeface="Times New Roman"/>
                <a:sym typeface="Times New Roman"/>
              </a:rPr>
              <a:t>b </a:t>
            </a:r>
            <a:r>
              <a:rPr b="0" i="0" lang="en-US" sz="2800" u="none" cap="none" strike="noStrike">
                <a:solidFill>
                  <a:schemeClr val="dk1"/>
                </a:solidFill>
                <a:latin typeface="Times New Roman"/>
                <a:ea typeface="Times New Roman"/>
                <a:cs typeface="Times New Roman"/>
                <a:sym typeface="Times New Roman"/>
              </a:rPr>
              <a:t>is a final board state that is drawn, then </a:t>
            </a:r>
            <a:r>
              <a:rPr b="1" i="1" lang="en-US" sz="2000" u="none" cap="none" strike="noStrike">
                <a:solidFill>
                  <a:schemeClr val="dk1"/>
                </a:solidFill>
                <a:latin typeface="Times New Roman"/>
                <a:ea typeface="Times New Roman"/>
                <a:cs typeface="Times New Roman"/>
                <a:sym typeface="Times New Roman"/>
              </a:rPr>
              <a:t>V(b) </a:t>
            </a:r>
            <a:r>
              <a:rPr b="0" i="0" lang="en-US" sz="2000" u="none" cap="none" strike="noStrike">
                <a:solidFill>
                  <a:schemeClr val="dk1"/>
                </a:solidFill>
                <a:latin typeface="Arial"/>
                <a:ea typeface="Arial"/>
                <a:cs typeface="Arial"/>
                <a:sym typeface="Arial"/>
              </a:rPr>
              <a:t>= 0</a:t>
            </a:r>
            <a:endParaRPr b="1" i="1" sz="2800" u="none" cap="none" strike="noStrike">
              <a:solidFill>
                <a:schemeClr val="dk1"/>
              </a:solidFill>
              <a:latin typeface="Courier"/>
              <a:ea typeface="Courier"/>
              <a:cs typeface="Courier"/>
              <a:sym typeface="Courier"/>
            </a:endParaRPr>
          </a:p>
          <a:p>
            <a:pPr indent="0" lvl="1" marL="400050" marR="0" rtl="0" algn="just">
              <a:lnSpc>
                <a:spcPct val="100000"/>
              </a:lnSpc>
              <a:spcBef>
                <a:spcPts val="560"/>
              </a:spcBef>
              <a:spcAft>
                <a:spcPts val="0"/>
              </a:spcAft>
              <a:buClr>
                <a:schemeClr val="hlink"/>
              </a:buClr>
              <a:buSzPts val="1100"/>
              <a:buFont typeface="Noto Sans Symbols"/>
              <a:buNone/>
            </a:pPr>
            <a:r>
              <a:rPr b="1" i="1" lang="en-US" sz="2000" u="none" cap="none" strike="noStrike">
                <a:solidFill>
                  <a:schemeClr val="dk1"/>
                </a:solidFill>
                <a:latin typeface="Times New Roman"/>
                <a:ea typeface="Times New Roman"/>
                <a:cs typeface="Times New Roman"/>
                <a:sym typeface="Times New Roman"/>
              </a:rPr>
              <a:t>4. </a:t>
            </a:r>
            <a:r>
              <a:rPr b="0" i="0" lang="en-US" sz="2800" u="none" cap="none" strike="noStrike">
                <a:solidFill>
                  <a:schemeClr val="dk1"/>
                </a:solidFill>
                <a:latin typeface="Times New Roman"/>
                <a:ea typeface="Times New Roman"/>
                <a:cs typeface="Times New Roman"/>
                <a:sym typeface="Times New Roman"/>
              </a:rPr>
              <a:t>if b is a not a final state in the game, then V(b) </a:t>
            </a:r>
            <a:r>
              <a:rPr b="0" i="0" lang="en-US" sz="2000" u="none" cap="none" strike="noStrike">
                <a:solidFill>
                  <a:schemeClr val="dk1"/>
                </a:solidFill>
                <a:latin typeface="Arial"/>
                <a:ea typeface="Arial"/>
                <a:cs typeface="Arial"/>
                <a:sym typeface="Arial"/>
              </a:rPr>
              <a:t>= </a:t>
            </a:r>
            <a:r>
              <a:rPr b="0" i="0" lang="en-US" sz="2800" u="none" cap="none" strike="noStrike">
                <a:solidFill>
                  <a:schemeClr val="dk1"/>
                </a:solidFill>
                <a:latin typeface="Times New Roman"/>
                <a:ea typeface="Times New Roman"/>
                <a:cs typeface="Times New Roman"/>
                <a:sym typeface="Times New Roman"/>
              </a:rPr>
              <a:t>V(b '), where b' is the best final board state that can be achieved starting from b and playing optimally until the end of the game (assuming the opponent plays optimally, as well).</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goal of learning in this case is to discover an </a:t>
            </a:r>
            <a:r>
              <a:rPr b="1" i="1" lang="en-US" sz="2000" u="none">
                <a:solidFill>
                  <a:schemeClr val="dk1"/>
                </a:solidFill>
                <a:latin typeface="Times New Roman"/>
                <a:ea typeface="Times New Roman"/>
                <a:cs typeface="Times New Roman"/>
                <a:sym typeface="Times New Roman"/>
              </a:rPr>
              <a:t>operational </a:t>
            </a:r>
            <a:r>
              <a:rPr b="0" i="0" lang="en-US" sz="2800" u="none">
                <a:solidFill>
                  <a:schemeClr val="dk1"/>
                </a:solidFill>
                <a:latin typeface="Times New Roman"/>
                <a:ea typeface="Times New Roman"/>
                <a:cs typeface="Times New Roman"/>
                <a:sym typeface="Times New Roman"/>
              </a:rPr>
              <a:t>description of </a:t>
            </a:r>
            <a:r>
              <a:rPr b="1" i="1" lang="en-US" sz="2000" u="none">
                <a:solidFill>
                  <a:schemeClr val="dk1"/>
                </a:solidFill>
                <a:latin typeface="Times New Roman"/>
                <a:ea typeface="Times New Roman"/>
                <a:cs typeface="Times New Roman"/>
                <a:sym typeface="Times New Roman"/>
              </a:rPr>
              <a:t>V ; </a:t>
            </a:r>
            <a:r>
              <a:rPr b="0" i="0" lang="en-US" sz="2800" u="none">
                <a:solidFill>
                  <a:schemeClr val="dk1"/>
                </a:solidFill>
                <a:latin typeface="Times New Roman"/>
                <a:ea typeface="Times New Roman"/>
                <a:cs typeface="Times New Roman"/>
                <a:sym typeface="Times New Roman"/>
              </a:rPr>
              <a:t>that is, a description that can be used by the checkers-playing program to evaluate states and select moves within realistic time bounds.</a:t>
            </a:r>
            <a:endParaRPr/>
          </a:p>
        </p:txBody>
      </p:sp>
      <p:sp>
        <p:nvSpPr>
          <p:cNvPr id="229" name="Google Shape;229;p3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35" name="Google Shape;235;p38"/>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Thus, we have reduced the learning task in this case to the problem of discovering an </a:t>
            </a:r>
            <a:r>
              <a:rPr b="1" i="1" lang="en-US" sz="2800" u="none">
                <a:solidFill>
                  <a:srgbClr val="000000"/>
                </a:solidFill>
                <a:latin typeface="Times New Roman"/>
                <a:ea typeface="Times New Roman"/>
                <a:cs typeface="Times New Roman"/>
                <a:sym typeface="Times New Roman"/>
              </a:rPr>
              <a:t>operational description of the ideal target function </a:t>
            </a:r>
            <a:r>
              <a:rPr b="0" i="0" lang="en-US" sz="3600" u="none">
                <a:solidFill>
                  <a:srgbClr val="000000"/>
                </a:solidFill>
                <a:latin typeface="Times New Roman"/>
                <a:ea typeface="Times New Roman"/>
                <a:cs typeface="Times New Roman"/>
                <a:sym typeface="Times New Roman"/>
              </a:rPr>
              <a:t>V.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It may be very difficult in general to learn such an</a:t>
            </a:r>
            <a:r>
              <a:rPr b="1" i="0" lang="en-US" sz="2800" u="none">
                <a:solidFill>
                  <a:srgbClr val="000000"/>
                </a:solidFill>
                <a:latin typeface="Times New Roman"/>
                <a:ea typeface="Times New Roman"/>
                <a:cs typeface="Times New Roman"/>
                <a:sym typeface="Times New Roman"/>
              </a:rPr>
              <a:t>  </a:t>
            </a:r>
            <a:r>
              <a:rPr b="0" i="0" lang="en-US" sz="2800" u="none">
                <a:solidFill>
                  <a:srgbClr val="000000"/>
                </a:solidFill>
                <a:latin typeface="Times New Roman"/>
                <a:ea typeface="Times New Roman"/>
                <a:cs typeface="Times New Roman"/>
                <a:sym typeface="Times New Roman"/>
              </a:rPr>
              <a:t>operational form of V perfectly.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In fact, we often expect learning algorithms to acquire only some </a:t>
            </a:r>
            <a:r>
              <a:rPr b="1" i="1" lang="en-US" sz="2000" u="none">
                <a:solidFill>
                  <a:srgbClr val="000000"/>
                </a:solidFill>
                <a:latin typeface="Times New Roman"/>
                <a:ea typeface="Times New Roman"/>
                <a:cs typeface="Times New Roman"/>
                <a:sym typeface="Times New Roman"/>
              </a:rPr>
              <a:t>approximation </a:t>
            </a:r>
            <a:r>
              <a:rPr b="0" i="0" lang="en-US" sz="2800" u="none">
                <a:solidFill>
                  <a:srgbClr val="000000"/>
                </a:solidFill>
                <a:latin typeface="Times New Roman"/>
                <a:ea typeface="Times New Roman"/>
                <a:cs typeface="Times New Roman"/>
                <a:sym typeface="Times New Roman"/>
              </a:rPr>
              <a:t>to the target function, and for this reason the process of learning the target function is often called </a:t>
            </a:r>
            <a:r>
              <a:rPr b="1" i="1" lang="en-US" sz="2000" u="none">
                <a:solidFill>
                  <a:srgbClr val="000000"/>
                </a:solidFill>
                <a:latin typeface="Times New Roman"/>
                <a:ea typeface="Times New Roman"/>
                <a:cs typeface="Times New Roman"/>
                <a:sym typeface="Times New Roman"/>
              </a:rPr>
              <a:t>function approximation. </a:t>
            </a:r>
            <a:endParaRPr/>
          </a:p>
          <a:p>
            <a:pPr indent="-342900" lvl="0" marL="342900" marR="0" rtl="0" algn="just">
              <a:lnSpc>
                <a:spcPct val="100000"/>
              </a:lnSpc>
              <a:spcBef>
                <a:spcPts val="72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In the current discussion we will use the symbol V’</a:t>
            </a:r>
            <a:r>
              <a:rPr b="0" i="0" lang="en-US" sz="3600" u="none">
                <a:solidFill>
                  <a:srgbClr val="000000"/>
                </a:solidFill>
                <a:latin typeface="Arial"/>
                <a:ea typeface="Arial"/>
                <a:cs typeface="Arial"/>
                <a:sym typeface="Arial"/>
              </a:rPr>
              <a:t> </a:t>
            </a:r>
            <a:r>
              <a:rPr b="0" i="0" lang="en-US" sz="2800" u="none">
                <a:solidFill>
                  <a:srgbClr val="000000"/>
                </a:solidFill>
                <a:latin typeface="Times New Roman"/>
                <a:ea typeface="Times New Roman"/>
                <a:cs typeface="Times New Roman"/>
                <a:sym typeface="Times New Roman"/>
              </a:rPr>
              <a:t>to refer to the function that is actually learned by our program, to distinguish it from the ideal target function </a:t>
            </a:r>
            <a:r>
              <a:rPr b="0" i="0" lang="en-US" sz="2000" u="none">
                <a:solidFill>
                  <a:srgbClr val="000000"/>
                </a:solidFill>
                <a:latin typeface="Times New Roman"/>
                <a:ea typeface="Times New Roman"/>
                <a:cs typeface="Times New Roman"/>
                <a:sym typeface="Times New Roman"/>
              </a:rPr>
              <a:t>V.</a:t>
            </a:r>
            <a:endParaRPr b="0" i="0" sz="2800" u="none">
              <a:solidFill>
                <a:srgbClr val="00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Calibri"/>
              <a:ea typeface="Calibri"/>
              <a:cs typeface="Calibri"/>
              <a:sym typeface="Calibri"/>
            </a:endParaRPr>
          </a:p>
        </p:txBody>
      </p:sp>
      <p:sp>
        <p:nvSpPr>
          <p:cNvPr id="236" name="Google Shape;236;p3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Choosing a Representation for the Target Function</a:t>
            </a:r>
            <a:endParaRPr/>
          </a:p>
        </p:txBody>
      </p:sp>
      <p:sp>
        <p:nvSpPr>
          <p:cNvPr id="242" name="Google Shape;242;p39"/>
          <p:cNvSpPr txBox="1"/>
          <p:nvPr>
            <p:ph idx="1" type="body"/>
          </p:nvPr>
        </p:nvSpPr>
        <p:spPr>
          <a:xfrm>
            <a:off x="0" y="10668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we have specified the ideal target function V, we must choose a representation that the learning program will use to describe the function V’ that it will learn. </a:t>
            </a:r>
            <a:endParaRPr/>
          </a:p>
          <a:p>
            <a:pPr indent="-342900" lvl="0" marL="342900" marR="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we again have many options. </a:t>
            </a:r>
            <a:endParaRPr/>
          </a:p>
          <a:p>
            <a:pPr indent="-342900" lvl="0" marL="342900" marR="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We could, for example, allow the program to represent using a large table with a distinct entry specifying the value for each distinct board state. </a:t>
            </a:r>
            <a:endParaRPr/>
          </a:p>
          <a:p>
            <a:pPr indent="-342900" lvl="0" marL="342900" marR="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Or we could allow it to represent using a collection of rules that match against features of the board state, </a:t>
            </a:r>
            <a:endParaRPr/>
          </a:p>
          <a:p>
            <a:pPr indent="-342900" lvl="0" marL="342900" marR="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or a quadratic polynomial function of predefined board features, or an artificial neural network. </a:t>
            </a:r>
            <a:endParaRPr/>
          </a:p>
          <a:p>
            <a:pPr indent="-342900" lvl="0" marL="342900" marR="0" rtl="0" algn="just">
              <a:lnSpc>
                <a:spcPct val="100000"/>
              </a:lnSpc>
              <a:spcBef>
                <a:spcPts val="480"/>
              </a:spcBef>
              <a:spcAft>
                <a:spcPts val="0"/>
              </a:spcAft>
              <a:buClr>
                <a:srgbClr val="3333CC"/>
              </a:buClr>
              <a:buSzPts val="1440"/>
              <a:buFont typeface="Noto Sans Symbols"/>
              <a:buChar char="■"/>
            </a:pPr>
            <a:r>
              <a:rPr b="0" i="0" lang="en-US" sz="2400" u="none">
                <a:solidFill>
                  <a:srgbClr val="000000"/>
                </a:solidFill>
                <a:latin typeface="Times New Roman"/>
                <a:ea typeface="Times New Roman"/>
                <a:cs typeface="Times New Roman"/>
                <a:sym typeface="Times New Roman"/>
              </a:rPr>
              <a:t>To keep the discussion brief, let us choose a simple representation: for any given board state, the function V’ will be calculated as a linear combination of the following board features:</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rgbClr val="000000"/>
              </a:solidFill>
              <a:latin typeface="Times New Roman"/>
              <a:ea typeface="Times New Roman"/>
              <a:cs typeface="Times New Roman"/>
              <a:sym typeface="Times New Roman"/>
            </a:endParaRPr>
          </a:p>
        </p:txBody>
      </p:sp>
      <p:sp>
        <p:nvSpPr>
          <p:cNvPr id="243" name="Google Shape;243;p3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Calibri"/>
              <a:buNone/>
            </a:pPr>
            <a:r>
              <a:rPr b="1" i="0" lang="en-US" sz="3600" u="none">
                <a:solidFill>
                  <a:schemeClr val="dk2"/>
                </a:solidFill>
                <a:latin typeface="Calibri"/>
                <a:ea typeface="Calibri"/>
                <a:cs typeface="Calibri"/>
                <a:sym typeface="Calibri"/>
              </a:rPr>
              <a:t>Examples</a:t>
            </a:r>
            <a:endParaRPr/>
          </a:p>
        </p:txBody>
      </p:sp>
      <p:sp>
        <p:nvSpPr>
          <p:cNvPr id="123" name="Google Shape;123;p22"/>
          <p:cNvSpPr txBox="1"/>
          <p:nvPr>
            <p:ph idx="1" type="body"/>
          </p:nvPr>
        </p:nvSpPr>
        <p:spPr>
          <a:xfrm>
            <a:off x="304800" y="1219200"/>
            <a:ext cx="84582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For problems such as speech recognition, algorithms based on machine learning outperform all other approaches that have been attempted to date.</a:t>
            </a:r>
            <a:endParaRPr/>
          </a:p>
          <a:p>
            <a:pPr indent="-342900" lvl="0" marL="342900" marR="0" rtl="0" algn="just">
              <a:lnSpc>
                <a:spcPct val="100000"/>
              </a:lnSpc>
              <a:spcBef>
                <a:spcPts val="560"/>
              </a:spcBef>
              <a:spcAft>
                <a:spcPts val="0"/>
              </a:spcAft>
              <a:buClr>
                <a:schemeClr val="folHlink"/>
              </a:buClr>
              <a:buSzPts val="16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In data mining field, machine learning algorithms are being used routinely to discover valuable knowledge from large commercial databases containing equipment maintenance records, loan applications, financial transactions, medical records, and the like.</a:t>
            </a:r>
            <a:endParaRPr/>
          </a:p>
        </p:txBody>
      </p:sp>
      <p:sp>
        <p:nvSpPr>
          <p:cNvPr id="124" name="Google Shape;124;p2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49" name="Google Shape;249;p40"/>
          <p:cNvSpPr txBox="1"/>
          <p:nvPr>
            <p:ph idx="1" type="body"/>
          </p:nvPr>
        </p:nvSpPr>
        <p:spPr>
          <a:xfrm>
            <a:off x="76200" y="0"/>
            <a:ext cx="9067800" cy="685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1" i="1" lang="en-US" sz="2000" u="none">
                <a:solidFill>
                  <a:schemeClr val="dk1"/>
                </a:solidFill>
                <a:latin typeface="Times New Roman"/>
                <a:ea typeface="Times New Roman"/>
                <a:cs typeface="Times New Roman"/>
                <a:sym typeface="Times New Roman"/>
              </a:rPr>
              <a:t>xl: the number of black pieces on the board</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1" i="1" lang="en-US" sz="2000" u="none">
                <a:solidFill>
                  <a:schemeClr val="dk1"/>
                </a:solidFill>
                <a:latin typeface="Times New Roman"/>
                <a:ea typeface="Times New Roman"/>
                <a:cs typeface="Times New Roman"/>
                <a:sym typeface="Times New Roman"/>
              </a:rPr>
              <a:t>x2: the number of red pieces on the board</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1" i="1" lang="en-US" sz="2000" u="none">
                <a:solidFill>
                  <a:schemeClr val="dk1"/>
                </a:solidFill>
                <a:latin typeface="Times New Roman"/>
                <a:ea typeface="Times New Roman"/>
                <a:cs typeface="Times New Roman"/>
                <a:sym typeface="Times New Roman"/>
              </a:rPr>
              <a:t>x3: the number of black kings on the board</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1" i="1" lang="en-US" sz="2000" u="none">
                <a:solidFill>
                  <a:schemeClr val="dk1"/>
                </a:solidFill>
                <a:latin typeface="Times New Roman"/>
                <a:ea typeface="Times New Roman"/>
                <a:cs typeface="Times New Roman"/>
                <a:sym typeface="Times New Roman"/>
              </a:rPr>
              <a:t>x4: the number of red kings on the board</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1" i="1" lang="en-US" sz="2000" u="none">
                <a:solidFill>
                  <a:schemeClr val="dk1"/>
                </a:solidFill>
                <a:latin typeface="Times New Roman"/>
                <a:ea typeface="Times New Roman"/>
                <a:cs typeface="Times New Roman"/>
                <a:sym typeface="Times New Roman"/>
              </a:rPr>
              <a:t>x5: the number of black pieces threatened by red (i.e., which can be captured on red's next turn)</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1" i="1" lang="en-US" sz="2000" u="none">
                <a:solidFill>
                  <a:schemeClr val="dk1"/>
                </a:solidFill>
                <a:latin typeface="Times New Roman"/>
                <a:ea typeface="Times New Roman"/>
                <a:cs typeface="Times New Roman"/>
                <a:sym typeface="Times New Roman"/>
              </a:rPr>
              <a:t>x6: the number of red pieces threatened by black</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Thus, our learning program will represent V’(b) as a linear function of the form </a:t>
            </a:r>
            <a:endParaRPr/>
          </a:p>
          <a:p>
            <a:pPr indent="-342900" lvl="0" marL="342900" marR="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where w0 through w6 are numerical coefficients, or weights, to be chosen by the learning algorithm.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imes New Roman"/>
                <a:ea typeface="Times New Roman"/>
                <a:cs typeface="Times New Roman"/>
                <a:sym typeface="Times New Roman"/>
              </a:rPr>
              <a:t>Learned values for the weights w l through w6 will determine the relative importance of the various board features in determining the value of the board, whereas the weight wo will provide an additive constant to the board value.</a:t>
            </a:r>
            <a:endParaRPr/>
          </a:p>
        </p:txBody>
      </p:sp>
      <p:sp>
        <p:nvSpPr>
          <p:cNvPr id="250" name="Google Shape;250;p4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251" name="Google Shape;251;p40"/>
          <p:cNvPicPr preferRelativeResize="0"/>
          <p:nvPr/>
        </p:nvPicPr>
        <p:blipFill rotWithShape="1">
          <a:blip r:embed="rId3">
            <a:alphaModFix/>
          </a:blip>
          <a:srcRect b="0" l="0" r="0" t="0"/>
          <a:stretch/>
        </p:blipFill>
        <p:spPr>
          <a:xfrm>
            <a:off x="1905000" y="3189287"/>
            <a:ext cx="5333999" cy="6207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pic>
        <p:nvPicPr>
          <p:cNvPr id="257" name="Google Shape;257;p41"/>
          <p:cNvPicPr preferRelativeResize="0"/>
          <p:nvPr>
            <p:ph idx="1" type="body"/>
          </p:nvPr>
        </p:nvPicPr>
        <p:blipFill rotWithShape="1">
          <a:blip r:embed="rId3">
            <a:alphaModFix/>
          </a:blip>
          <a:srcRect b="0" l="0" r="0" t="0"/>
          <a:stretch/>
        </p:blipFill>
        <p:spPr>
          <a:xfrm>
            <a:off x="152400" y="12700"/>
            <a:ext cx="8763000" cy="3090900"/>
          </a:xfrm>
          <a:prstGeom prst="rect">
            <a:avLst/>
          </a:prstGeom>
          <a:noFill/>
          <a:ln>
            <a:noFill/>
          </a:ln>
        </p:spPr>
      </p:pic>
      <p:sp>
        <p:nvSpPr>
          <p:cNvPr id="258" name="Google Shape;258;p4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59" name="Google Shape;259;p41"/>
          <p:cNvSpPr txBox="1"/>
          <p:nvPr/>
        </p:nvSpPr>
        <p:spPr>
          <a:xfrm>
            <a:off x="609600" y="3200400"/>
            <a:ext cx="8001000" cy="34164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first three items above correspond to the specification of the learning task, whereas the final two items constitute design choices for the implementation of the learning program. </a:t>
            </a:r>
            <a:endParaRPr/>
          </a:p>
          <a:p>
            <a:pPr indent="-133350" lvl="0" marL="28575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Notice the net effect of this set of design choices is to reduce the problem of learning a checkers strategy to the problem of learning values for the coefficients </a:t>
            </a:r>
            <a:r>
              <a:rPr b="1" i="1" lang="en-US" sz="2400" u="none">
                <a:solidFill>
                  <a:schemeClr val="dk1"/>
                </a:solidFill>
                <a:latin typeface="Times New Roman"/>
                <a:ea typeface="Times New Roman"/>
                <a:cs typeface="Times New Roman"/>
                <a:sym typeface="Times New Roman"/>
              </a:rPr>
              <a:t>wo </a:t>
            </a:r>
            <a:r>
              <a:rPr b="0" i="0" lang="en-US" sz="2400" u="none">
                <a:solidFill>
                  <a:schemeClr val="dk1"/>
                </a:solidFill>
                <a:latin typeface="Times New Roman"/>
                <a:ea typeface="Times New Roman"/>
                <a:cs typeface="Times New Roman"/>
                <a:sym typeface="Times New Roman"/>
              </a:rPr>
              <a:t>through </a:t>
            </a:r>
            <a:r>
              <a:rPr b="1" i="1" lang="en-US" sz="2400" u="none">
                <a:solidFill>
                  <a:schemeClr val="dk1"/>
                </a:solidFill>
                <a:latin typeface="Times New Roman"/>
                <a:ea typeface="Times New Roman"/>
                <a:cs typeface="Times New Roman"/>
                <a:sym typeface="Times New Roman"/>
              </a:rPr>
              <a:t>w6 </a:t>
            </a:r>
            <a:r>
              <a:rPr b="0" i="0" lang="en-US" sz="2400" u="none">
                <a:solidFill>
                  <a:schemeClr val="dk1"/>
                </a:solidFill>
                <a:latin typeface="Times New Roman"/>
                <a:ea typeface="Times New Roman"/>
                <a:cs typeface="Times New Roman"/>
                <a:sym typeface="Times New Roman"/>
              </a:rPr>
              <a:t>in the target function representation.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65" name="Google Shape;265;p42"/>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1" i="0" lang="en-US" sz="2800" u="none">
                <a:solidFill>
                  <a:schemeClr val="dk1"/>
                </a:solidFill>
                <a:latin typeface="Times New Roman"/>
                <a:ea typeface="Times New Roman"/>
                <a:cs typeface="Times New Roman"/>
                <a:sym typeface="Times New Roman"/>
              </a:rPr>
              <a:t>Choosing a Function Approximation Algorithm</a:t>
            </a:r>
            <a:endParaRPr/>
          </a:p>
          <a:p>
            <a:pPr indent="-285750" lvl="1" marL="742950" marR="0" rtl="0" algn="just">
              <a:lnSpc>
                <a:spcPct val="100000"/>
              </a:lnSpc>
              <a:spcBef>
                <a:spcPts val="64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To learn the target function </a:t>
            </a:r>
            <a:r>
              <a:rPr b="1" i="0" lang="en-US" sz="3200" u="none" cap="none" strike="noStrike">
                <a:solidFill>
                  <a:schemeClr val="dk1"/>
                </a:solidFill>
                <a:latin typeface="Arial"/>
                <a:ea typeface="Arial"/>
                <a:cs typeface="Arial"/>
                <a:sym typeface="Arial"/>
              </a:rPr>
              <a:t>V’ </a:t>
            </a:r>
            <a:r>
              <a:rPr b="0" i="0" lang="en-US" sz="2800" u="none" cap="none" strike="noStrike">
                <a:solidFill>
                  <a:schemeClr val="dk1"/>
                </a:solidFill>
                <a:latin typeface="Times New Roman"/>
                <a:ea typeface="Times New Roman"/>
                <a:cs typeface="Times New Roman"/>
                <a:sym typeface="Times New Roman"/>
              </a:rPr>
              <a:t>we require a set of training examples, each describing a specific board state b and the training value Vtrain(b) for b.</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In other words, each training example is an ordered pair of the form (b, V'(b)). </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For instance, the following training example describes a board state b in which black has won the game (note x2</a:t>
            </a:r>
            <a:r>
              <a:rPr b="1" i="1" lang="en-US" sz="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a:t>
            </a:r>
            <a:r>
              <a:rPr b="0" i="0" lang="en-US" sz="2000" u="none" cap="none" strike="noStrike">
                <a:solidFill>
                  <a:schemeClr val="dk1"/>
                </a:solidFill>
                <a:latin typeface="Times New Roman"/>
                <a:ea typeface="Times New Roman"/>
                <a:cs typeface="Times New Roman"/>
                <a:sym typeface="Times New Roman"/>
              </a:rPr>
              <a:t>0 </a:t>
            </a:r>
            <a:r>
              <a:rPr b="0" i="0" lang="en-US" sz="2800" u="none" cap="none" strike="noStrike">
                <a:solidFill>
                  <a:schemeClr val="dk1"/>
                </a:solidFill>
                <a:latin typeface="Times New Roman"/>
                <a:ea typeface="Times New Roman"/>
                <a:cs typeface="Times New Roman"/>
                <a:sym typeface="Times New Roman"/>
              </a:rPr>
              <a:t>indicates that </a:t>
            </a:r>
            <a:r>
              <a:rPr b="1" i="0" lang="en-US" sz="2800" u="none" cap="none" strike="noStrike">
                <a:solidFill>
                  <a:schemeClr val="dk1"/>
                </a:solidFill>
                <a:latin typeface="Times New Roman"/>
                <a:ea typeface="Times New Roman"/>
                <a:cs typeface="Times New Roman"/>
                <a:sym typeface="Times New Roman"/>
              </a:rPr>
              <a:t>red </a:t>
            </a:r>
            <a:r>
              <a:rPr b="0" i="0" lang="en-US" sz="2800" u="none" cap="none" strike="noStrike">
                <a:solidFill>
                  <a:schemeClr val="dk1"/>
                </a:solidFill>
                <a:latin typeface="Times New Roman"/>
                <a:ea typeface="Times New Roman"/>
                <a:cs typeface="Times New Roman"/>
                <a:sym typeface="Times New Roman"/>
              </a:rPr>
              <a:t>has no remaining pieces) and for which the target function value Vtrain(b) is therefore </a:t>
            </a:r>
            <a:r>
              <a:rPr b="1" i="0" lang="en-US" sz="2000" u="none" cap="none" strike="noStrike">
                <a:solidFill>
                  <a:schemeClr val="dk1"/>
                </a:solidFill>
                <a:latin typeface="Times New Roman"/>
                <a:ea typeface="Times New Roman"/>
                <a:cs typeface="Times New Roman"/>
                <a:sym typeface="Times New Roman"/>
              </a:rPr>
              <a:t>+100.</a:t>
            </a:r>
            <a:endParaRPr/>
          </a:p>
        </p:txBody>
      </p:sp>
      <p:sp>
        <p:nvSpPr>
          <p:cNvPr id="266" name="Google Shape;266;p4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267" name="Google Shape;267;p42"/>
          <p:cNvPicPr preferRelativeResize="0"/>
          <p:nvPr/>
        </p:nvPicPr>
        <p:blipFill rotWithShape="1">
          <a:blip r:embed="rId3">
            <a:alphaModFix/>
          </a:blip>
          <a:srcRect b="0" l="0" r="0" t="0"/>
          <a:stretch/>
        </p:blipFill>
        <p:spPr>
          <a:xfrm>
            <a:off x="2133600" y="4953000"/>
            <a:ext cx="5237162" cy="533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ESTIMATING TRAINING VALUES</a:t>
            </a:r>
            <a:endParaRPr/>
          </a:p>
        </p:txBody>
      </p:sp>
      <p:sp>
        <p:nvSpPr>
          <p:cNvPr id="273" name="Google Shape;273;p43"/>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only training information available to our learner is whether the game was eventually won or lost.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On the other hand, we require training examples that assign specific scores to specific board states.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While it is easy to assign a value to board states that correspond to the end of the game, it is less obvious how to assign training values to the more numerous </a:t>
            </a:r>
            <a:r>
              <a:rPr b="1" i="1" lang="en-US" sz="2000" u="none">
                <a:solidFill>
                  <a:schemeClr val="dk1"/>
                </a:solidFill>
                <a:latin typeface="Times New Roman"/>
                <a:ea typeface="Times New Roman"/>
                <a:cs typeface="Times New Roman"/>
                <a:sym typeface="Times New Roman"/>
              </a:rPr>
              <a:t>intermediate </a:t>
            </a:r>
            <a:r>
              <a:rPr b="0" i="0" lang="en-US" sz="2800" u="none">
                <a:solidFill>
                  <a:schemeClr val="dk1"/>
                </a:solidFill>
                <a:latin typeface="Times New Roman"/>
                <a:ea typeface="Times New Roman"/>
                <a:cs typeface="Times New Roman"/>
                <a:sym typeface="Times New Roman"/>
              </a:rPr>
              <a:t>board states that occur before the game's end.</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Of course the fact that the game was eventually won or lost does not necessarily indicate that </a:t>
            </a:r>
            <a:r>
              <a:rPr b="1" i="1" lang="en-US" sz="2000" u="none">
                <a:solidFill>
                  <a:schemeClr val="dk1"/>
                </a:solidFill>
                <a:latin typeface="Times New Roman"/>
                <a:ea typeface="Times New Roman"/>
                <a:cs typeface="Times New Roman"/>
                <a:sym typeface="Times New Roman"/>
              </a:rPr>
              <a:t>every </a:t>
            </a:r>
            <a:r>
              <a:rPr b="0" i="0" lang="en-US" sz="2800" u="none">
                <a:solidFill>
                  <a:schemeClr val="dk1"/>
                </a:solidFill>
                <a:latin typeface="Times New Roman"/>
                <a:ea typeface="Times New Roman"/>
                <a:cs typeface="Times New Roman"/>
                <a:sym typeface="Times New Roman"/>
              </a:rPr>
              <a:t>board state along the game path was necessarily good or bad.</a:t>
            </a:r>
            <a:endParaRPr/>
          </a:p>
        </p:txBody>
      </p:sp>
      <p:sp>
        <p:nvSpPr>
          <p:cNvPr id="274" name="Google Shape;274;p4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80" name="Google Shape;280;p44"/>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For example, even if the program loses the game, it may still be the case that board states occurring early in the game should be rated very highly and that the cause of the loss was a subsequent poor move.</a:t>
            </a:r>
            <a:endParaRPr b="0" i="0" sz="2800" u="none">
              <a:solidFill>
                <a:srgbClr val="000000"/>
              </a:solidFill>
              <a:latin typeface="Calibri"/>
              <a:ea typeface="Calibri"/>
              <a:cs typeface="Calibri"/>
              <a:sym typeface="Calibri"/>
            </a:endParaRPr>
          </a:p>
          <a:p>
            <a:pPr indent="-342900" lvl="0" marL="342900" marR="0" rtl="0" algn="just">
              <a:lnSpc>
                <a:spcPct val="100000"/>
              </a:lnSpc>
              <a:spcBef>
                <a:spcPts val="72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This approach is to assign the training value of </a:t>
            </a:r>
            <a:r>
              <a:rPr b="1" i="1" lang="en-US" sz="2000" u="none">
                <a:solidFill>
                  <a:schemeClr val="dk1"/>
                </a:solidFill>
                <a:latin typeface="Times New Roman"/>
                <a:ea typeface="Times New Roman"/>
                <a:cs typeface="Times New Roman"/>
                <a:sym typeface="Times New Roman"/>
              </a:rPr>
              <a:t>Vtrain(b)   for </a:t>
            </a:r>
            <a:r>
              <a:rPr b="0" i="0" lang="en-US" sz="2800" u="none">
                <a:solidFill>
                  <a:schemeClr val="dk1"/>
                </a:solidFill>
                <a:latin typeface="Times New Roman"/>
                <a:ea typeface="Times New Roman"/>
                <a:cs typeface="Times New Roman"/>
                <a:sym typeface="Times New Roman"/>
              </a:rPr>
              <a:t>any intermediate board state </a:t>
            </a:r>
            <a:r>
              <a:rPr b="1" i="1" lang="en-US" sz="2000" u="none">
                <a:solidFill>
                  <a:schemeClr val="dk1"/>
                </a:solidFill>
                <a:latin typeface="Times New Roman"/>
                <a:ea typeface="Times New Roman"/>
                <a:cs typeface="Times New Roman"/>
                <a:sym typeface="Times New Roman"/>
              </a:rPr>
              <a:t>b </a:t>
            </a:r>
            <a:r>
              <a:rPr b="0" i="0" lang="en-US" sz="2800" u="none">
                <a:solidFill>
                  <a:schemeClr val="dk1"/>
                </a:solidFill>
                <a:latin typeface="Times New Roman"/>
                <a:ea typeface="Times New Roman"/>
                <a:cs typeface="Times New Roman"/>
                <a:sym typeface="Times New Roman"/>
              </a:rPr>
              <a:t>to be V’succ(b) </a:t>
            </a:r>
            <a:r>
              <a:rPr b="1" i="1" lang="en-US" sz="20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where V’</a:t>
            </a:r>
            <a:r>
              <a:rPr b="0" i="0" lang="en-US" sz="36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is the learner's current approximation to </a:t>
            </a:r>
            <a:r>
              <a:rPr b="1" i="1" lang="en-US" sz="2000" u="none">
                <a:solidFill>
                  <a:schemeClr val="dk1"/>
                </a:solidFill>
                <a:latin typeface="Times New Roman"/>
                <a:ea typeface="Times New Roman"/>
                <a:cs typeface="Times New Roman"/>
                <a:sym typeface="Times New Roman"/>
              </a:rPr>
              <a:t>V </a:t>
            </a:r>
            <a:r>
              <a:rPr b="0" i="0" lang="en-US" sz="2800" u="none">
                <a:solidFill>
                  <a:schemeClr val="dk1"/>
                </a:solidFill>
                <a:latin typeface="Times New Roman"/>
                <a:ea typeface="Times New Roman"/>
                <a:cs typeface="Times New Roman"/>
                <a:sym typeface="Times New Roman"/>
              </a:rPr>
              <a:t>and where </a:t>
            </a:r>
            <a:r>
              <a:rPr b="1" i="1" lang="en-US" sz="2000" u="none">
                <a:solidFill>
                  <a:schemeClr val="dk1"/>
                </a:solidFill>
                <a:latin typeface="Times New Roman"/>
                <a:ea typeface="Times New Roman"/>
                <a:cs typeface="Times New Roman"/>
                <a:sym typeface="Times New Roman"/>
              </a:rPr>
              <a:t>Successor(b) </a:t>
            </a:r>
            <a:r>
              <a:rPr b="0" i="0" lang="en-US" sz="2800" u="none">
                <a:solidFill>
                  <a:schemeClr val="dk1"/>
                </a:solidFill>
                <a:latin typeface="Times New Roman"/>
                <a:ea typeface="Times New Roman"/>
                <a:cs typeface="Times New Roman"/>
                <a:sym typeface="Times New Roman"/>
              </a:rPr>
              <a:t>denotes the next board state following </a:t>
            </a:r>
            <a:r>
              <a:rPr b="1" i="1" lang="en-US" sz="2000" u="none">
                <a:solidFill>
                  <a:schemeClr val="dk1"/>
                </a:solidFill>
                <a:latin typeface="Times New Roman"/>
                <a:ea typeface="Times New Roman"/>
                <a:cs typeface="Times New Roman"/>
                <a:sym typeface="Times New Roman"/>
              </a:rPr>
              <a:t>b </a:t>
            </a:r>
            <a:r>
              <a:rPr b="0" i="0" lang="en-US" sz="2800" u="none">
                <a:solidFill>
                  <a:schemeClr val="dk1"/>
                </a:solidFill>
                <a:latin typeface="Times New Roman"/>
                <a:ea typeface="Times New Roman"/>
                <a:cs typeface="Times New Roman"/>
                <a:sym typeface="Times New Roman"/>
              </a:rPr>
              <a:t>for which it is again the program's turn to move (i.e., the board state following the program's move and the opponent's response)</a:t>
            </a:r>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p:txBody>
      </p:sp>
      <p:sp>
        <p:nvSpPr>
          <p:cNvPr id="281" name="Google Shape;281;p4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282" name="Google Shape;282;p44"/>
          <p:cNvPicPr preferRelativeResize="0"/>
          <p:nvPr/>
        </p:nvPicPr>
        <p:blipFill rotWithShape="1">
          <a:blip r:embed="rId3">
            <a:alphaModFix/>
          </a:blip>
          <a:srcRect b="0" l="0" r="0" t="0"/>
          <a:stretch/>
        </p:blipFill>
        <p:spPr>
          <a:xfrm>
            <a:off x="609600" y="4984750"/>
            <a:ext cx="7661275" cy="1066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Times New Roman"/>
              <a:buNone/>
            </a:pPr>
            <a:r>
              <a:rPr b="1" i="0" lang="en-US" sz="2400" u="none">
                <a:solidFill>
                  <a:schemeClr val="dk2"/>
                </a:solidFill>
                <a:latin typeface="Times New Roman"/>
                <a:ea typeface="Times New Roman"/>
                <a:cs typeface="Times New Roman"/>
                <a:sym typeface="Times New Roman"/>
              </a:rPr>
              <a:t>ADJUSTING THE WEIGHTS</a:t>
            </a:r>
            <a:endParaRPr/>
          </a:p>
        </p:txBody>
      </p:sp>
      <p:sp>
        <p:nvSpPr>
          <p:cNvPr id="288" name="Google Shape;288;p45"/>
          <p:cNvSpPr txBox="1"/>
          <p:nvPr>
            <p:ph idx="1" type="body"/>
          </p:nvPr>
        </p:nvSpPr>
        <p:spPr>
          <a:xfrm>
            <a:off x="304800" y="914400"/>
            <a:ext cx="8839200" cy="5791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All that remains is to specify the learning algorithm for choosing the weights </a:t>
            </a:r>
            <a:r>
              <a:rPr b="1" i="1" lang="en-US" sz="2000" u="none">
                <a:solidFill>
                  <a:schemeClr val="dk1"/>
                </a:solidFill>
                <a:latin typeface="Times New Roman"/>
                <a:ea typeface="Times New Roman"/>
                <a:cs typeface="Times New Roman"/>
                <a:sym typeface="Times New Roman"/>
              </a:rPr>
              <a:t>wi  </a:t>
            </a:r>
            <a:r>
              <a:rPr b="0" i="0" lang="en-US" sz="2800" u="none">
                <a:solidFill>
                  <a:schemeClr val="dk1"/>
                </a:solidFill>
                <a:latin typeface="Times New Roman"/>
                <a:ea typeface="Times New Roman"/>
                <a:cs typeface="Times New Roman"/>
                <a:sym typeface="Times New Roman"/>
              </a:rPr>
              <a:t>to best fit the set of training examples </a:t>
            </a:r>
            <a:r>
              <a:rPr b="1" i="1" lang="en-US" sz="2000" u="none">
                <a:solidFill>
                  <a:schemeClr val="dk1"/>
                </a:solidFill>
                <a:latin typeface="Times New Roman"/>
                <a:ea typeface="Times New Roman"/>
                <a:cs typeface="Times New Roman"/>
                <a:sym typeface="Times New Roman"/>
              </a:rPr>
              <a:t>{ (b,V train(b)).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As</a:t>
            </a:r>
            <a:r>
              <a:rPr b="1" i="1" lang="en-US" sz="20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a first step we must define what we mean by the </a:t>
            </a:r>
            <a:r>
              <a:rPr b="1" i="1" lang="en-US" sz="2000" u="none">
                <a:solidFill>
                  <a:schemeClr val="dk1"/>
                </a:solidFill>
                <a:latin typeface="Times New Roman"/>
                <a:ea typeface="Times New Roman"/>
                <a:cs typeface="Times New Roman"/>
                <a:sym typeface="Times New Roman"/>
              </a:rPr>
              <a:t>bestfit </a:t>
            </a:r>
            <a:r>
              <a:rPr b="0" i="0" lang="en-US" sz="2800" u="none">
                <a:solidFill>
                  <a:schemeClr val="dk1"/>
                </a:solidFill>
                <a:latin typeface="Times New Roman"/>
                <a:ea typeface="Times New Roman"/>
                <a:cs typeface="Times New Roman"/>
                <a:sym typeface="Times New Roman"/>
              </a:rPr>
              <a:t>to the training data.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One common approach is to define the best hypothesis, or set of weights, as that which minimizes the square error </a:t>
            </a:r>
            <a:r>
              <a:rPr b="0" i="0" lang="en-US" sz="2000" u="none">
                <a:solidFill>
                  <a:schemeClr val="dk1"/>
                </a:solidFill>
                <a:latin typeface="Times New Roman"/>
                <a:ea typeface="Times New Roman"/>
                <a:cs typeface="Times New Roman"/>
                <a:sym typeface="Times New Roman"/>
              </a:rPr>
              <a:t>E </a:t>
            </a:r>
            <a:r>
              <a:rPr b="0" i="0" lang="en-US" sz="2800" u="none">
                <a:solidFill>
                  <a:schemeClr val="dk1"/>
                </a:solidFill>
                <a:latin typeface="Times New Roman"/>
                <a:ea typeface="Times New Roman"/>
                <a:cs typeface="Times New Roman"/>
                <a:sym typeface="Times New Roman"/>
              </a:rPr>
              <a:t>between the training values and the values predicted by the hypothesis </a:t>
            </a:r>
            <a:r>
              <a:rPr b="1" i="1" lang="en-US" sz="2000" u="none">
                <a:solidFill>
                  <a:schemeClr val="dk1"/>
                </a:solidFill>
                <a:latin typeface="Times New Roman"/>
                <a:ea typeface="Times New Roman"/>
                <a:cs typeface="Times New Roman"/>
                <a:sym typeface="Times New Roman"/>
              </a:rPr>
              <a:t>V.</a:t>
            </a:r>
            <a:r>
              <a:rPr b="0" i="0" lang="en-US" sz="2800" u="none">
                <a:solidFill>
                  <a:schemeClr val="dk1"/>
                </a:solidFill>
                <a:latin typeface="Times New Roman"/>
                <a:ea typeface="Times New Roman"/>
                <a:cs typeface="Times New Roman"/>
                <a:sym typeface="Times New Roman"/>
              </a:rPr>
              <a:t> </a:t>
            </a:r>
            <a:endParaRPr/>
          </a:p>
          <a:p>
            <a:pPr indent="-236220" lvl="0" marL="342900" marR="0" rtl="0" algn="just">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we seek the weights that minimize </a:t>
            </a:r>
            <a:r>
              <a:rPr b="0" i="0" lang="en-US" sz="2000" u="none">
                <a:solidFill>
                  <a:schemeClr val="dk1"/>
                </a:solidFill>
                <a:latin typeface="Times New Roman"/>
                <a:ea typeface="Times New Roman"/>
                <a:cs typeface="Times New Roman"/>
                <a:sym typeface="Times New Roman"/>
              </a:rPr>
              <a:t>E </a:t>
            </a:r>
            <a:r>
              <a:rPr b="0" i="0" lang="en-US" sz="2800" u="none">
                <a:solidFill>
                  <a:schemeClr val="dk1"/>
                </a:solidFill>
                <a:latin typeface="Times New Roman"/>
                <a:ea typeface="Times New Roman"/>
                <a:cs typeface="Times New Roman"/>
                <a:sym typeface="Times New Roman"/>
              </a:rPr>
              <a:t>for the observed training examples.</a:t>
            </a:r>
            <a:endParaRPr/>
          </a:p>
        </p:txBody>
      </p:sp>
      <p:sp>
        <p:nvSpPr>
          <p:cNvPr id="289" name="Google Shape;289;p4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290" name="Google Shape;290;p45"/>
          <p:cNvPicPr preferRelativeResize="0"/>
          <p:nvPr/>
        </p:nvPicPr>
        <p:blipFill rotWithShape="1">
          <a:blip r:embed="rId3">
            <a:alphaModFix/>
          </a:blip>
          <a:srcRect b="0" l="0" r="0" t="0"/>
          <a:stretch/>
        </p:blipFill>
        <p:spPr>
          <a:xfrm>
            <a:off x="2819400" y="4648200"/>
            <a:ext cx="5715000" cy="7826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296" name="Google Shape;296;p46"/>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Several algorithms are known for finding weights of a linear function that minimize </a:t>
            </a:r>
            <a:r>
              <a:rPr b="0" i="0" lang="en-US" sz="2000" u="none">
                <a:solidFill>
                  <a:schemeClr val="dk1"/>
                </a:solidFill>
                <a:latin typeface="Times New Roman"/>
                <a:ea typeface="Times New Roman"/>
                <a:cs typeface="Times New Roman"/>
                <a:sym typeface="Times New Roman"/>
              </a:rPr>
              <a:t>E </a:t>
            </a:r>
            <a:r>
              <a:rPr b="0" i="0" lang="en-US" sz="2800" u="none">
                <a:solidFill>
                  <a:schemeClr val="dk1"/>
                </a:solidFill>
                <a:latin typeface="Times New Roman"/>
                <a:ea typeface="Times New Roman"/>
                <a:cs typeface="Times New Roman"/>
                <a:sym typeface="Times New Roman"/>
              </a:rPr>
              <a:t>defined in this way.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we require an algorithm that will incrementally refine the weights as new training examples become available and that will be robust to errors in these estimated training values.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One such algorithm is called the </a:t>
            </a:r>
            <a:r>
              <a:rPr b="0" i="0" lang="en-US" sz="2800" u="none">
                <a:solidFill>
                  <a:srgbClr val="FF0000"/>
                </a:solidFill>
                <a:latin typeface="Times New Roman"/>
                <a:ea typeface="Times New Roman"/>
                <a:cs typeface="Times New Roman"/>
                <a:sym typeface="Times New Roman"/>
              </a:rPr>
              <a:t>least mean squares, or </a:t>
            </a:r>
            <a:r>
              <a:rPr b="1" i="0" lang="en-US" sz="2800" u="none">
                <a:solidFill>
                  <a:srgbClr val="FF0000"/>
                </a:solidFill>
                <a:latin typeface="Courier"/>
                <a:ea typeface="Courier"/>
                <a:cs typeface="Courier"/>
                <a:sym typeface="Courier"/>
              </a:rPr>
              <a:t>LMS </a:t>
            </a:r>
            <a:r>
              <a:rPr b="0" i="0" lang="en-US" sz="2800" u="none">
                <a:solidFill>
                  <a:srgbClr val="FF0000"/>
                </a:solidFill>
                <a:latin typeface="Times New Roman"/>
                <a:ea typeface="Times New Roman"/>
                <a:cs typeface="Times New Roman"/>
                <a:sym typeface="Times New Roman"/>
              </a:rPr>
              <a:t>training rule</a:t>
            </a:r>
            <a:r>
              <a:rPr b="0" i="0" lang="en-US" sz="2800" u="non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For each observed training example it adjusts the weights a small amount in the direction that reduces the error on this training example.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This algorithm can be viewed as performing a stochastic gradient-descent search through the space of possible hypotheses (weight values) to minimize the squared error </a:t>
            </a:r>
            <a:r>
              <a:rPr b="0" i="0" lang="en-US" sz="2000" u="none">
                <a:solidFill>
                  <a:schemeClr val="dk1"/>
                </a:solidFill>
                <a:latin typeface="Times New Roman"/>
                <a:ea typeface="Times New Roman"/>
                <a:cs typeface="Times New Roman"/>
                <a:sym typeface="Times New Roman"/>
              </a:rPr>
              <a:t>E. </a:t>
            </a:r>
            <a:endParaRPr/>
          </a:p>
        </p:txBody>
      </p:sp>
      <p:sp>
        <p:nvSpPr>
          <p:cNvPr id="297" name="Google Shape;297;p4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03" name="Google Shape;303;p47"/>
          <p:cNvSpPr txBox="1"/>
          <p:nvPr>
            <p:ph idx="1" type="body"/>
          </p:nvPr>
        </p:nvSpPr>
        <p:spPr>
          <a:xfrm>
            <a:off x="0" y="76200"/>
            <a:ext cx="9144000" cy="6781800"/>
          </a:xfrm>
          <a:prstGeom prst="rect">
            <a:avLst/>
          </a:prstGeom>
          <a:noFill/>
          <a:ln>
            <a:noFill/>
          </a:ln>
        </p:spPr>
        <p:txBody>
          <a:bodyPr anchorCtr="0" anchor="t" bIns="45700" lIns="91425" spcFirstLastPara="1" rIns="91425" wrap="square" tIns="45700">
            <a:noAutofit/>
          </a:bodyPr>
          <a:lstStyle/>
          <a:p>
            <a:pPr indent="-236220" lvl="0" marL="342900" marR="0" rtl="0" algn="l">
              <a:lnSpc>
                <a:spcPct val="100000"/>
              </a:lnSpc>
              <a:spcBef>
                <a:spcPts val="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Here η</a:t>
            </a:r>
            <a:r>
              <a:rPr b="1" i="1" lang="en-US" sz="20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is a small constant (e.g., 0.1) that moderates the size of the weight update.</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To get an intuitive understanding for why this weight update rule works, notice that when the error (Vtrain(b)</a:t>
            </a:r>
            <a:r>
              <a:rPr b="0" i="0" lang="en-US" sz="2000" u="none">
                <a:solidFill>
                  <a:schemeClr val="dk1"/>
                </a:solidFill>
                <a:latin typeface="Arial"/>
                <a:ea typeface="Arial"/>
                <a:cs typeface="Arial"/>
                <a:sym typeface="Arial"/>
              </a:rPr>
              <a:t>- </a:t>
            </a:r>
            <a:r>
              <a:rPr b="0" i="0" lang="en-US" sz="2800" u="none">
                <a:solidFill>
                  <a:schemeClr val="dk1"/>
                </a:solidFill>
                <a:latin typeface="Times New Roman"/>
                <a:ea typeface="Times New Roman"/>
                <a:cs typeface="Times New Roman"/>
                <a:sym typeface="Times New Roman"/>
              </a:rPr>
              <a:t>c(b)) is zero, no weights are changed.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When (Vtrain(b) </a:t>
            </a:r>
            <a:r>
              <a:rPr b="0" i="0" lang="en-US" sz="2000" u="none">
                <a:solidFill>
                  <a:schemeClr val="dk1"/>
                </a:solidFill>
                <a:latin typeface="Arial"/>
                <a:ea typeface="Arial"/>
                <a:cs typeface="Arial"/>
                <a:sym typeface="Arial"/>
              </a:rPr>
              <a:t>– V’</a:t>
            </a:r>
            <a:r>
              <a:rPr b="0" i="0" lang="en-US" sz="2800" u="none">
                <a:solidFill>
                  <a:schemeClr val="dk1"/>
                </a:solidFill>
                <a:latin typeface="Times New Roman"/>
                <a:ea typeface="Times New Roman"/>
                <a:cs typeface="Times New Roman"/>
                <a:sym typeface="Times New Roman"/>
              </a:rPr>
              <a:t>(b)) is positive (i.e., when v’(b) is too low), then each weight is increased in proportion to the value of its corresponding feature.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This will raise the value of V’(b), reducing the error. </a:t>
            </a:r>
            <a:endParaRPr/>
          </a:p>
          <a:p>
            <a:pPr indent="-236220" lvl="0" marL="342900" marR="0" rtl="0" algn="just">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just">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a:p>
            <a:pPr indent="-236220" lvl="0" marL="342900" marR="0" rtl="0" algn="just">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a:p>
            <a:pPr indent="-236220" lvl="0" marL="342900" marR="0" rtl="0" algn="just">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p:txBody>
      </p:sp>
      <p:sp>
        <p:nvSpPr>
          <p:cNvPr id="304" name="Google Shape;304;p4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05" name="Google Shape;305;p47"/>
          <p:cNvPicPr preferRelativeResize="0"/>
          <p:nvPr/>
        </p:nvPicPr>
        <p:blipFill rotWithShape="1">
          <a:blip r:embed="rId3">
            <a:alphaModFix/>
          </a:blip>
          <a:srcRect b="0" l="0" r="0" t="0"/>
          <a:stretch/>
        </p:blipFill>
        <p:spPr>
          <a:xfrm>
            <a:off x="152400" y="0"/>
            <a:ext cx="8991600" cy="2667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11" name="Google Shape;311;p48"/>
          <p:cNvSpPr txBox="1"/>
          <p:nvPr>
            <p:ph idx="1" type="body"/>
          </p:nvPr>
        </p:nvSpPr>
        <p:spPr>
          <a:xfrm>
            <a:off x="304800" y="457200"/>
            <a:ext cx="8458200" cy="6019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Notice that if the value of some feature </a:t>
            </a:r>
            <a:r>
              <a:rPr b="1" i="1" lang="en-US" sz="2000" u="none">
                <a:solidFill>
                  <a:srgbClr val="000000"/>
                </a:solidFill>
                <a:latin typeface="Courier"/>
                <a:ea typeface="Courier"/>
                <a:cs typeface="Courier"/>
                <a:sym typeface="Courier"/>
              </a:rPr>
              <a:t>xi </a:t>
            </a:r>
            <a:r>
              <a:rPr b="0" i="0" lang="en-US" sz="2800" u="none">
                <a:solidFill>
                  <a:srgbClr val="000000"/>
                </a:solidFill>
                <a:latin typeface="Times New Roman"/>
                <a:ea typeface="Times New Roman"/>
                <a:cs typeface="Times New Roman"/>
                <a:sym typeface="Times New Roman"/>
              </a:rPr>
              <a:t>is zero, then its weight is not altered regardless of the error, so that the only weights updated are those whose features actually occur on the training example board.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Surprisingly, in certain settings this simple weight-tuning method can be proven to converge to the least squared error approximation to the Vtrain values</a:t>
            </a:r>
            <a:endParaRPr b="0" i="0" sz="2800" u="none">
              <a:solidFill>
                <a:srgbClr val="00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Calibri"/>
              <a:ea typeface="Calibri"/>
              <a:cs typeface="Calibri"/>
              <a:sym typeface="Calibri"/>
            </a:endParaRPr>
          </a:p>
        </p:txBody>
      </p:sp>
      <p:sp>
        <p:nvSpPr>
          <p:cNvPr id="312" name="Google Shape;312;p4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1" i="0" lang="en-US" sz="3600" u="none">
                <a:solidFill>
                  <a:schemeClr val="dk2"/>
                </a:solidFill>
                <a:latin typeface="Times New Roman"/>
                <a:ea typeface="Times New Roman"/>
                <a:cs typeface="Times New Roman"/>
                <a:sym typeface="Times New Roman"/>
              </a:rPr>
              <a:t>The Final </a:t>
            </a:r>
            <a:r>
              <a:rPr b="1" i="0" lang="en-US" sz="3200" u="none">
                <a:solidFill>
                  <a:schemeClr val="dk2"/>
                </a:solidFill>
                <a:latin typeface="Times New Roman"/>
                <a:ea typeface="Times New Roman"/>
                <a:cs typeface="Times New Roman"/>
                <a:sym typeface="Times New Roman"/>
              </a:rPr>
              <a:t>Design</a:t>
            </a:r>
            <a:endParaRPr/>
          </a:p>
        </p:txBody>
      </p:sp>
      <p:sp>
        <p:nvSpPr>
          <p:cNvPr id="318" name="Google Shape;318;p4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19" name="Google Shape;319;p49"/>
          <p:cNvPicPr preferRelativeResize="0"/>
          <p:nvPr>
            <p:ph idx="1" type="body"/>
          </p:nvPr>
        </p:nvPicPr>
        <p:blipFill rotWithShape="1">
          <a:blip r:embed="rId3">
            <a:alphaModFix/>
          </a:blip>
          <a:srcRect b="0" l="0" r="0" t="0"/>
          <a:stretch/>
        </p:blipFill>
        <p:spPr>
          <a:xfrm>
            <a:off x="515937" y="1066800"/>
            <a:ext cx="6570600" cy="454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1" i="0" lang="en-US" sz="3600" u="none">
                <a:solidFill>
                  <a:schemeClr val="dk2"/>
                </a:solidFill>
                <a:latin typeface="Times New Roman"/>
                <a:ea typeface="Times New Roman"/>
                <a:cs typeface="Times New Roman"/>
                <a:sym typeface="Times New Roman"/>
              </a:rPr>
              <a:t>Applications using ML</a:t>
            </a:r>
            <a:endParaRPr/>
          </a:p>
        </p:txBody>
      </p:sp>
      <p:sp>
        <p:nvSpPr>
          <p:cNvPr id="130" name="Google Shape;130;p23"/>
          <p:cNvSpPr txBox="1"/>
          <p:nvPr>
            <p:ph idx="1" type="body"/>
          </p:nvPr>
        </p:nvSpPr>
        <p:spPr>
          <a:xfrm>
            <a:off x="0" y="1219200"/>
            <a:ext cx="91440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cap="none" strike="noStrike">
                <a:solidFill>
                  <a:srgbClr val="FF0000"/>
                </a:solidFill>
                <a:latin typeface="Times New Roman"/>
                <a:ea typeface="Times New Roman"/>
                <a:cs typeface="Times New Roman"/>
                <a:sym typeface="Times New Roman"/>
              </a:rPr>
              <a:t>Learning to recognize spoken words. </a:t>
            </a:r>
            <a:endParaRPr b="0" i="0" sz="2800" u="none" cap="none" strike="noStrike">
              <a:solidFill>
                <a:srgbClr val="FF0000"/>
              </a:solidFill>
              <a:latin typeface="Times New Roman"/>
              <a:ea typeface="Times New Roman"/>
              <a:cs typeface="Times New Roman"/>
              <a:sym typeface="Times New Roman"/>
            </a:endParaRPr>
          </a:p>
          <a:p>
            <a:pPr indent="-285750" lvl="1" marL="742950" marR="0" rtl="0" algn="just">
              <a:lnSpc>
                <a:spcPct val="100000"/>
              </a:lnSpc>
              <a:spcBef>
                <a:spcPts val="560"/>
              </a:spcBef>
              <a:spcAft>
                <a:spcPts val="0"/>
              </a:spcAft>
              <a:buClr>
                <a:schemeClr val="hlink"/>
              </a:buClr>
              <a:buSzPts val="1320"/>
              <a:buFont typeface="Noto Sans Symbols"/>
              <a:buChar char="■"/>
            </a:pPr>
            <a:r>
              <a:rPr b="1" i="0" lang="en-US" sz="2400" u="none" cap="none" strike="noStrike">
                <a:solidFill>
                  <a:schemeClr val="dk1"/>
                </a:solidFill>
                <a:latin typeface="Times New Roman"/>
                <a:ea typeface="Times New Roman"/>
                <a:cs typeface="Times New Roman"/>
                <a:sym typeface="Times New Roman"/>
              </a:rPr>
              <a:t>All </a:t>
            </a:r>
            <a:r>
              <a:rPr b="0" i="0" lang="en-US" sz="2800" u="none" cap="none" strike="noStrike">
                <a:solidFill>
                  <a:schemeClr val="dk1"/>
                </a:solidFill>
                <a:latin typeface="Times New Roman"/>
                <a:ea typeface="Times New Roman"/>
                <a:cs typeface="Times New Roman"/>
                <a:sym typeface="Times New Roman"/>
              </a:rPr>
              <a:t>of the most successful speech recognition systems employ machine learning in some form. For example, the SPHINX system learns speaker-specific strategies for recognizing the primitive sounds (phonemes) and words from the observed speech signal.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60"/>
              </a:spcBef>
              <a:spcAft>
                <a:spcPts val="0"/>
              </a:spcAft>
              <a:buClr>
                <a:schemeClr val="hlink"/>
              </a:buClr>
              <a:buSzPts val="154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Neural network learning methods and methods for learning hidden Markov models are effective for automatically customizing to, individual speakers, vocabularies, microphone characteristics, background noise, etc. </a:t>
            </a:r>
            <a:endParaRPr/>
          </a:p>
        </p:txBody>
      </p:sp>
      <p:sp>
        <p:nvSpPr>
          <p:cNvPr id="131" name="Google Shape;131;p2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457200" y="2286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Summary of choices in designing the checkers learning program</a:t>
            </a:r>
            <a:endParaRPr/>
          </a:p>
        </p:txBody>
      </p:sp>
      <p:sp>
        <p:nvSpPr>
          <p:cNvPr id="325" name="Google Shape;325;p50"/>
          <p:cNvSpPr txBox="1"/>
          <p:nvPr>
            <p:ph idx="1" type="body"/>
          </p:nvPr>
        </p:nvSpPr>
        <p:spPr>
          <a:xfrm>
            <a:off x="0" y="1066800"/>
            <a:ext cx="9144000" cy="5791200"/>
          </a:xfrm>
          <a:prstGeom prst="rect">
            <a:avLst/>
          </a:prstGeom>
          <a:noFill/>
          <a:ln>
            <a:noFill/>
          </a:ln>
        </p:spPr>
        <p:txBody>
          <a:bodyPr anchorCtr="0" anchor="t" bIns="45700" lIns="91425" spcFirstLastPara="1" rIns="91425" wrap="square" tIns="45700">
            <a:noAutofit/>
          </a:bodyPr>
          <a:lstStyle/>
          <a:p>
            <a:pPr indent="-236220" lvl="0" marL="342900" marR="0" rtl="0" algn="l">
              <a:lnSpc>
                <a:spcPct val="100000"/>
              </a:lnSpc>
              <a:spcBef>
                <a:spcPts val="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Calibri"/>
              <a:ea typeface="Calibri"/>
              <a:cs typeface="Calibri"/>
              <a:sym typeface="Calibri"/>
            </a:endParaRPr>
          </a:p>
        </p:txBody>
      </p:sp>
      <p:sp>
        <p:nvSpPr>
          <p:cNvPr id="326" name="Google Shape;326;p5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27" name="Google Shape;327;p50"/>
          <p:cNvPicPr preferRelativeResize="0"/>
          <p:nvPr/>
        </p:nvPicPr>
        <p:blipFill rotWithShape="1">
          <a:blip r:embed="rId3">
            <a:alphaModFix/>
          </a:blip>
          <a:srcRect b="0" l="0" r="0" t="0"/>
          <a:stretch/>
        </p:blipFill>
        <p:spPr>
          <a:xfrm>
            <a:off x="0" y="838200"/>
            <a:ext cx="9067799" cy="6010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33" name="Google Shape;333;p51"/>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Would the program we have designed be able to learn well enough to beat the human checkers world champion? </a:t>
            </a:r>
            <a:endParaRPr/>
          </a:p>
          <a:p>
            <a:pPr indent="-342900" lvl="0" marL="342900" marR="0" rtl="0" algn="just">
              <a:lnSpc>
                <a:spcPct val="100000"/>
              </a:lnSpc>
              <a:spcBef>
                <a:spcPts val="72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Probably not. this is because the linear function representation for </a:t>
            </a:r>
            <a:r>
              <a:rPr b="0" i="0" lang="en-US" sz="3600" u="none">
                <a:solidFill>
                  <a:schemeClr val="dk1"/>
                </a:solidFill>
                <a:latin typeface="Arial"/>
                <a:ea typeface="Arial"/>
                <a:cs typeface="Arial"/>
                <a:sym typeface="Arial"/>
              </a:rPr>
              <a:t>V’ </a:t>
            </a:r>
            <a:r>
              <a:rPr b="0" i="0" lang="en-US" sz="2800" u="none">
                <a:solidFill>
                  <a:schemeClr val="dk1"/>
                </a:solidFill>
                <a:latin typeface="Times New Roman"/>
                <a:ea typeface="Times New Roman"/>
                <a:cs typeface="Times New Roman"/>
                <a:sym typeface="Times New Roman"/>
              </a:rPr>
              <a:t>is too simple representation to capture well the critics of the game.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However, given a more sophisticated representation for the target function, this general approach can, in fact, be quite successful.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For example, Tesauro (1992, 1995) reports a similar design for a program that learns to play the game of backgammon, by learning a very similar evaluation function over states of the game. </a:t>
            </a:r>
            <a:endParaRPr/>
          </a:p>
        </p:txBody>
      </p:sp>
      <p:sp>
        <p:nvSpPr>
          <p:cNvPr id="334" name="Google Shape;334;p5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40" name="Google Shape;340;p52"/>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His program represents the learned evaluation function using an artificial neural network that considers the complete description of the board state rather than a subset of board features.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After training on over one million self-generated training games, his program was able to play very competitively with top-ranked human backgammon players.</a:t>
            </a:r>
            <a:endParaRPr b="0" i="0" sz="2800" u="none">
              <a:solidFill>
                <a:srgbClr val="00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Calibri"/>
              <a:ea typeface="Calibri"/>
              <a:cs typeface="Calibri"/>
              <a:sym typeface="Calibri"/>
            </a:endParaRPr>
          </a:p>
        </p:txBody>
      </p:sp>
      <p:sp>
        <p:nvSpPr>
          <p:cNvPr id="341" name="Google Shape;341;p5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PERSPECTIVES AND ISSUES IN MACHINE LEARNING</a:t>
            </a:r>
            <a:endParaRPr/>
          </a:p>
        </p:txBody>
      </p:sp>
      <p:sp>
        <p:nvSpPr>
          <p:cNvPr id="347" name="Google Shape;347;p53"/>
          <p:cNvSpPr txBox="1"/>
          <p:nvPr>
            <p:ph idx="1" type="body"/>
          </p:nvPr>
        </p:nvSpPr>
        <p:spPr>
          <a:xfrm>
            <a:off x="0" y="838200"/>
            <a:ext cx="9144000" cy="6019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One useful perspective on machine learning is that it involves searching a very large space of possible hypotheses to determine one that best fits the observed data and any prior knowledge held by the learner.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For example, consider the space of hypotheses that could in principle be output by the above checkers learner.</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 This hypothesis space consists of all evaluation functions that can be represented by some choice of values for the weights </a:t>
            </a:r>
            <a:r>
              <a:rPr b="1" i="1" lang="en-US" sz="2000" u="none">
                <a:solidFill>
                  <a:schemeClr val="dk1"/>
                </a:solidFill>
                <a:latin typeface="Courier"/>
                <a:ea typeface="Courier"/>
                <a:cs typeface="Courier"/>
                <a:sym typeface="Courier"/>
              </a:rPr>
              <a:t>wo </a:t>
            </a:r>
            <a:r>
              <a:rPr b="0" i="0" lang="en-US" sz="2800" u="none">
                <a:solidFill>
                  <a:schemeClr val="dk1"/>
                </a:solidFill>
                <a:latin typeface="Times New Roman"/>
                <a:ea typeface="Times New Roman"/>
                <a:cs typeface="Times New Roman"/>
                <a:sym typeface="Times New Roman"/>
              </a:rPr>
              <a:t>through </a:t>
            </a:r>
            <a:r>
              <a:rPr b="1" i="1" lang="en-US" sz="1600" u="none">
                <a:solidFill>
                  <a:schemeClr val="dk1"/>
                </a:solidFill>
                <a:latin typeface="Courier"/>
                <a:ea typeface="Courier"/>
                <a:cs typeface="Courier"/>
                <a:sym typeface="Courier"/>
              </a:rPr>
              <a:t>w6.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learner's task is thus to search through this vast space to locate the hypothesis that is most consistent with the available training examples. </a:t>
            </a:r>
            <a:endParaRPr/>
          </a:p>
        </p:txBody>
      </p:sp>
      <p:sp>
        <p:nvSpPr>
          <p:cNvPr id="348" name="Google Shape;348;p5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 </a:t>
            </a: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54" name="Google Shape;354;p54"/>
          <p:cNvSpPr txBox="1"/>
          <p:nvPr>
            <p:ph idx="1" type="body"/>
          </p:nvPr>
        </p:nvSpPr>
        <p:spPr>
          <a:xfrm>
            <a:off x="76200" y="152400"/>
            <a:ext cx="9067800" cy="6705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The </a:t>
            </a:r>
            <a:r>
              <a:rPr b="0" i="0" lang="en-US" sz="2000" u="none">
                <a:solidFill>
                  <a:srgbClr val="000000"/>
                </a:solidFill>
                <a:latin typeface="Times New Roman"/>
                <a:ea typeface="Times New Roman"/>
                <a:cs typeface="Times New Roman"/>
                <a:sym typeface="Times New Roman"/>
              </a:rPr>
              <a:t>LMS </a:t>
            </a:r>
            <a:r>
              <a:rPr b="0" i="0" lang="en-US" sz="2800" u="none">
                <a:solidFill>
                  <a:srgbClr val="000000"/>
                </a:solidFill>
                <a:latin typeface="Times New Roman"/>
                <a:ea typeface="Times New Roman"/>
                <a:cs typeface="Times New Roman"/>
                <a:sym typeface="Times New Roman"/>
              </a:rPr>
              <a:t>algorithm for fitting weights achieves  this goal by iteratively tuning the weights, adding a correction to each weight each time the hypothesized evaluation function predicts a value that differs from the training value.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This algorithm works well when the hypothesis representation considered by the learner defines a continuously parameterized space of potential hypotheses.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Many algorithms that search a hypothesis space defined by some underlying representation (e.g., linear functions, logical descriptions, decision trees, artificial neural networks).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These different hypothesis representations are appropriate for learning different kinds of target functions. </a:t>
            </a:r>
            <a:endParaRPr/>
          </a:p>
        </p:txBody>
      </p:sp>
      <p:sp>
        <p:nvSpPr>
          <p:cNvPr id="355" name="Google Shape;355;p5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61" name="Google Shape;361;p55"/>
          <p:cNvSpPr txBox="1"/>
          <p:nvPr>
            <p:ph idx="1" type="body"/>
          </p:nvPr>
        </p:nvSpPr>
        <p:spPr>
          <a:xfrm>
            <a:off x="0" y="0"/>
            <a:ext cx="9144000" cy="6978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For each of these hypothesis representations, the  corresponding learning algorithm takes advantage of a different underlying structure to organize the search through the hypothesis space.</a:t>
            </a:r>
            <a:endParaRPr b="0" i="0" sz="2800" u="none">
              <a:solidFill>
                <a:srgbClr val="000000"/>
              </a:solidFill>
              <a:latin typeface="Calibri"/>
              <a:ea typeface="Calibri"/>
              <a:cs typeface="Calibri"/>
              <a:sym typeface="Calibri"/>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FF0000"/>
                </a:solidFill>
                <a:latin typeface="Calibri"/>
                <a:ea typeface="Calibri"/>
                <a:cs typeface="Calibri"/>
                <a:sym typeface="Calibri"/>
              </a:rPr>
              <a:t>Issues:</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What algorithms exist for learning general target functions from specific training examples?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what settings will particular algorithms converge to the desired function, given sufficient training data?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Which algorithms perform best for which types of problems and representations?</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How much training data is sufficient?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What general bounds can be found to relate the confidence in learned hypotheses to the amount of training experience and the character of the learner's hypothesis space?</a:t>
            </a:r>
            <a:endParaRPr/>
          </a:p>
        </p:txBody>
      </p:sp>
      <p:sp>
        <p:nvSpPr>
          <p:cNvPr id="362" name="Google Shape;362;p5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368" name="Google Shape;368;p56"/>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When and how can prior knowledge held by the learner guide the process of generalizing from examples?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Can prior knowledge be helpful even when it is only approximately correct?</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What is the best strategy for choosing a useful next training experience, and how does the choice of this strategy alter the complexity of the learning problem?</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What is the best way to reduce the learning task to one or more function approximation problems?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Put another way, what specific functions should the system attempt to learn? </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Can this process itself be automated?</a:t>
            </a:r>
            <a:endParaRPr/>
          </a:p>
          <a:p>
            <a:pPr indent="-342900" lvl="0" marL="342900" marR="0" rtl="0" algn="just">
              <a:lnSpc>
                <a:spcPct val="100000"/>
              </a:lnSpc>
              <a:spcBef>
                <a:spcPts val="560"/>
              </a:spcBef>
              <a:spcAft>
                <a:spcPts val="0"/>
              </a:spcAft>
              <a:buClr>
                <a:srgbClr val="3333CC"/>
              </a:buClr>
              <a:buSzPts val="1680"/>
              <a:buFont typeface="Noto Sans Symbols"/>
              <a:buChar char="■"/>
            </a:pPr>
            <a:r>
              <a:rPr b="0" i="0" lang="en-US" sz="2800" u="none">
                <a:solidFill>
                  <a:srgbClr val="000000"/>
                </a:solidFill>
                <a:latin typeface="Times New Roman"/>
                <a:ea typeface="Times New Roman"/>
                <a:cs typeface="Times New Roman"/>
                <a:sym typeface="Times New Roman"/>
              </a:rPr>
              <a:t>How can the learner automatically alter </a:t>
            </a:r>
            <a:r>
              <a:rPr b="1" i="0" lang="en-US" sz="2000" u="none">
                <a:solidFill>
                  <a:srgbClr val="000000"/>
                </a:solidFill>
                <a:latin typeface="Times New Roman"/>
                <a:ea typeface="Times New Roman"/>
                <a:cs typeface="Times New Roman"/>
                <a:sym typeface="Times New Roman"/>
              </a:rPr>
              <a:t>its </a:t>
            </a:r>
            <a:r>
              <a:rPr b="0" i="0" lang="en-US" sz="2800" u="none">
                <a:solidFill>
                  <a:srgbClr val="000000"/>
                </a:solidFill>
                <a:latin typeface="Times New Roman"/>
                <a:ea typeface="Times New Roman"/>
                <a:cs typeface="Times New Roman"/>
                <a:sym typeface="Times New Roman"/>
              </a:rPr>
              <a:t>representation to improve its ability to represent and learn the target function?</a:t>
            </a:r>
            <a:endParaRPr b="0" i="0" sz="2800" u="none">
              <a:solidFill>
                <a:srgbClr val="000000"/>
              </a:solidFill>
              <a:latin typeface="Calibri"/>
              <a:ea typeface="Calibri"/>
              <a:cs typeface="Calibri"/>
              <a:sym typeface="Calibri"/>
            </a:endParaRPr>
          </a:p>
          <a:p>
            <a:pPr indent="-236220" lvl="0" marL="342900" marR="0" rtl="0" algn="l">
              <a:lnSpc>
                <a:spcPct val="100000"/>
              </a:lnSpc>
              <a:spcBef>
                <a:spcPts val="560"/>
              </a:spcBef>
              <a:spcAft>
                <a:spcPts val="0"/>
              </a:spcAft>
              <a:buClr>
                <a:srgbClr val="3333CC"/>
              </a:buClr>
              <a:buSzPts val="1680"/>
              <a:buFont typeface="Noto Sans Symbols"/>
              <a:buNone/>
            </a:pPr>
            <a:r>
              <a:t/>
            </a:r>
            <a:endParaRPr b="0" i="0" sz="2800" u="none">
              <a:solidFill>
                <a:srgbClr val="000000"/>
              </a:solidFill>
              <a:latin typeface="Calibri"/>
              <a:ea typeface="Calibri"/>
              <a:cs typeface="Calibri"/>
              <a:sym typeface="Calibri"/>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rgbClr val="000000"/>
              </a:solidFill>
              <a:latin typeface="Calibri"/>
              <a:ea typeface="Calibri"/>
              <a:cs typeface="Calibri"/>
              <a:sym typeface="Calibri"/>
            </a:endParaRPr>
          </a:p>
        </p:txBody>
      </p:sp>
      <p:sp>
        <p:nvSpPr>
          <p:cNvPr id="369" name="Google Shape;369;p5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37" name="Google Shape;137;p24"/>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cap="none" strike="noStrike">
                <a:solidFill>
                  <a:srgbClr val="FF0000"/>
                </a:solidFill>
                <a:latin typeface="Times New Roman"/>
                <a:ea typeface="Times New Roman"/>
                <a:cs typeface="Times New Roman"/>
                <a:sym typeface="Times New Roman"/>
              </a:rPr>
              <a:t>Learning to drive an autonomous vehicle.</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Machine learning methods have been used to train computer-controlled vehicles to steer correctly when driving on a variety of road types. </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For example, the </a:t>
            </a:r>
            <a:r>
              <a:rPr b="1" i="0" lang="en-US" sz="2800" u="none" cap="none" strike="noStrike">
                <a:solidFill>
                  <a:schemeClr val="dk1"/>
                </a:solidFill>
                <a:latin typeface="Times New Roman"/>
                <a:ea typeface="Times New Roman"/>
                <a:cs typeface="Times New Roman"/>
                <a:sym typeface="Times New Roman"/>
              </a:rPr>
              <a:t>ALVINN </a:t>
            </a:r>
            <a:r>
              <a:rPr b="0" i="0" lang="en-US" sz="2800" u="none" cap="none" strike="noStrike">
                <a:solidFill>
                  <a:schemeClr val="dk1"/>
                </a:solidFill>
                <a:latin typeface="Times New Roman"/>
                <a:ea typeface="Times New Roman"/>
                <a:cs typeface="Times New Roman"/>
                <a:sym typeface="Times New Roman"/>
              </a:rPr>
              <a:t>system has used its learned strategies to drive unassisted at 70 miles per hour for 90 miles on public highways among other cars.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cap="none" strike="noStrike">
                <a:solidFill>
                  <a:srgbClr val="FF0000"/>
                </a:solidFill>
                <a:latin typeface="Times New Roman"/>
                <a:ea typeface="Times New Roman"/>
                <a:cs typeface="Times New Roman"/>
                <a:sym typeface="Times New Roman"/>
              </a:rPr>
              <a:t>Learning to classify new astronomical structures.</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For example, decision tree learning algorithms have been used by NASA to learn how to classify celestial objects from the second Palomar Observatory Sky Survey. </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This system is now used to automatically classify </a:t>
            </a:r>
            <a:r>
              <a:rPr b="1" i="0" lang="en-US" sz="2800" u="none" cap="none" strike="noStrike">
                <a:solidFill>
                  <a:schemeClr val="dk1"/>
                </a:solidFill>
                <a:latin typeface="Times New Roman"/>
                <a:ea typeface="Times New Roman"/>
                <a:cs typeface="Times New Roman"/>
                <a:sym typeface="Times New Roman"/>
              </a:rPr>
              <a:t>all </a:t>
            </a:r>
            <a:r>
              <a:rPr b="0" i="0" lang="en-US" sz="2800" u="none" cap="none" strike="noStrike">
                <a:solidFill>
                  <a:schemeClr val="dk1"/>
                </a:solidFill>
                <a:latin typeface="Times New Roman"/>
                <a:ea typeface="Times New Roman"/>
                <a:cs typeface="Times New Roman"/>
                <a:sym typeface="Times New Roman"/>
              </a:rPr>
              <a:t>objects in the Sky Survey, which consists of three terabytes of image data.</a:t>
            </a:r>
            <a:endParaRPr/>
          </a:p>
        </p:txBody>
      </p:sp>
      <p:sp>
        <p:nvSpPr>
          <p:cNvPr id="138" name="Google Shape;138;p2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44" name="Google Shape;144;p25"/>
          <p:cNvSpPr txBox="1"/>
          <p:nvPr>
            <p:ph idx="1" type="body"/>
          </p:nvPr>
        </p:nvSpPr>
        <p:spPr>
          <a:xfrm>
            <a:off x="0" y="152400"/>
            <a:ext cx="9144000" cy="6705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cap="none" strike="noStrike">
                <a:solidFill>
                  <a:srgbClr val="FF0000"/>
                </a:solidFill>
                <a:latin typeface="Times New Roman"/>
                <a:ea typeface="Times New Roman"/>
                <a:cs typeface="Times New Roman"/>
                <a:sym typeface="Times New Roman"/>
              </a:rPr>
              <a:t>Learning to play world-class backgammon.</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most successful computer programs for playing games such as backgammon are based on machine learning algorithms. For example, the world's top computer program for backgammon, TD-GAMMON learned its strategy by playing over one million practice games against itself. </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It now plays at </a:t>
            </a:r>
            <a:r>
              <a:rPr b="0" i="0" lang="en-US" sz="2400" u="none" cap="none" strike="noStrike">
                <a:solidFill>
                  <a:schemeClr val="dk1"/>
                </a:solidFill>
                <a:latin typeface="Times New Roman"/>
                <a:ea typeface="Times New Roman"/>
                <a:cs typeface="Times New Roman"/>
                <a:sym typeface="Times New Roman"/>
              </a:rPr>
              <a:t>a </a:t>
            </a:r>
            <a:r>
              <a:rPr b="0" i="0" lang="en-US" sz="2800" u="none" cap="none" strike="noStrike">
                <a:solidFill>
                  <a:schemeClr val="dk1"/>
                </a:solidFill>
                <a:latin typeface="Times New Roman"/>
                <a:ea typeface="Times New Roman"/>
                <a:cs typeface="Times New Roman"/>
                <a:sym typeface="Times New Roman"/>
              </a:rPr>
              <a:t>level competitive with the human world champion.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Similar  techniques have applications in many practical problems where very large search spaces must be examined efficiently.</a:t>
            </a:r>
            <a:endParaRPr/>
          </a:p>
        </p:txBody>
      </p:sp>
      <p:sp>
        <p:nvSpPr>
          <p:cNvPr id="145" name="Google Shape;145;p2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Calibri"/>
              <a:buNone/>
            </a:pPr>
            <a:r>
              <a:rPr b="1" i="0" lang="en-US" sz="3600" u="none">
                <a:solidFill>
                  <a:schemeClr val="dk2"/>
                </a:solidFill>
                <a:latin typeface="Calibri"/>
                <a:ea typeface="Calibri"/>
                <a:cs typeface="Calibri"/>
                <a:sym typeface="Calibri"/>
              </a:rPr>
              <a:t>WELL-POSED LEARNING PROBLEMS</a:t>
            </a:r>
            <a:endParaRPr/>
          </a:p>
        </p:txBody>
      </p:sp>
      <p:sp>
        <p:nvSpPr>
          <p:cNvPr id="151" name="Google Shape;151;p26"/>
          <p:cNvSpPr txBox="1"/>
          <p:nvPr>
            <p:ph idx="1" type="body"/>
          </p:nvPr>
        </p:nvSpPr>
        <p:spPr>
          <a:xfrm>
            <a:off x="76200" y="914400"/>
            <a:ext cx="9067800" cy="5943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080"/>
              <a:buFont typeface="Noto Sans Symbols"/>
              <a:buChar char="■"/>
            </a:pPr>
            <a:r>
              <a:rPr b="1" i="1" lang="en-US" sz="1800" u="none" cap="none" strike="noStrike">
                <a:solidFill>
                  <a:schemeClr val="dk1"/>
                </a:solidFill>
                <a:latin typeface="Times New Roman"/>
                <a:ea typeface="Times New Roman"/>
                <a:cs typeface="Times New Roman"/>
                <a:sym typeface="Times New Roman"/>
              </a:rPr>
              <a:t>Definition: </a:t>
            </a:r>
            <a:r>
              <a:rPr b="0" i="0" lang="en-US" sz="1800" u="none" cap="none" strike="noStrike">
                <a:solidFill>
                  <a:schemeClr val="dk1"/>
                </a:solidFill>
                <a:latin typeface="Times New Roman"/>
                <a:ea typeface="Times New Roman"/>
                <a:cs typeface="Times New Roman"/>
                <a:sym typeface="Times New Roman"/>
              </a:rPr>
              <a:t>A </a:t>
            </a:r>
            <a:r>
              <a:rPr b="0" i="0" lang="en-US" sz="2800" u="none" cap="none" strike="noStrike">
                <a:solidFill>
                  <a:schemeClr val="dk1"/>
                </a:solidFill>
                <a:latin typeface="Times New Roman"/>
                <a:ea typeface="Times New Roman"/>
                <a:cs typeface="Times New Roman"/>
                <a:sym typeface="Times New Roman"/>
              </a:rPr>
              <a:t>computer program is said to </a:t>
            </a:r>
            <a:r>
              <a:rPr b="0" i="0" lang="en-US" sz="2000" u="none" cap="none" strike="noStrike">
                <a:solidFill>
                  <a:schemeClr val="dk1"/>
                </a:solidFill>
                <a:latin typeface="Times New Roman"/>
                <a:ea typeface="Times New Roman"/>
                <a:cs typeface="Times New Roman"/>
                <a:sym typeface="Times New Roman"/>
              </a:rPr>
              <a:t>learn </a:t>
            </a:r>
            <a:r>
              <a:rPr b="0" i="0" lang="en-US" sz="2800" u="none" cap="none" strike="noStrike">
                <a:solidFill>
                  <a:schemeClr val="dk1"/>
                </a:solidFill>
                <a:latin typeface="Times New Roman"/>
                <a:ea typeface="Times New Roman"/>
                <a:cs typeface="Times New Roman"/>
                <a:sym typeface="Times New Roman"/>
              </a:rPr>
              <a:t>from experience </a:t>
            </a:r>
            <a:r>
              <a:rPr b="0" i="0" lang="en-US" sz="1800" u="none" cap="none" strike="noStrike">
                <a:solidFill>
                  <a:schemeClr val="dk1"/>
                </a:solidFill>
                <a:latin typeface="Times New Roman"/>
                <a:ea typeface="Times New Roman"/>
                <a:cs typeface="Times New Roman"/>
                <a:sym typeface="Times New Roman"/>
              </a:rPr>
              <a:t>E </a:t>
            </a:r>
            <a:r>
              <a:rPr b="0" i="0" lang="en-US" sz="2800" u="none" cap="none" strike="noStrike">
                <a:solidFill>
                  <a:schemeClr val="dk1"/>
                </a:solidFill>
                <a:latin typeface="Times New Roman"/>
                <a:ea typeface="Times New Roman"/>
                <a:cs typeface="Times New Roman"/>
                <a:sym typeface="Times New Roman"/>
              </a:rPr>
              <a:t>with respect to some class of </a:t>
            </a:r>
            <a:r>
              <a:rPr b="0" i="0" lang="en-US" sz="2000" u="none" cap="none" strike="noStrike">
                <a:solidFill>
                  <a:schemeClr val="dk1"/>
                </a:solidFill>
                <a:latin typeface="Times New Roman"/>
                <a:ea typeface="Times New Roman"/>
                <a:cs typeface="Times New Roman"/>
                <a:sym typeface="Times New Roman"/>
              </a:rPr>
              <a:t>tasks </a:t>
            </a:r>
            <a:r>
              <a:rPr b="1" i="1" lang="en-US" sz="1800" u="none" cap="none" strike="noStrike">
                <a:solidFill>
                  <a:schemeClr val="dk1"/>
                </a:solidFill>
                <a:latin typeface="Times New Roman"/>
                <a:ea typeface="Times New Roman"/>
                <a:cs typeface="Times New Roman"/>
                <a:sym typeface="Times New Roman"/>
              </a:rPr>
              <a:t>T </a:t>
            </a:r>
            <a:r>
              <a:rPr b="0" i="0" lang="en-US" sz="2800" u="none" cap="none" strike="noStrike">
                <a:solidFill>
                  <a:schemeClr val="dk1"/>
                </a:solidFill>
                <a:latin typeface="Times New Roman"/>
                <a:ea typeface="Times New Roman"/>
                <a:cs typeface="Times New Roman"/>
                <a:sym typeface="Times New Roman"/>
              </a:rPr>
              <a:t>and performance measure </a:t>
            </a:r>
            <a:r>
              <a:rPr b="0" i="0" lang="en-US" sz="2000" u="none" cap="none" strike="noStrike">
                <a:solidFill>
                  <a:schemeClr val="dk1"/>
                </a:solidFill>
                <a:latin typeface="Times New Roman"/>
                <a:ea typeface="Times New Roman"/>
                <a:cs typeface="Times New Roman"/>
                <a:sym typeface="Times New Roman"/>
              </a:rPr>
              <a:t>P, </a:t>
            </a:r>
            <a:r>
              <a:rPr b="0" i="0" lang="en-US" sz="2800" u="none" cap="none" strike="noStrike">
                <a:solidFill>
                  <a:schemeClr val="dk1"/>
                </a:solidFill>
                <a:latin typeface="Times New Roman"/>
                <a:ea typeface="Times New Roman"/>
                <a:cs typeface="Times New Roman"/>
                <a:sym typeface="Times New Roman"/>
              </a:rPr>
              <a:t>if its performance at tasks </a:t>
            </a:r>
            <a:r>
              <a:rPr b="0" i="0" lang="en-US" sz="2000" u="none" cap="none" strike="noStrike">
                <a:solidFill>
                  <a:schemeClr val="dk1"/>
                </a:solidFill>
                <a:latin typeface="Times New Roman"/>
                <a:ea typeface="Times New Roman"/>
                <a:cs typeface="Times New Roman"/>
                <a:sym typeface="Times New Roman"/>
              </a:rPr>
              <a:t>in </a:t>
            </a:r>
            <a:r>
              <a:rPr b="0" i="0" lang="en-US" sz="1800" u="none" cap="none" strike="noStrike">
                <a:solidFill>
                  <a:schemeClr val="dk1"/>
                </a:solidFill>
                <a:latin typeface="Times New Roman"/>
                <a:ea typeface="Times New Roman"/>
                <a:cs typeface="Times New Roman"/>
                <a:sym typeface="Times New Roman"/>
              </a:rPr>
              <a:t>T, </a:t>
            </a:r>
            <a:r>
              <a:rPr b="0" i="0" lang="en-US" sz="2800" u="none" cap="none" strike="noStrike">
                <a:solidFill>
                  <a:schemeClr val="dk1"/>
                </a:solidFill>
                <a:latin typeface="Times New Roman"/>
                <a:ea typeface="Times New Roman"/>
                <a:cs typeface="Times New Roman"/>
                <a:sym typeface="Times New Roman"/>
              </a:rPr>
              <a:t>as measured </a:t>
            </a:r>
            <a:r>
              <a:rPr b="0" i="0" lang="en-US" sz="2000" u="none" cap="none" strike="noStrike">
                <a:solidFill>
                  <a:schemeClr val="dk1"/>
                </a:solidFill>
                <a:latin typeface="Times New Roman"/>
                <a:ea typeface="Times New Roman"/>
                <a:cs typeface="Times New Roman"/>
                <a:sym typeface="Times New Roman"/>
              </a:rPr>
              <a:t>by </a:t>
            </a:r>
            <a:r>
              <a:rPr b="0" i="0" lang="en-US" sz="1800" u="none" cap="none" strike="noStrike">
                <a:solidFill>
                  <a:schemeClr val="dk1"/>
                </a:solidFill>
                <a:latin typeface="Times New Roman"/>
                <a:ea typeface="Times New Roman"/>
                <a:cs typeface="Times New Roman"/>
                <a:sym typeface="Times New Roman"/>
              </a:rPr>
              <a:t>P, </a:t>
            </a:r>
            <a:r>
              <a:rPr b="0" i="0" lang="en-US" sz="2800" u="none" cap="none" strike="noStrike">
                <a:solidFill>
                  <a:schemeClr val="dk1"/>
                </a:solidFill>
                <a:latin typeface="Times New Roman"/>
                <a:ea typeface="Times New Roman"/>
                <a:cs typeface="Times New Roman"/>
                <a:sym typeface="Times New Roman"/>
              </a:rPr>
              <a:t>improves with experience </a:t>
            </a:r>
            <a:r>
              <a:rPr b="0" i="0" lang="en-US" sz="1800" u="none" cap="none" strike="noStrike">
                <a:solidFill>
                  <a:schemeClr val="dk1"/>
                </a:solidFill>
                <a:latin typeface="Times New Roman"/>
                <a:ea typeface="Times New Roman"/>
                <a:cs typeface="Times New Roman"/>
                <a:sym typeface="Times New Roman"/>
              </a:rPr>
              <a:t>E.</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For example, a computer program that learns to play checkers might improve its performance </a:t>
            </a:r>
            <a:r>
              <a:rPr b="0" i="0" lang="en-US" sz="2000" u="none" cap="none" strike="noStrike">
                <a:solidFill>
                  <a:schemeClr val="dk1"/>
                </a:solidFill>
                <a:latin typeface="Times New Roman"/>
                <a:ea typeface="Times New Roman"/>
                <a:cs typeface="Times New Roman"/>
                <a:sym typeface="Times New Roman"/>
              </a:rPr>
              <a:t>as </a:t>
            </a:r>
            <a:r>
              <a:rPr b="1" i="1" lang="en-US" sz="2000" u="none" cap="none" strike="noStrike">
                <a:solidFill>
                  <a:schemeClr val="dk1"/>
                </a:solidFill>
                <a:latin typeface="Times New Roman"/>
                <a:ea typeface="Times New Roman"/>
                <a:cs typeface="Times New Roman"/>
                <a:sym typeface="Times New Roman"/>
              </a:rPr>
              <a:t>measured by its abiliry to win </a:t>
            </a:r>
            <a:r>
              <a:rPr b="0" i="0" lang="en-US" sz="2800" u="none" cap="none" strike="noStrike">
                <a:solidFill>
                  <a:schemeClr val="dk1"/>
                </a:solidFill>
                <a:latin typeface="Times New Roman"/>
                <a:ea typeface="Times New Roman"/>
                <a:cs typeface="Times New Roman"/>
                <a:sym typeface="Times New Roman"/>
              </a:rPr>
              <a:t>at the class of tasks involving </a:t>
            </a:r>
            <a:r>
              <a:rPr b="1" i="1" lang="en-US" sz="2000" u="none" cap="none" strike="noStrike">
                <a:solidFill>
                  <a:schemeClr val="dk1"/>
                </a:solidFill>
                <a:latin typeface="Times New Roman"/>
                <a:ea typeface="Times New Roman"/>
                <a:cs typeface="Times New Roman"/>
                <a:sym typeface="Times New Roman"/>
              </a:rPr>
              <a:t>playing checkers games, </a:t>
            </a:r>
            <a:r>
              <a:rPr b="0" i="0" lang="en-US" sz="2800" u="none" cap="none" strike="noStrike">
                <a:solidFill>
                  <a:schemeClr val="dk1"/>
                </a:solidFill>
                <a:latin typeface="Times New Roman"/>
                <a:ea typeface="Times New Roman"/>
                <a:cs typeface="Times New Roman"/>
                <a:sym typeface="Times New Roman"/>
              </a:rPr>
              <a:t>through experience </a:t>
            </a:r>
            <a:r>
              <a:rPr b="1" i="1" lang="en-US" sz="2000" u="none" cap="none" strike="noStrike">
                <a:solidFill>
                  <a:schemeClr val="dk1"/>
                </a:solidFill>
                <a:latin typeface="Times New Roman"/>
                <a:ea typeface="Times New Roman"/>
                <a:cs typeface="Times New Roman"/>
                <a:sym typeface="Times New Roman"/>
              </a:rPr>
              <a:t>obtained </a:t>
            </a:r>
            <a:r>
              <a:rPr b="0" i="0" lang="en-US" sz="2000" u="none" cap="none" strike="noStrike">
                <a:solidFill>
                  <a:schemeClr val="dk1"/>
                </a:solidFill>
                <a:latin typeface="Times New Roman"/>
                <a:ea typeface="Times New Roman"/>
                <a:cs typeface="Times New Roman"/>
                <a:sym typeface="Times New Roman"/>
              </a:rPr>
              <a:t>by </a:t>
            </a:r>
            <a:r>
              <a:rPr b="1" i="1" lang="en-US" sz="2000" u="none" cap="none" strike="noStrike">
                <a:solidFill>
                  <a:schemeClr val="dk1"/>
                </a:solidFill>
                <a:latin typeface="Times New Roman"/>
                <a:ea typeface="Times New Roman"/>
                <a:cs typeface="Times New Roman"/>
                <a:sym typeface="Times New Roman"/>
              </a:rPr>
              <a:t>playing games against itself.</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imes New Roman"/>
                <a:ea typeface="Times New Roman"/>
                <a:cs typeface="Times New Roman"/>
                <a:sym typeface="Times New Roman"/>
              </a:rPr>
              <a:t>In general, to have a well-defined learning problem, we must identity these three features: the class of tasks, the measure of performance to be improved, and the source of experience.</a:t>
            </a:r>
            <a:endParaRPr/>
          </a:p>
        </p:txBody>
      </p:sp>
      <p:sp>
        <p:nvSpPr>
          <p:cNvPr id="152" name="Google Shape;152;p2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58" name="Google Shape;158;p27"/>
          <p:cNvSpPr txBox="1"/>
          <p:nvPr>
            <p:ph idx="1" type="body"/>
          </p:nvPr>
        </p:nvSpPr>
        <p:spPr>
          <a:xfrm>
            <a:off x="304800" y="0"/>
            <a:ext cx="8458200" cy="6477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1" i="0" lang="en-US" sz="2800" u="none" cap="none" strike="noStrike">
                <a:solidFill>
                  <a:schemeClr val="dk1"/>
                </a:solidFill>
                <a:latin typeface="Times New Roman"/>
                <a:ea typeface="Times New Roman"/>
                <a:cs typeface="Times New Roman"/>
                <a:sym typeface="Times New Roman"/>
              </a:rPr>
              <a:t>A checkers learning problem:</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1" i="0" lang="en-US" sz="2800" u="none" cap="none" strike="noStrike">
                <a:solidFill>
                  <a:schemeClr val="dk1"/>
                </a:solidFill>
                <a:latin typeface="Times New Roman"/>
                <a:ea typeface="Times New Roman"/>
                <a:cs typeface="Times New Roman"/>
                <a:sym typeface="Times New Roman"/>
              </a:rPr>
              <a:t>Task </a:t>
            </a:r>
            <a:r>
              <a:rPr b="1" i="0" lang="en-US" sz="2000" u="none" cap="none" strike="noStrike">
                <a:solidFill>
                  <a:schemeClr val="dk1"/>
                </a:solidFill>
                <a:latin typeface="Times New Roman"/>
                <a:ea typeface="Times New Roman"/>
                <a:cs typeface="Times New Roman"/>
                <a:sym typeface="Times New Roman"/>
              </a:rPr>
              <a:t>T: </a:t>
            </a:r>
            <a:r>
              <a:rPr b="0" i="0" lang="en-US" sz="2800" u="none" cap="none" strike="noStrike">
                <a:solidFill>
                  <a:schemeClr val="dk1"/>
                </a:solidFill>
                <a:latin typeface="Times New Roman"/>
                <a:ea typeface="Times New Roman"/>
                <a:cs typeface="Times New Roman"/>
                <a:sym typeface="Times New Roman"/>
              </a:rPr>
              <a:t>playing checkers </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1" i="0" lang="en-US" sz="2800" u="none" cap="none" strike="noStrike">
                <a:solidFill>
                  <a:schemeClr val="dk1"/>
                </a:solidFill>
                <a:latin typeface="Times New Roman"/>
                <a:ea typeface="Times New Roman"/>
                <a:cs typeface="Times New Roman"/>
                <a:sym typeface="Times New Roman"/>
              </a:rPr>
              <a:t>Performance measure </a:t>
            </a:r>
            <a:r>
              <a:rPr b="1" i="0" lang="en-US" sz="2000" u="none" cap="none" strike="noStrike">
                <a:solidFill>
                  <a:schemeClr val="dk1"/>
                </a:solidFill>
                <a:latin typeface="Times New Roman"/>
                <a:ea typeface="Times New Roman"/>
                <a:cs typeface="Times New Roman"/>
                <a:sym typeface="Times New Roman"/>
              </a:rPr>
              <a:t>P</a:t>
            </a:r>
            <a:r>
              <a:rPr b="0" i="0" lang="en-US" sz="20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percent of games won against opponents</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1" i="0" lang="en-US" sz="2800" u="none" cap="none" strike="noStrike">
                <a:solidFill>
                  <a:schemeClr val="dk1"/>
                </a:solidFill>
                <a:latin typeface="Times New Roman"/>
                <a:ea typeface="Times New Roman"/>
                <a:cs typeface="Times New Roman"/>
                <a:sym typeface="Times New Roman"/>
              </a:rPr>
              <a:t>Training experience </a:t>
            </a:r>
            <a:r>
              <a:rPr b="1" i="0" lang="en-US" sz="2000" u="none" cap="none" strike="noStrike">
                <a:solidFill>
                  <a:schemeClr val="dk1"/>
                </a:solidFill>
                <a:latin typeface="Times New Roman"/>
                <a:ea typeface="Times New Roman"/>
                <a:cs typeface="Times New Roman"/>
                <a:sym typeface="Times New Roman"/>
              </a:rPr>
              <a:t>E</a:t>
            </a:r>
            <a:r>
              <a:rPr b="0" i="0" lang="en-US" sz="20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playing practice games against itself</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1" i="0" lang="en-US" sz="2800" u="none" cap="none" strike="noStrike">
                <a:solidFill>
                  <a:schemeClr val="dk1"/>
                </a:solidFill>
                <a:latin typeface="Times New Roman"/>
                <a:ea typeface="Times New Roman"/>
                <a:cs typeface="Times New Roman"/>
                <a:sym typeface="Times New Roman"/>
              </a:rPr>
              <a:t>A handwriting recognition learning problem:</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Task </a:t>
            </a:r>
            <a:r>
              <a:rPr b="0" i="0" lang="en-US" sz="2000" u="none" cap="none" strike="noStrike">
                <a:solidFill>
                  <a:schemeClr val="dk1"/>
                </a:solidFill>
                <a:latin typeface="Times New Roman"/>
                <a:ea typeface="Times New Roman"/>
                <a:cs typeface="Times New Roman"/>
                <a:sym typeface="Times New Roman"/>
              </a:rPr>
              <a:t>T: </a:t>
            </a:r>
            <a:r>
              <a:rPr b="0" i="0" lang="en-US" sz="2800" u="none" cap="none" strike="noStrike">
                <a:solidFill>
                  <a:schemeClr val="dk1"/>
                </a:solidFill>
                <a:latin typeface="Times New Roman"/>
                <a:ea typeface="Times New Roman"/>
                <a:cs typeface="Times New Roman"/>
                <a:sym typeface="Times New Roman"/>
              </a:rPr>
              <a:t>recognizing and classifying handwritten words within images</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Performance measure </a:t>
            </a:r>
            <a:r>
              <a:rPr b="1" i="1" lang="en-US" sz="2000" u="none" cap="none" strike="noStrike">
                <a:solidFill>
                  <a:schemeClr val="dk1"/>
                </a:solidFill>
                <a:latin typeface="Times New Roman"/>
                <a:ea typeface="Times New Roman"/>
                <a:cs typeface="Times New Roman"/>
                <a:sym typeface="Times New Roman"/>
              </a:rPr>
              <a:t>P: </a:t>
            </a:r>
            <a:r>
              <a:rPr b="0" i="0" lang="en-US" sz="2800" u="none" cap="none" strike="noStrike">
                <a:solidFill>
                  <a:schemeClr val="dk1"/>
                </a:solidFill>
                <a:latin typeface="Times New Roman"/>
                <a:ea typeface="Times New Roman"/>
                <a:cs typeface="Times New Roman"/>
                <a:sym typeface="Times New Roman"/>
              </a:rPr>
              <a:t>percent of words correctly classified</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Training experience </a:t>
            </a:r>
            <a:r>
              <a:rPr b="0" i="0" lang="en-US" sz="2000" u="none" cap="none" strike="noStrike">
                <a:solidFill>
                  <a:schemeClr val="dk1"/>
                </a:solidFill>
                <a:latin typeface="Times New Roman"/>
                <a:ea typeface="Times New Roman"/>
                <a:cs typeface="Times New Roman"/>
                <a:sym typeface="Times New Roman"/>
              </a:rPr>
              <a:t>E: </a:t>
            </a:r>
            <a:r>
              <a:rPr b="0" i="0" lang="en-US" sz="2800" u="none" cap="none" strike="noStrike">
                <a:solidFill>
                  <a:schemeClr val="dk1"/>
                </a:solidFill>
                <a:latin typeface="Times New Roman"/>
                <a:ea typeface="Times New Roman"/>
                <a:cs typeface="Times New Roman"/>
                <a:sym typeface="Times New Roman"/>
              </a:rPr>
              <a:t>a database of handwritten words with given classifications</a:t>
            </a:r>
            <a:endParaRPr/>
          </a:p>
        </p:txBody>
      </p:sp>
      <p:sp>
        <p:nvSpPr>
          <p:cNvPr id="159" name="Google Shape;159;p2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Overlock"/>
              <a:buNone/>
            </a:pPr>
            <a:br>
              <a:rPr b="1" i="0" lang="en-US" sz="3600" u="none">
                <a:solidFill>
                  <a:schemeClr val="dk2"/>
                </a:solidFill>
                <a:latin typeface="Overlock"/>
                <a:ea typeface="Overlock"/>
                <a:cs typeface="Overlock"/>
                <a:sym typeface="Overlock"/>
              </a:rPr>
            </a:br>
            <a:endParaRPr/>
          </a:p>
        </p:txBody>
      </p:sp>
      <p:sp>
        <p:nvSpPr>
          <p:cNvPr id="165" name="Google Shape;165;p28"/>
          <p:cNvSpPr txBox="1"/>
          <p:nvPr>
            <p:ph idx="1" type="body"/>
          </p:nvPr>
        </p:nvSpPr>
        <p:spPr>
          <a:xfrm>
            <a:off x="304800" y="152400"/>
            <a:ext cx="8458200" cy="632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1" i="0" lang="en-US" sz="2800" u="none" cap="none" strike="noStrike">
                <a:solidFill>
                  <a:schemeClr val="dk1"/>
                </a:solidFill>
                <a:latin typeface="Times New Roman"/>
                <a:ea typeface="Times New Roman"/>
                <a:cs typeface="Times New Roman"/>
                <a:sym typeface="Times New Roman"/>
              </a:rPr>
              <a:t>A robot driving learning problem:</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Task </a:t>
            </a:r>
            <a:r>
              <a:rPr b="0" i="0" lang="en-US" sz="2000" u="none" cap="none" strike="noStrike">
                <a:solidFill>
                  <a:schemeClr val="dk1"/>
                </a:solidFill>
                <a:latin typeface="Times New Roman"/>
                <a:ea typeface="Times New Roman"/>
                <a:cs typeface="Times New Roman"/>
                <a:sym typeface="Times New Roman"/>
              </a:rPr>
              <a:t>T: </a:t>
            </a:r>
            <a:r>
              <a:rPr b="0" i="0" lang="en-US" sz="2800" u="none" cap="none" strike="noStrike">
                <a:solidFill>
                  <a:schemeClr val="dk1"/>
                </a:solidFill>
                <a:latin typeface="Times New Roman"/>
                <a:ea typeface="Times New Roman"/>
                <a:cs typeface="Times New Roman"/>
                <a:sym typeface="Times New Roman"/>
              </a:rPr>
              <a:t>driving on public four-lane highways using vision sensors</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Performance measure </a:t>
            </a:r>
            <a:r>
              <a:rPr b="0" i="0" lang="en-US" sz="2000" u="none" cap="none" strike="noStrike">
                <a:solidFill>
                  <a:schemeClr val="dk1"/>
                </a:solidFill>
                <a:latin typeface="Times New Roman"/>
                <a:ea typeface="Times New Roman"/>
                <a:cs typeface="Times New Roman"/>
                <a:sym typeface="Times New Roman"/>
              </a:rPr>
              <a:t>P: </a:t>
            </a:r>
            <a:r>
              <a:rPr b="0" i="0" lang="en-US" sz="2800" u="none" cap="none" strike="noStrike">
                <a:solidFill>
                  <a:schemeClr val="dk1"/>
                </a:solidFill>
                <a:latin typeface="Times New Roman"/>
                <a:ea typeface="Times New Roman"/>
                <a:cs typeface="Times New Roman"/>
                <a:sym typeface="Times New Roman"/>
              </a:rPr>
              <a:t>average distance traveled before an error (as judged by human overseer)</a:t>
            </a:r>
            <a:endParaRPr/>
          </a:p>
          <a:p>
            <a:pPr indent="-285750" lvl="1" marL="742950" marR="0" rtl="0" algn="just">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Training experience </a:t>
            </a:r>
            <a:r>
              <a:rPr b="0" i="0" lang="en-US" sz="2000" u="none" cap="none" strike="noStrike">
                <a:solidFill>
                  <a:schemeClr val="dk1"/>
                </a:solidFill>
                <a:latin typeface="Times New Roman"/>
                <a:ea typeface="Times New Roman"/>
                <a:cs typeface="Times New Roman"/>
                <a:sym typeface="Times New Roman"/>
              </a:rPr>
              <a:t>E: </a:t>
            </a:r>
            <a:r>
              <a:rPr b="0" i="0" lang="en-US" sz="2800" u="none" cap="none" strike="noStrike">
                <a:solidFill>
                  <a:schemeClr val="dk1"/>
                </a:solidFill>
                <a:latin typeface="Times New Roman"/>
                <a:ea typeface="Times New Roman"/>
                <a:cs typeface="Times New Roman"/>
                <a:sym typeface="Times New Roman"/>
              </a:rPr>
              <a:t>a sequence of images and steering commands recorded while observing a human driver</a:t>
            </a:r>
            <a:endParaRPr/>
          </a:p>
          <a:p>
            <a:pPr indent="-236220" lvl="0" marL="342900" marR="0" rtl="0" algn="l">
              <a:spcBef>
                <a:spcPts val="560"/>
              </a:spcBef>
              <a:spcAft>
                <a:spcPts val="0"/>
              </a:spcAft>
              <a:buClr>
                <a:schemeClr val="folHlink"/>
              </a:buClr>
              <a:buSzPts val="16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6" name="Google Shape;166;p2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04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b="1" i="0" lang="en-US" sz="3600" u="none">
                <a:solidFill>
                  <a:schemeClr val="dk2"/>
                </a:solidFill>
                <a:latin typeface="Times New Roman"/>
                <a:ea typeface="Times New Roman"/>
                <a:cs typeface="Times New Roman"/>
                <a:sym typeface="Times New Roman"/>
              </a:rPr>
              <a:t>DESIGNING A LEARNING SYSTEM</a:t>
            </a:r>
            <a:endParaRPr/>
          </a:p>
        </p:txBody>
      </p:sp>
      <p:sp>
        <p:nvSpPr>
          <p:cNvPr id="172" name="Google Shape;172;p29"/>
          <p:cNvSpPr txBox="1"/>
          <p:nvPr>
            <p:ph idx="1" type="body"/>
          </p:nvPr>
        </p:nvSpPr>
        <p:spPr>
          <a:xfrm>
            <a:off x="76200" y="914400"/>
            <a:ext cx="9067800" cy="5943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let us consider designing a program to learn to play checkers, with the goal of entering it in the world checkers tournament.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We adopt the obvious performance measure: the percent of games it wins in this world tournament.</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1" i="0" lang="en-US" sz="2800" u="none">
                <a:solidFill>
                  <a:srgbClr val="FF0000"/>
                </a:solidFill>
                <a:latin typeface="Times New Roman"/>
                <a:ea typeface="Times New Roman"/>
                <a:cs typeface="Times New Roman"/>
                <a:sym typeface="Times New Roman"/>
              </a:rPr>
              <a:t>Choosing the Training Experience:</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first design choice we face is to choose the type of training experience from which our system will learn.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The type of training experience available can have a significant impact on success or failure of the learner. </a:t>
            </a:r>
            <a:endParaRPr/>
          </a:p>
          <a:p>
            <a:pPr indent="-342900" lvl="0" marL="342900" marR="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One key attribute is whether the training experience provides direct or indirect feedback regarding the choices made by the performance system.</a:t>
            </a:r>
            <a:endParaRPr/>
          </a:p>
        </p:txBody>
      </p:sp>
      <p:sp>
        <p:nvSpPr>
          <p:cNvPr id="173" name="Google Shape;173;p2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