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7010400"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10">
          <p15:clr>
            <a:srgbClr val="000000"/>
          </p15:clr>
        </p15:guide>
        <p15:guide id="2" pos="220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10" orient="horz"/>
        <p:guide pos="220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00" cy="462000"/>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71925" y="0"/>
            <a:ext cx="3038400" cy="462000"/>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387850"/>
            <a:ext cx="5140200" cy="4156200"/>
          </a:xfrm>
          <a:prstGeom prst="rect">
            <a:avLst/>
          </a:prstGeom>
          <a:noFill/>
          <a:ln>
            <a:noFill/>
          </a:ln>
        </p:spPr>
        <p:txBody>
          <a:bodyPr anchorCtr="0" anchor="t" bIns="46575" lIns="93150" spcFirstLastPara="1" rIns="93150"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774112"/>
            <a:ext cx="3038400" cy="462000"/>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2" name="Google Shape;112;p1:notes"/>
          <p:cNvSpPr/>
          <p:nvPr>
            <p:ph idx="2" type="sldImg"/>
          </p:nvPr>
        </p:nvSpPr>
        <p:spPr>
          <a:xfrm>
            <a:off x="1206500" y="698500"/>
            <a:ext cx="4602300" cy="34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3" name="Google Shape;113;p1:notes"/>
          <p:cNvSpPr txBox="1"/>
          <p:nvPr>
            <p:ph idx="1" type="body"/>
          </p:nvPr>
        </p:nvSpPr>
        <p:spPr>
          <a:xfrm>
            <a:off x="935037" y="4387850"/>
            <a:ext cx="5140200" cy="4157700"/>
          </a:xfrm>
          <a:prstGeom prst="rect">
            <a:avLst/>
          </a:prstGeom>
          <a:noFill/>
          <a:ln>
            <a:noFill/>
          </a:ln>
        </p:spPr>
        <p:txBody>
          <a:bodyPr anchorCtr="0" anchor="t" bIns="43650" lIns="87325" spcFirstLastPara="1" rIns="87325" wrap="square" tIns="436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52" name="Google Shape;252;p20: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59" name="Google Shape;259;p21: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4:notes"/>
          <p:cNvSpPr txBox="1"/>
          <p:nvPr>
            <p:ph idx="1" type="body"/>
          </p:nvPr>
        </p:nvSpPr>
        <p:spPr>
          <a:xfrm>
            <a:off x="935037" y="4387850"/>
            <a:ext cx="5140200" cy="41562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82" name="Google Shape;282;p24:notes"/>
          <p:cNvSpPr txBox="1"/>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5: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91" name="Google Shape;291;p25: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98" name="Google Shape;298;p26: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7: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06" name="Google Shape;306;p27: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8: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14" name="Google Shape;314;p28: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9: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21" name="Google Shape;321;p29: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0: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28" name="Google Shape;328;p30: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1: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35" name="Google Shape;335;p31: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42" name="Google Shape;342;p32: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49" name="Google Shape;349;p33: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4: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56" name="Google Shape;356;p34: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5: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63" name="Google Shape;363;p35: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6: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70" name="Google Shape;370;p36: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7: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77" name="Google Shape;377;p37: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 name="Google Shape;16;p2"/>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17" name="Google Shape;17;p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1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 name="Google Shape;61;p11"/>
          <p:cNvSpPr txBox="1"/>
          <p:nvPr>
            <p:ph idx="1" type="body"/>
          </p:nvPr>
        </p:nvSpPr>
        <p:spPr>
          <a:xfrm rot="5400000">
            <a:off x="1905000" y="-381000"/>
            <a:ext cx="5257800" cy="84582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62" name="Google Shape;62;p1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 name="Google Shape;65;p12"/>
          <p:cNvSpPr/>
          <p:nvPr>
            <p:ph idx="2" type="pic"/>
          </p:nvPr>
        </p:nvSpPr>
        <p:spPr>
          <a:xfrm>
            <a:off x="1792288" y="612775"/>
            <a:ext cx="5486400" cy="4114800"/>
          </a:xfrm>
          <a:prstGeom prst="rect">
            <a:avLst/>
          </a:prstGeom>
          <a:noFill/>
          <a:ln>
            <a:noFill/>
          </a:ln>
        </p:spPr>
      </p:sp>
      <p:sp>
        <p:nvSpPr>
          <p:cNvPr id="66" name="Google Shape;66;p1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67" name="Google Shape;67;p1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 name="Google Shape;70;p1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50520" lvl="0" marL="457200" rtl="0" algn="l">
              <a:spcBef>
                <a:spcPts val="640"/>
              </a:spcBef>
              <a:spcAft>
                <a:spcPts val="0"/>
              </a:spcAft>
              <a:buSzPts val="1920"/>
              <a:buChar char="■"/>
              <a:defRPr sz="3200"/>
            </a:lvl1pPr>
            <a:lvl2pPr indent="-326390" lvl="1" marL="914400" rtl="0" algn="l">
              <a:spcBef>
                <a:spcPts val="560"/>
              </a:spcBef>
              <a:spcAft>
                <a:spcPts val="0"/>
              </a:spcAft>
              <a:buSzPts val="1540"/>
              <a:buChar char="■"/>
              <a:defRPr sz="2800"/>
            </a:lvl2pPr>
            <a:lvl3pPr indent="-304800" lvl="2" marL="1371600" rtl="0" algn="l">
              <a:spcBef>
                <a:spcPts val="480"/>
              </a:spcBef>
              <a:spcAft>
                <a:spcPts val="0"/>
              </a:spcAft>
              <a:buSzPts val="1200"/>
              <a:buChar char="■"/>
              <a:defRPr sz="2400"/>
            </a:lvl3pPr>
            <a:lvl4pPr indent="-298450" lvl="3" marL="1828800" rtl="0" algn="l">
              <a:spcBef>
                <a:spcPts val="400"/>
              </a:spcBef>
              <a:spcAft>
                <a:spcPts val="0"/>
              </a:spcAft>
              <a:buSzPts val="1100"/>
              <a:buChar char="■"/>
              <a:defRPr sz="2000"/>
            </a:lvl4pPr>
            <a:lvl5pPr indent="-292100" lvl="4" marL="2286000" rtl="0" algn="l">
              <a:spcBef>
                <a:spcPts val="400"/>
              </a:spcBef>
              <a:spcAft>
                <a:spcPts val="0"/>
              </a:spcAft>
              <a:buSzPts val="1000"/>
              <a:buChar char="■"/>
              <a:defRPr sz="2000"/>
            </a:lvl5pPr>
            <a:lvl6pPr indent="-292100" lvl="5" marL="2743200" rtl="0" algn="l">
              <a:spcBef>
                <a:spcPts val="400"/>
              </a:spcBef>
              <a:spcAft>
                <a:spcPts val="0"/>
              </a:spcAft>
              <a:buSzPts val="1000"/>
              <a:buChar char="■"/>
              <a:defRPr sz="2000"/>
            </a:lvl6pPr>
            <a:lvl7pPr indent="-292100" lvl="6" marL="3200400" rtl="0" algn="l">
              <a:spcBef>
                <a:spcPts val="400"/>
              </a:spcBef>
              <a:spcAft>
                <a:spcPts val="0"/>
              </a:spcAft>
              <a:buSzPts val="1000"/>
              <a:buChar char="■"/>
              <a:defRPr sz="2000"/>
            </a:lvl7pPr>
            <a:lvl8pPr indent="-292100" lvl="7" marL="3657600" rtl="0" algn="l">
              <a:spcBef>
                <a:spcPts val="400"/>
              </a:spcBef>
              <a:spcAft>
                <a:spcPts val="0"/>
              </a:spcAft>
              <a:buSzPts val="1000"/>
              <a:buChar char="■"/>
              <a:defRPr sz="2000"/>
            </a:lvl8pPr>
            <a:lvl9pPr indent="-292100" lvl="8" marL="4114800" rtl="0" algn="l">
              <a:spcBef>
                <a:spcPts val="400"/>
              </a:spcBef>
              <a:spcAft>
                <a:spcPts val="0"/>
              </a:spcAft>
              <a:buSzPts val="1000"/>
              <a:buChar char="■"/>
              <a:defRPr sz="2000"/>
            </a:lvl9pPr>
          </a:lstStyle>
          <a:p/>
        </p:txBody>
      </p:sp>
      <p:sp>
        <p:nvSpPr>
          <p:cNvPr id="71" name="Google Shape;71;p1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72" name="Google Shape;72;p1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1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81" name="Google Shape;81;p1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82" name="Google Shape;82;p1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83" name="Google Shape;83;p1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84" name="Google Shape;84;p1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1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 name="Google Shape;87;p17"/>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88" name="Google Shape;88;p17"/>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89" name="Google Shape;89;p1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 name="Google Shape;92;p1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1200"/>
              <a:buNone/>
              <a:defRPr sz="2000"/>
            </a:lvl1pPr>
            <a:lvl2pPr indent="-228600" lvl="1" marL="914400" rtl="0" algn="l">
              <a:spcBef>
                <a:spcPts val="360"/>
              </a:spcBef>
              <a:spcAft>
                <a:spcPts val="0"/>
              </a:spcAft>
              <a:buSzPts val="990"/>
              <a:buNone/>
              <a:defRPr sz="1800"/>
            </a:lvl2pPr>
            <a:lvl3pPr indent="-228600" lvl="2" marL="1371600" rtl="0" algn="l">
              <a:spcBef>
                <a:spcPts val="320"/>
              </a:spcBef>
              <a:spcAft>
                <a:spcPts val="0"/>
              </a:spcAft>
              <a:buSzPts val="800"/>
              <a:buNone/>
              <a:defRPr sz="1600"/>
            </a:lvl3pPr>
            <a:lvl4pPr indent="-228600" lvl="3" marL="1828800" rtl="0" algn="l">
              <a:spcBef>
                <a:spcPts val="280"/>
              </a:spcBef>
              <a:spcAft>
                <a:spcPts val="0"/>
              </a:spcAft>
              <a:buSzPts val="770"/>
              <a:buNone/>
              <a:defRPr sz="1400"/>
            </a:lvl4pPr>
            <a:lvl5pPr indent="-228600" lvl="4" marL="2286000" rtl="0" algn="l">
              <a:spcBef>
                <a:spcPts val="280"/>
              </a:spcBef>
              <a:spcAft>
                <a:spcPts val="0"/>
              </a:spcAft>
              <a:buSzPts val="700"/>
              <a:buNone/>
              <a:defRPr sz="1400"/>
            </a:lvl5pPr>
            <a:lvl6pPr indent="-228600" lvl="5" marL="2743200" rtl="0" algn="l">
              <a:spcBef>
                <a:spcPts val="280"/>
              </a:spcBef>
              <a:spcAft>
                <a:spcPts val="0"/>
              </a:spcAft>
              <a:buSzPts val="700"/>
              <a:buNone/>
              <a:defRPr sz="1400"/>
            </a:lvl6pPr>
            <a:lvl7pPr indent="-228600" lvl="6" marL="3200400" rtl="0" algn="l">
              <a:spcBef>
                <a:spcPts val="280"/>
              </a:spcBef>
              <a:spcAft>
                <a:spcPts val="0"/>
              </a:spcAft>
              <a:buSzPts val="700"/>
              <a:buNone/>
              <a:defRPr sz="1400"/>
            </a:lvl7pPr>
            <a:lvl8pPr indent="-228600" lvl="7" marL="3657600" rtl="0" algn="l">
              <a:spcBef>
                <a:spcPts val="280"/>
              </a:spcBef>
              <a:spcAft>
                <a:spcPts val="0"/>
              </a:spcAft>
              <a:buSzPts val="700"/>
              <a:buNone/>
              <a:defRPr sz="1400"/>
            </a:lvl8pPr>
            <a:lvl9pPr indent="-228600" lvl="8" marL="4114800" rtl="0" algn="l">
              <a:spcBef>
                <a:spcPts val="280"/>
              </a:spcBef>
              <a:spcAft>
                <a:spcPts val="0"/>
              </a:spcAft>
              <a:buSzPts val="700"/>
              <a:buNone/>
              <a:defRPr sz="1400"/>
            </a:lvl9pPr>
          </a:lstStyle>
          <a:p/>
        </p:txBody>
      </p:sp>
      <p:sp>
        <p:nvSpPr>
          <p:cNvPr id="93" name="Google Shape;93;p1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7" name="Shape 107"/>
        <p:cNvGrpSpPr/>
        <p:nvPr/>
      </p:nvGrpSpPr>
      <p:grpSpPr>
        <a:xfrm>
          <a:off x="0" y="0"/>
          <a:ext cx="0" cy="0"/>
          <a:chOff x="0" y="0"/>
          <a:chExt cx="0" cy="0"/>
        </a:xfrm>
      </p:grpSpPr>
      <p:sp>
        <p:nvSpPr>
          <p:cNvPr id="108" name="Google Shape;108;p20"/>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sz="4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 name="Google Shape;109;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560"/>
              </a:spcBef>
              <a:spcAft>
                <a:spcPts val="0"/>
              </a:spcAft>
              <a:buSzPts val="1680"/>
              <a:buFont typeface="Noto Sans Symbols"/>
              <a:buNone/>
              <a:defRPr/>
            </a:lvl1pPr>
            <a:lvl2pPr lvl="1" rtl="0" algn="l">
              <a:spcBef>
                <a:spcPts val="360"/>
              </a:spcBef>
              <a:spcAft>
                <a:spcPts val="0"/>
              </a:spcAft>
              <a:buSzPts val="990"/>
              <a:buChar char="■"/>
              <a:defRPr/>
            </a:lvl2pPr>
            <a:lvl3pPr lvl="2" rtl="0" algn="l">
              <a:spcBef>
                <a:spcPts val="360"/>
              </a:spcBef>
              <a:spcAft>
                <a:spcPts val="0"/>
              </a:spcAft>
              <a:buSzPts val="900"/>
              <a:buChar char="■"/>
              <a:defRPr/>
            </a:lvl3pPr>
            <a:lvl4pPr lvl="3" rtl="0" algn="l">
              <a:spcBef>
                <a:spcPts val="360"/>
              </a:spcBef>
              <a:spcAft>
                <a:spcPts val="0"/>
              </a:spcAft>
              <a:buSzPts val="990"/>
              <a:buChar char="■"/>
              <a:defRPr/>
            </a:lvl4pPr>
            <a:lvl5pPr lvl="4" rtl="0" algn="l">
              <a:spcBef>
                <a:spcPts val="360"/>
              </a:spcBef>
              <a:spcAft>
                <a:spcPts val="0"/>
              </a:spcAft>
              <a:buSzPts val="900"/>
              <a:buChar char="■"/>
              <a:defRPr/>
            </a:lvl5pPr>
            <a:lvl6pPr lvl="5" rtl="0" algn="l">
              <a:spcBef>
                <a:spcPts val="360"/>
              </a:spcBef>
              <a:spcAft>
                <a:spcPts val="0"/>
              </a:spcAft>
              <a:buSzPts val="900"/>
              <a:buChar char="■"/>
              <a:defRPr/>
            </a:lvl6pPr>
            <a:lvl7pPr lvl="6" rtl="0" algn="l">
              <a:spcBef>
                <a:spcPts val="360"/>
              </a:spcBef>
              <a:spcAft>
                <a:spcPts val="0"/>
              </a:spcAft>
              <a:buSzPts val="900"/>
              <a:buChar char="■"/>
              <a:defRPr/>
            </a:lvl7pPr>
            <a:lvl8pPr lvl="7" rtl="0" algn="l">
              <a:spcBef>
                <a:spcPts val="360"/>
              </a:spcBef>
              <a:spcAft>
                <a:spcPts val="0"/>
              </a:spcAft>
              <a:buSzPts val="900"/>
              <a:buChar char="■"/>
              <a:defRPr/>
            </a:lvl8pPr>
            <a:lvl9pPr lvl="8" rtl="0" algn="l">
              <a:spcBef>
                <a:spcPts val="360"/>
              </a:spcBef>
              <a:spcAft>
                <a:spcPts val="0"/>
              </a:spcAft>
              <a:buSzPts val="900"/>
              <a:buChar char="■"/>
              <a:defRPr/>
            </a:lvl9pPr>
          </a:lstStyle>
          <a:p/>
        </p:txBody>
      </p:sp>
    </p:spTree>
  </p:cSld>
  <p:clrMapOvr>
    <a:masterClrMapping/>
  </p:clrMapOvr>
  <p:transition>
    <p:zoom dir="o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18" name="Shape 18"/>
        <p:cNvGrpSpPr/>
        <p:nvPr/>
      </p:nvGrpSpPr>
      <p:grpSpPr>
        <a:xfrm>
          <a:off x="0" y="0"/>
          <a:ext cx="0" cy="0"/>
          <a:chOff x="0" y="0"/>
          <a:chExt cx="0" cy="0"/>
        </a:xfrm>
      </p:grpSpPr>
      <p:sp>
        <p:nvSpPr>
          <p:cNvPr id="19" name="Google Shape;19;p3"/>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 name="Google Shape;20;p3"/>
          <p:cNvSpPr txBox="1"/>
          <p:nvPr>
            <p:ph idx="1" type="body"/>
          </p:nvPr>
        </p:nvSpPr>
        <p:spPr>
          <a:xfrm>
            <a:off x="304800" y="1371600"/>
            <a:ext cx="84582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1" name="Google Shape;21;p3"/>
          <p:cNvSpPr txBox="1"/>
          <p:nvPr>
            <p:ph idx="2" type="body"/>
          </p:nvPr>
        </p:nvSpPr>
        <p:spPr>
          <a:xfrm>
            <a:off x="304800" y="4000500"/>
            <a:ext cx="84582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2" name="Google Shape;22;p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3" name="Shape 23"/>
        <p:cNvGrpSpPr/>
        <p:nvPr/>
      </p:nvGrpSpPr>
      <p:grpSpPr>
        <a:xfrm>
          <a:off x="0" y="0"/>
          <a:ext cx="0" cy="0"/>
          <a:chOff x="0" y="0"/>
          <a:chExt cx="0" cy="0"/>
        </a:xfrm>
      </p:grpSpPr>
      <p:sp>
        <p:nvSpPr>
          <p:cNvPr id="24" name="Google Shape;24;p4"/>
          <p:cNvSpPr txBox="1"/>
          <p:nvPr>
            <p:ph idx="1" type="body"/>
          </p:nvPr>
        </p:nvSpPr>
        <p:spPr>
          <a:xfrm>
            <a:off x="304800" y="381000"/>
            <a:ext cx="8458200" cy="60960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5" name="Google Shape;25;p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 name="Google Shape;28;p5"/>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9" name="Google Shape;29;p5"/>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0" name="Google Shape;30;p5"/>
          <p:cNvSpPr txBox="1"/>
          <p:nvPr>
            <p:ph idx="3"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1" name="Google Shape;31;p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32" name="Shape 32"/>
        <p:cNvGrpSpPr/>
        <p:nvPr/>
      </p:nvGrpSpPr>
      <p:grpSpPr>
        <a:xfrm>
          <a:off x="0" y="0"/>
          <a:ext cx="0" cy="0"/>
          <a:chOff x="0" y="0"/>
          <a:chExt cx="0" cy="0"/>
        </a:xfrm>
      </p:grpSpPr>
      <p:sp>
        <p:nvSpPr>
          <p:cNvPr id="33" name="Google Shape;33;p6"/>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 name="Google Shape;34;p6"/>
          <p:cNvSpPr/>
          <p:nvPr>
            <p:ph idx="2" type="clipArt"/>
          </p:nvPr>
        </p:nvSpPr>
        <p:spPr>
          <a:xfrm>
            <a:off x="304800" y="1371600"/>
            <a:ext cx="4152900" cy="5105400"/>
          </a:xfrm>
          <a:prstGeom prst="rect">
            <a:avLst/>
          </a:prstGeom>
          <a:noFill/>
          <a:ln>
            <a:noFill/>
          </a:ln>
        </p:spPr>
      </p:sp>
      <p:sp>
        <p:nvSpPr>
          <p:cNvPr id="35" name="Google Shape;35;p6"/>
          <p:cNvSpPr txBox="1"/>
          <p:nvPr>
            <p:ph idx="1"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6" name="Google Shape;36;p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37" name="Shape 37"/>
        <p:cNvGrpSpPr/>
        <p:nvPr/>
      </p:nvGrpSpPr>
      <p:grpSpPr>
        <a:xfrm>
          <a:off x="0" y="0"/>
          <a:ext cx="0" cy="0"/>
          <a:chOff x="0" y="0"/>
          <a:chExt cx="0" cy="0"/>
        </a:xfrm>
      </p:grpSpPr>
      <p:sp>
        <p:nvSpPr>
          <p:cNvPr id="38" name="Google Shape;38;p7"/>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 name="Google Shape;39;p7"/>
          <p:cNvSpPr txBox="1"/>
          <p:nvPr>
            <p:ph idx="1" type="body"/>
          </p:nvPr>
        </p:nvSpPr>
        <p:spPr>
          <a:xfrm>
            <a:off x="3048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0" name="Google Shape;40;p7"/>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1" name="Google Shape;41;p7"/>
          <p:cNvSpPr txBox="1"/>
          <p:nvPr>
            <p:ph idx="3" type="body"/>
          </p:nvPr>
        </p:nvSpPr>
        <p:spPr>
          <a:xfrm>
            <a:off x="3048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2" name="Google Shape;42;p7"/>
          <p:cNvSpPr txBox="1"/>
          <p:nvPr>
            <p:ph idx="4"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3" name="Google Shape;43;p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4" name="Shape 44"/>
        <p:cNvGrpSpPr/>
        <p:nvPr/>
      </p:nvGrpSpPr>
      <p:grpSpPr>
        <a:xfrm>
          <a:off x="0" y="0"/>
          <a:ext cx="0" cy="0"/>
          <a:chOff x="0" y="0"/>
          <a:chExt cx="0" cy="0"/>
        </a:xfrm>
      </p:grpSpPr>
      <p:sp>
        <p:nvSpPr>
          <p:cNvPr id="45" name="Google Shape;45;p8"/>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 name="Google Shape;46;p8"/>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7" name="Google Shape;47;p8"/>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8" name="Google Shape;48;p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9" name="Shape 49"/>
        <p:cNvGrpSpPr/>
        <p:nvPr/>
      </p:nvGrpSpPr>
      <p:grpSpPr>
        <a:xfrm>
          <a:off x="0" y="0"/>
          <a:ext cx="0" cy="0"/>
          <a:chOff x="0" y="0"/>
          <a:chExt cx="0" cy="0"/>
        </a:xfrm>
      </p:grpSpPr>
      <p:sp>
        <p:nvSpPr>
          <p:cNvPr id="50" name="Google Shape;50;p9"/>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 name="Google Shape;51;p9"/>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2" name="Google Shape;52;p9"/>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3" name="Google Shape;53;p9"/>
          <p:cNvSpPr txBox="1"/>
          <p:nvPr>
            <p:ph idx="3"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4" name="Google Shape;54;p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10"/>
          <p:cNvSpPr txBox="1"/>
          <p:nvPr>
            <p:ph type="title"/>
          </p:nvPr>
        </p:nvSpPr>
        <p:spPr>
          <a:xfrm rot="5400000">
            <a:off x="4657800" y="2371800"/>
            <a:ext cx="6096000" cy="21144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 name="Google Shape;57;p10"/>
          <p:cNvSpPr txBox="1"/>
          <p:nvPr>
            <p:ph idx="1" type="body"/>
          </p:nvPr>
        </p:nvSpPr>
        <p:spPr>
          <a:xfrm rot="5400000">
            <a:off x="352350" y="333300"/>
            <a:ext cx="6096000" cy="6191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8" name="Google Shape;58;p1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04800" y="1066800"/>
            <a:ext cx="8410500" cy="45900"/>
          </a:xfrm>
          <a:prstGeom prst="rect">
            <a:avLst/>
          </a:prstGeom>
          <a:gradFill>
            <a:gsLst>
              <a:gs pos="0">
                <a:srgbClr val="00CE98">
                  <a:alpha val="49803"/>
                </a:srgbClr>
              </a:gs>
              <a:gs pos="100000">
                <a:srgbClr val="8FF9EF">
                  <a:alpha val="51764"/>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 name="Google Shape;11;p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12" name="Google Shape;12;p1"/>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Calibri"/>
                <a:ea typeface="Calibri"/>
                <a:cs typeface="Calibri"/>
                <a:sym typeface="Calibri"/>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Calibri"/>
                <a:ea typeface="Calibri"/>
                <a:cs typeface="Calibri"/>
                <a:sym typeface="Calibri"/>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Calibri"/>
                <a:ea typeface="Calibri"/>
                <a:cs typeface="Calibri"/>
                <a:sym typeface="Calibri"/>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Calibri"/>
                <a:ea typeface="Calibri"/>
                <a:cs typeface="Calibri"/>
                <a:sym typeface="Calibri"/>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Calibri"/>
                <a:ea typeface="Calibri"/>
                <a:cs typeface="Calibri"/>
                <a:sym typeface="Calibri"/>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3" name="Google Shape;13;p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grpSp>
        <p:nvGrpSpPr>
          <p:cNvPr id="95" name="Google Shape;95;p19"/>
          <p:cNvGrpSpPr/>
          <p:nvPr/>
        </p:nvGrpSpPr>
        <p:grpSpPr>
          <a:xfrm>
            <a:off x="0" y="2438400"/>
            <a:ext cx="8888412" cy="952500"/>
            <a:chOff x="0" y="1536"/>
            <a:chExt cx="5599" cy="600"/>
          </a:xfrm>
        </p:grpSpPr>
        <p:grpSp>
          <p:nvGrpSpPr>
            <p:cNvPr id="96" name="Google Shape;96;p19"/>
            <p:cNvGrpSpPr/>
            <p:nvPr/>
          </p:nvGrpSpPr>
          <p:grpSpPr>
            <a:xfrm>
              <a:off x="185" y="1604"/>
              <a:ext cx="458" cy="208"/>
              <a:chOff x="720" y="336"/>
              <a:chExt cx="636" cy="300"/>
            </a:xfrm>
          </p:grpSpPr>
          <p:sp>
            <p:nvSpPr>
              <p:cNvPr id="97" name="Google Shape;97;p19"/>
              <p:cNvSpPr txBox="1"/>
              <p:nvPr/>
            </p:nvSpPr>
            <p:spPr>
              <a:xfrm>
                <a:off x="720" y="336"/>
                <a:ext cx="300" cy="3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8" name="Google Shape;98;p19"/>
              <p:cNvSpPr txBox="1"/>
              <p:nvPr/>
            </p:nvSpPr>
            <p:spPr>
              <a:xfrm>
                <a:off x="1056" y="336"/>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99" name="Google Shape;99;p19"/>
            <p:cNvGrpSpPr/>
            <p:nvPr/>
          </p:nvGrpSpPr>
          <p:grpSpPr>
            <a:xfrm>
              <a:off x="263" y="1870"/>
              <a:ext cx="441" cy="208"/>
              <a:chOff x="912" y="2640"/>
              <a:chExt cx="636" cy="300"/>
            </a:xfrm>
          </p:grpSpPr>
          <p:sp>
            <p:nvSpPr>
              <p:cNvPr id="100" name="Google Shape;100;p19"/>
              <p:cNvSpPr txBox="1"/>
              <p:nvPr/>
            </p:nvSpPr>
            <p:spPr>
              <a:xfrm>
                <a:off x="912" y="2640"/>
                <a:ext cx="300" cy="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 name="Google Shape;101;p19"/>
              <p:cNvSpPr txBox="1"/>
              <p:nvPr/>
            </p:nvSpPr>
            <p:spPr>
              <a:xfrm>
                <a:off x="1248" y="2640"/>
                <a:ext cx="300" cy="3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02" name="Google Shape;102;p19"/>
            <p:cNvSpPr txBox="1"/>
            <p:nvPr/>
          </p:nvSpPr>
          <p:spPr>
            <a:xfrm>
              <a:off x="0" y="1824"/>
              <a:ext cx="300" cy="3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3" name="Google Shape;103;p19"/>
            <p:cNvSpPr txBox="1"/>
            <p:nvPr/>
          </p:nvSpPr>
          <p:spPr>
            <a:xfrm>
              <a:off x="400" y="1536"/>
              <a:ext cx="0" cy="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4" name="Google Shape;104;p19"/>
            <p:cNvSpPr txBox="1"/>
            <p:nvPr/>
          </p:nvSpPr>
          <p:spPr>
            <a:xfrm>
              <a:off x="199" y="2089"/>
              <a:ext cx="5400" cy="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05" name="Google Shape;105;p19"/>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106" name="Google Shape;106;p19"/>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Calibri"/>
                <a:ea typeface="Calibri"/>
                <a:cs typeface="Calibri"/>
                <a:sym typeface="Calibri"/>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Calibri"/>
                <a:ea typeface="Calibri"/>
                <a:cs typeface="Calibri"/>
                <a:sym typeface="Calibri"/>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Calibri"/>
                <a:ea typeface="Calibri"/>
                <a:cs typeface="Calibri"/>
                <a:sym typeface="Calibri"/>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Calibri"/>
                <a:ea typeface="Calibri"/>
                <a:cs typeface="Calibri"/>
                <a:sym typeface="Calibri"/>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Calibri"/>
                <a:ea typeface="Calibri"/>
                <a:cs typeface="Calibri"/>
                <a:sym typeface="Calibri"/>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6" name="Google Shape;116;p21"/>
          <p:cNvSpPr txBox="1"/>
          <p:nvPr>
            <p:ph type="title"/>
          </p:nvPr>
        </p:nvSpPr>
        <p:spPr>
          <a:xfrm>
            <a:off x="152400" y="228600"/>
            <a:ext cx="8783700" cy="762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333399"/>
              </a:buClr>
              <a:buSzPts val="3600"/>
              <a:buFont typeface="Overlock"/>
              <a:buNone/>
            </a:pPr>
            <a:r>
              <a:rPr b="1" i="0" lang="en-US" sz="3600" u="none">
                <a:solidFill>
                  <a:srgbClr val="333399"/>
                </a:solidFill>
                <a:latin typeface="Overlock"/>
                <a:ea typeface="Overlock"/>
                <a:cs typeface="Overlock"/>
                <a:sym typeface="Overlock"/>
              </a:rPr>
              <a:t>Concept Learning</a:t>
            </a:r>
            <a:endParaRPr/>
          </a:p>
        </p:txBody>
      </p:sp>
      <p:sp>
        <p:nvSpPr>
          <p:cNvPr id="117" name="Google Shape;117;p21"/>
          <p:cNvSpPr txBox="1"/>
          <p:nvPr>
            <p:ph idx="1" type="body"/>
          </p:nvPr>
        </p:nvSpPr>
        <p:spPr>
          <a:xfrm>
            <a:off x="0" y="1066800"/>
            <a:ext cx="9144000" cy="5486400"/>
          </a:xfrm>
          <a:prstGeom prst="rect">
            <a:avLst/>
          </a:prstGeom>
          <a:noFill/>
          <a:ln>
            <a:noFill/>
          </a:ln>
        </p:spPr>
        <p:txBody>
          <a:bodyPr anchorCtr="0" anchor="t" bIns="46025" lIns="92075" spcFirstLastPara="1" rIns="92075" wrap="square" tIns="46025">
            <a:noAutofit/>
          </a:bodyPr>
          <a:lstStyle/>
          <a:p>
            <a:pPr indent="-342900" lvl="0" marL="342900" rtl="0" algn="just">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The problem of inducing general functions from specific training examples is central to learning.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rgbClr val="FF0000"/>
                </a:solidFill>
                <a:latin typeface="Times New Roman"/>
                <a:ea typeface="Times New Roman"/>
                <a:cs typeface="Times New Roman"/>
                <a:sym typeface="Times New Roman"/>
              </a:rPr>
              <a:t>Concept learning</a:t>
            </a:r>
            <a:r>
              <a:rPr b="0" i="0" lang="en-US" sz="2400" u="none">
                <a:solidFill>
                  <a:schemeClr val="dk1"/>
                </a:solidFill>
                <a:latin typeface="Times New Roman"/>
                <a:ea typeface="Times New Roman"/>
                <a:cs typeface="Times New Roman"/>
                <a:sym typeface="Times New Roman"/>
              </a:rPr>
              <a:t>: acquiring the definition of a general category given a sample of positive and negative training examples of the category.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Concept learning can be formulated as a problem of searching through a predefined space of potential hypotheses for the hypothesis that best fits the training examples.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This chapter presents several learning algorithms and considers situations under which they converge to the correct hypothesis.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81" name="Google Shape;181;p30"/>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Given a set of training examples of the target concept </a:t>
            </a:r>
            <a:r>
              <a:rPr b="1" i="1" lang="en-US" sz="2800" u="none">
                <a:solidFill>
                  <a:schemeClr val="dk1"/>
                </a:solidFill>
                <a:latin typeface="Times New Roman"/>
                <a:ea typeface="Times New Roman"/>
                <a:cs typeface="Times New Roman"/>
                <a:sym typeface="Times New Roman"/>
              </a:rPr>
              <a:t>c, </a:t>
            </a:r>
            <a:r>
              <a:rPr b="0" i="0" lang="en-US" sz="2800" u="none">
                <a:solidFill>
                  <a:schemeClr val="dk1"/>
                </a:solidFill>
                <a:latin typeface="Times New Roman"/>
                <a:ea typeface="Times New Roman"/>
                <a:cs typeface="Times New Roman"/>
                <a:sym typeface="Times New Roman"/>
              </a:rPr>
              <a:t>the problem faced by the learner is to hypothesize, or estimate, </a:t>
            </a:r>
            <a:r>
              <a:rPr b="1" i="1" lang="en-US" sz="2800" u="none">
                <a:solidFill>
                  <a:schemeClr val="dk1"/>
                </a:solidFill>
                <a:latin typeface="Times New Roman"/>
                <a:ea typeface="Times New Roman"/>
                <a:cs typeface="Times New Roman"/>
                <a:sym typeface="Times New Roman"/>
              </a:rPr>
              <a:t>c.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use the symbol H to denote the set of </a:t>
            </a:r>
            <a:r>
              <a:rPr b="1" i="1" lang="en-US" sz="2800" u="none">
                <a:solidFill>
                  <a:schemeClr val="dk1"/>
                </a:solidFill>
                <a:latin typeface="Times New Roman"/>
                <a:ea typeface="Times New Roman"/>
                <a:cs typeface="Times New Roman"/>
                <a:sym typeface="Times New Roman"/>
              </a:rPr>
              <a:t>all possible hypotheses </a:t>
            </a:r>
            <a:r>
              <a:rPr b="0" i="0" lang="en-US" sz="2800" u="none">
                <a:solidFill>
                  <a:schemeClr val="dk1"/>
                </a:solidFill>
                <a:latin typeface="Times New Roman"/>
                <a:ea typeface="Times New Roman"/>
                <a:cs typeface="Times New Roman"/>
                <a:sym typeface="Times New Roman"/>
              </a:rPr>
              <a:t>that the learner may consider regarding the identity of the target concept.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general, each hypothesis </a:t>
            </a:r>
            <a:r>
              <a:rPr b="1" i="1" lang="en-US" sz="2800" u="none">
                <a:solidFill>
                  <a:schemeClr val="dk1"/>
                </a:solidFill>
                <a:latin typeface="Times New Roman"/>
                <a:ea typeface="Times New Roman"/>
                <a:cs typeface="Times New Roman"/>
                <a:sym typeface="Times New Roman"/>
              </a:rPr>
              <a:t>h </a:t>
            </a:r>
            <a:r>
              <a:rPr b="0" i="0" lang="en-US" sz="2800" u="none">
                <a:solidFill>
                  <a:schemeClr val="dk1"/>
                </a:solidFill>
                <a:latin typeface="Times New Roman"/>
                <a:ea typeface="Times New Roman"/>
                <a:cs typeface="Times New Roman"/>
                <a:sym typeface="Times New Roman"/>
              </a:rPr>
              <a:t>in H represents a boolean-valued function defined over X; that is, </a:t>
            </a:r>
            <a:r>
              <a:rPr b="1" i="1" lang="en-US" sz="2800" u="none">
                <a:solidFill>
                  <a:schemeClr val="dk1"/>
                </a:solidFill>
                <a:latin typeface="Times New Roman"/>
                <a:ea typeface="Times New Roman"/>
                <a:cs typeface="Times New Roman"/>
                <a:sym typeface="Times New Roman"/>
              </a:rPr>
              <a:t>h </a:t>
            </a:r>
            <a:r>
              <a:rPr b="0" i="0" lang="en-US" sz="28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X -&gt;(0, 1).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goal of the learner is to find a hypothesis </a:t>
            </a:r>
            <a:r>
              <a:rPr b="1" i="1" lang="en-US" sz="2800" u="none">
                <a:solidFill>
                  <a:schemeClr val="dk1"/>
                </a:solidFill>
                <a:latin typeface="Times New Roman"/>
                <a:ea typeface="Times New Roman"/>
                <a:cs typeface="Times New Roman"/>
                <a:sym typeface="Times New Roman"/>
              </a:rPr>
              <a:t>h </a:t>
            </a:r>
            <a:r>
              <a:rPr b="0" i="0" lang="en-US" sz="2800" u="none">
                <a:solidFill>
                  <a:schemeClr val="dk1"/>
                </a:solidFill>
                <a:latin typeface="Times New Roman"/>
                <a:ea typeface="Times New Roman"/>
                <a:cs typeface="Times New Roman"/>
                <a:sym typeface="Times New Roman"/>
              </a:rPr>
              <a:t>such that </a:t>
            </a:r>
            <a:r>
              <a:rPr b="1" i="1" lang="en-US" sz="2800" u="none">
                <a:solidFill>
                  <a:schemeClr val="dk1"/>
                </a:solidFill>
                <a:latin typeface="Times New Roman"/>
                <a:ea typeface="Times New Roman"/>
                <a:cs typeface="Times New Roman"/>
                <a:sym typeface="Times New Roman"/>
              </a:rPr>
              <a:t>h(x) </a:t>
            </a:r>
            <a:r>
              <a:rPr b="0" i="0" lang="en-US" sz="2800" u="none">
                <a:solidFill>
                  <a:schemeClr val="dk1"/>
                </a:solidFill>
                <a:latin typeface="Arial"/>
                <a:ea typeface="Arial"/>
                <a:cs typeface="Arial"/>
                <a:sym typeface="Arial"/>
              </a:rPr>
              <a:t>= </a:t>
            </a:r>
            <a:r>
              <a:rPr b="1" i="1" lang="en-US" sz="2800" u="none">
                <a:solidFill>
                  <a:schemeClr val="dk1"/>
                </a:solidFill>
                <a:latin typeface="Times New Roman"/>
                <a:ea typeface="Times New Roman"/>
                <a:cs typeface="Times New Roman"/>
                <a:sym typeface="Times New Roman"/>
              </a:rPr>
              <a:t>c(x) </a:t>
            </a:r>
            <a:r>
              <a:rPr b="0" i="0" lang="en-US" sz="2800" u="none">
                <a:solidFill>
                  <a:schemeClr val="dk1"/>
                </a:solidFill>
                <a:latin typeface="Times New Roman"/>
                <a:ea typeface="Times New Roman"/>
                <a:cs typeface="Times New Roman"/>
                <a:sym typeface="Times New Roman"/>
              </a:rPr>
              <a:t>for all </a:t>
            </a:r>
            <a:r>
              <a:rPr b="1" i="1" lang="en-US" sz="2800" u="none">
                <a:solidFill>
                  <a:schemeClr val="dk1"/>
                </a:solidFill>
                <a:latin typeface="Times New Roman"/>
                <a:ea typeface="Times New Roman"/>
                <a:cs typeface="Times New Roman"/>
                <a:sym typeface="Times New Roman"/>
              </a:rPr>
              <a:t>x </a:t>
            </a:r>
            <a:r>
              <a:rPr b="0" i="0" lang="en-US" sz="2800" u="none">
                <a:solidFill>
                  <a:schemeClr val="dk1"/>
                </a:solidFill>
                <a:latin typeface="Times New Roman"/>
                <a:ea typeface="Times New Roman"/>
                <a:cs typeface="Times New Roman"/>
                <a:sym typeface="Times New Roman"/>
              </a:rPr>
              <a:t>in X.</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rgbClr val="FF0000"/>
                </a:solidFill>
                <a:latin typeface="Times New Roman"/>
                <a:ea typeface="Times New Roman"/>
                <a:cs typeface="Times New Roman"/>
                <a:sym typeface="Times New Roman"/>
              </a:rPr>
              <a:t>The</a:t>
            </a:r>
            <a:r>
              <a:rPr b="1" i="0" lang="en-US" sz="2800" u="none">
                <a:solidFill>
                  <a:srgbClr val="FF0000"/>
                </a:solidFill>
                <a:latin typeface="Times New Roman"/>
                <a:ea typeface="Times New Roman"/>
                <a:cs typeface="Times New Roman"/>
                <a:sym typeface="Times New Roman"/>
              </a:rPr>
              <a:t> </a:t>
            </a:r>
            <a:r>
              <a:rPr b="0" i="0" lang="en-US" sz="2800" u="none">
                <a:solidFill>
                  <a:srgbClr val="FF0000"/>
                </a:solidFill>
                <a:latin typeface="Times New Roman"/>
                <a:ea typeface="Times New Roman"/>
                <a:cs typeface="Times New Roman"/>
                <a:sym typeface="Times New Roman"/>
              </a:rPr>
              <a:t>inductive learning hypothesis. </a:t>
            </a:r>
            <a:r>
              <a:rPr b="0" i="0" lang="en-US" sz="2800" u="none">
                <a:solidFill>
                  <a:schemeClr val="dk1"/>
                </a:solidFill>
                <a:latin typeface="Times New Roman"/>
                <a:ea typeface="Times New Roman"/>
                <a:cs typeface="Times New Roman"/>
                <a:sym typeface="Times New Roman"/>
              </a:rPr>
              <a:t>Any hypothesis found to approximate the target function well over a sufficiently large set of training examples will also approximate the target function well over other unobserved examples.</a:t>
            </a:r>
            <a:endParaRPr/>
          </a:p>
        </p:txBody>
      </p:sp>
      <p:sp>
        <p:nvSpPr>
          <p:cNvPr id="182" name="Google Shape;182;p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CONCEPT LEARNING AS SEARCH</a:t>
            </a:r>
            <a:endParaRPr/>
          </a:p>
        </p:txBody>
      </p:sp>
      <p:sp>
        <p:nvSpPr>
          <p:cNvPr id="188" name="Google Shape;188;p31"/>
          <p:cNvSpPr txBox="1"/>
          <p:nvPr>
            <p:ph idx="1" type="body"/>
          </p:nvPr>
        </p:nvSpPr>
        <p:spPr>
          <a:xfrm>
            <a:off x="0" y="914400"/>
            <a:ext cx="9144000" cy="5943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Concept learning can be viewed as the task of searching through a large space of hypotheses implicitly defined by the hypothesis representation.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goal of this search is to find the hypothesis that best fits the training examples.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It is important to note that by selecting a hypothesis representation, the designer of the learning algorithm implicitly defines the space of all hypotheses that the program can ever represent and therefore can ever learn.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Consider, for example, the instances X and hypotheses H in the </a:t>
            </a:r>
            <a:r>
              <a:rPr b="1" i="1" lang="en-US" sz="2800" u="none">
                <a:solidFill>
                  <a:schemeClr val="dk1"/>
                </a:solidFill>
                <a:latin typeface="Times New Roman"/>
                <a:ea typeface="Times New Roman"/>
                <a:cs typeface="Times New Roman"/>
                <a:sym typeface="Times New Roman"/>
              </a:rPr>
              <a:t>EnjoySport </a:t>
            </a:r>
            <a:r>
              <a:rPr b="0" i="0" lang="en-US" sz="2800" u="none">
                <a:solidFill>
                  <a:schemeClr val="dk1"/>
                </a:solidFill>
                <a:latin typeface="Times New Roman"/>
                <a:ea typeface="Times New Roman"/>
                <a:cs typeface="Times New Roman"/>
                <a:sym typeface="Times New Roman"/>
              </a:rPr>
              <a:t>learning task. </a:t>
            </a:r>
            <a:endParaRPr/>
          </a:p>
        </p:txBody>
      </p:sp>
      <p:sp>
        <p:nvSpPr>
          <p:cNvPr id="189" name="Google Shape;189;p3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95" name="Google Shape;195;p32"/>
          <p:cNvSpPr txBox="1"/>
          <p:nvPr>
            <p:ph idx="1" type="body"/>
          </p:nvPr>
        </p:nvSpPr>
        <p:spPr>
          <a:xfrm>
            <a:off x="0" y="-76200"/>
            <a:ext cx="9144000" cy="6934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Given that the attribute </a:t>
            </a:r>
            <a:r>
              <a:rPr b="1" i="1" lang="en-US" sz="2800" u="none">
                <a:solidFill>
                  <a:srgbClr val="000000"/>
                </a:solidFill>
                <a:latin typeface="Times New Roman"/>
                <a:ea typeface="Times New Roman"/>
                <a:cs typeface="Times New Roman"/>
                <a:sym typeface="Times New Roman"/>
              </a:rPr>
              <a:t>Sky </a:t>
            </a:r>
            <a:r>
              <a:rPr b="0" i="0" lang="en-US" sz="2800" u="none">
                <a:solidFill>
                  <a:srgbClr val="000000"/>
                </a:solidFill>
                <a:latin typeface="Times New Roman"/>
                <a:ea typeface="Times New Roman"/>
                <a:cs typeface="Times New Roman"/>
                <a:sym typeface="Times New Roman"/>
              </a:rPr>
              <a:t>has three possible values, and that </a:t>
            </a:r>
            <a:r>
              <a:rPr b="1" i="1" lang="en-US" sz="2800" u="none">
                <a:solidFill>
                  <a:srgbClr val="000000"/>
                </a:solidFill>
                <a:latin typeface="Times New Roman"/>
                <a:ea typeface="Times New Roman"/>
                <a:cs typeface="Times New Roman"/>
                <a:sym typeface="Times New Roman"/>
              </a:rPr>
              <a:t>AirTemp, Humidity, Wind, Water, </a:t>
            </a:r>
            <a:r>
              <a:rPr b="0" i="0" lang="en-US" sz="2800" u="none">
                <a:solidFill>
                  <a:srgbClr val="000000"/>
                </a:solidFill>
                <a:latin typeface="Times New Roman"/>
                <a:ea typeface="Times New Roman"/>
                <a:cs typeface="Times New Roman"/>
                <a:sym typeface="Times New Roman"/>
              </a:rPr>
              <a:t>and </a:t>
            </a:r>
            <a:r>
              <a:rPr b="1" i="1" lang="en-US" sz="2800" u="none">
                <a:solidFill>
                  <a:srgbClr val="000000"/>
                </a:solidFill>
                <a:latin typeface="Times New Roman"/>
                <a:ea typeface="Times New Roman"/>
                <a:cs typeface="Times New Roman"/>
                <a:sym typeface="Times New Roman"/>
              </a:rPr>
              <a:t>Forecast </a:t>
            </a:r>
            <a:r>
              <a:rPr b="0" i="0" lang="en-US" sz="2800" u="none">
                <a:solidFill>
                  <a:srgbClr val="000000"/>
                </a:solidFill>
                <a:latin typeface="Times New Roman"/>
                <a:ea typeface="Times New Roman"/>
                <a:cs typeface="Times New Roman"/>
                <a:sym typeface="Times New Roman"/>
              </a:rPr>
              <a:t>each have two possible values, the instance space X contains exactly </a:t>
            </a:r>
            <a:r>
              <a:rPr b="0" i="0" lang="en-US" sz="2400" u="none">
                <a:solidFill>
                  <a:srgbClr val="FF0000"/>
                </a:solidFill>
                <a:latin typeface="Times New Roman"/>
                <a:ea typeface="Times New Roman"/>
                <a:cs typeface="Times New Roman"/>
                <a:sym typeface="Times New Roman"/>
              </a:rPr>
              <a:t>3 .2 . 2 .2 2 .2 = 96 </a:t>
            </a:r>
            <a:r>
              <a:rPr b="0" i="0" lang="en-US" sz="2800" u="none">
                <a:solidFill>
                  <a:srgbClr val="FF0000"/>
                </a:solidFill>
                <a:latin typeface="Times New Roman"/>
                <a:ea typeface="Times New Roman"/>
                <a:cs typeface="Times New Roman"/>
                <a:sym typeface="Times New Roman"/>
              </a:rPr>
              <a:t>distinct instances</a:t>
            </a:r>
            <a:r>
              <a:rPr b="0" i="0" lang="en-US" sz="28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1" i="0" lang="en-US" sz="2800" u="none">
                <a:solidFill>
                  <a:schemeClr val="dk1"/>
                </a:solidFill>
                <a:latin typeface="Times New Roman"/>
                <a:ea typeface="Times New Roman"/>
                <a:cs typeface="Times New Roman"/>
                <a:sym typeface="Times New Roman"/>
              </a:rPr>
              <a:t>A </a:t>
            </a:r>
            <a:r>
              <a:rPr b="0" i="0" lang="en-US" sz="2800" u="none">
                <a:solidFill>
                  <a:schemeClr val="dk1"/>
                </a:solidFill>
                <a:latin typeface="Times New Roman"/>
                <a:ea typeface="Times New Roman"/>
                <a:cs typeface="Times New Roman"/>
                <a:sym typeface="Times New Roman"/>
              </a:rPr>
              <a:t>similar calculation shows that there are </a:t>
            </a:r>
            <a:r>
              <a:rPr b="0" i="0" lang="en-US" sz="2400" u="none">
                <a:solidFill>
                  <a:schemeClr val="dk1"/>
                </a:solidFill>
                <a:latin typeface="Times New Roman"/>
                <a:ea typeface="Times New Roman"/>
                <a:cs typeface="Times New Roman"/>
                <a:sym typeface="Times New Roman"/>
              </a:rPr>
              <a:t>5.4.4.4 .4.4 = 5120 </a:t>
            </a:r>
            <a:r>
              <a:rPr b="0" i="0" lang="en-US" sz="2800" u="none">
                <a:solidFill>
                  <a:srgbClr val="FF0000"/>
                </a:solidFill>
                <a:latin typeface="Times New Roman"/>
                <a:ea typeface="Times New Roman"/>
                <a:cs typeface="Times New Roman"/>
                <a:sym typeface="Times New Roman"/>
              </a:rPr>
              <a:t>syntactically distinct hypotheses within H</a:t>
            </a:r>
            <a:r>
              <a:rPr b="0" i="0" lang="en-US" sz="28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chemeClr val="dk1"/>
                </a:solidFill>
                <a:latin typeface="Times New Roman"/>
                <a:ea typeface="Times New Roman"/>
                <a:cs typeface="Times New Roman"/>
                <a:sym typeface="Times New Roman"/>
              </a:rPr>
              <a:t>Notice, however, that every hypothesis containing one or more </a:t>
            </a:r>
            <a:r>
              <a:rPr b="0" i="0" lang="en-US" sz="2800" u="none">
                <a:solidFill>
                  <a:schemeClr val="dk1"/>
                </a:solidFill>
                <a:latin typeface="Arial"/>
                <a:ea typeface="Arial"/>
                <a:cs typeface="Arial"/>
                <a:sym typeface="Arial"/>
              </a:rPr>
              <a:t>"θ" </a:t>
            </a:r>
            <a:r>
              <a:rPr b="0" i="0" lang="en-US" sz="2800" u="none">
                <a:solidFill>
                  <a:schemeClr val="dk1"/>
                </a:solidFill>
                <a:latin typeface="Times New Roman"/>
                <a:ea typeface="Times New Roman"/>
                <a:cs typeface="Times New Roman"/>
                <a:sym typeface="Times New Roman"/>
              </a:rPr>
              <a:t>symbols represents the empty set of instances; that is, it classifies every instance as negative.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chemeClr val="dk1"/>
                </a:solidFill>
                <a:latin typeface="Times New Roman"/>
                <a:ea typeface="Times New Roman"/>
                <a:cs typeface="Times New Roman"/>
                <a:sym typeface="Times New Roman"/>
              </a:rPr>
              <a:t>Therefore, the number of </a:t>
            </a:r>
            <a:r>
              <a:rPr b="0" i="0" lang="en-US" sz="2800" u="none">
                <a:solidFill>
                  <a:srgbClr val="FF0000"/>
                </a:solidFill>
                <a:latin typeface="Times New Roman"/>
                <a:ea typeface="Times New Roman"/>
                <a:cs typeface="Times New Roman"/>
                <a:sym typeface="Times New Roman"/>
              </a:rPr>
              <a:t>semantically distinct hypotheses </a:t>
            </a:r>
            <a:r>
              <a:rPr b="0" i="0" lang="en-US" sz="2800" u="none">
                <a:solidFill>
                  <a:schemeClr val="dk1"/>
                </a:solidFill>
                <a:latin typeface="Times New Roman"/>
                <a:ea typeface="Times New Roman"/>
                <a:cs typeface="Times New Roman"/>
                <a:sym typeface="Times New Roman"/>
              </a:rPr>
              <a:t>is only </a:t>
            </a:r>
            <a:r>
              <a:rPr b="0" i="0" lang="en-US" sz="2400" u="none">
                <a:solidFill>
                  <a:schemeClr val="dk1"/>
                </a:solidFill>
                <a:latin typeface="Times New Roman"/>
                <a:ea typeface="Times New Roman"/>
                <a:cs typeface="Times New Roman"/>
                <a:sym typeface="Times New Roman"/>
              </a:rPr>
              <a:t>1 + (4.3.3.3.3.3) = 973</a:t>
            </a:r>
            <a:endParaRPr b="1" i="0" sz="36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chemeClr val="dk1"/>
                </a:solidFill>
                <a:latin typeface="Times New Roman"/>
                <a:ea typeface="Times New Roman"/>
                <a:cs typeface="Times New Roman"/>
                <a:sym typeface="Times New Roman"/>
              </a:rPr>
              <a:t>Our EnjoySport example is a very simple learning task, with a relatively small, finite hypothesis space. Most practical learning tasks involve much larger, sometimes infinite, hypothesis spaces.</a:t>
            </a:r>
            <a:endParaRPr b="0" i="0" sz="2800" u="none">
              <a:solidFill>
                <a:srgbClr val="00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Calibri"/>
              <a:ea typeface="Calibri"/>
              <a:cs typeface="Calibri"/>
              <a:sym typeface="Calibri"/>
            </a:endParaRPr>
          </a:p>
        </p:txBody>
      </p:sp>
      <p:sp>
        <p:nvSpPr>
          <p:cNvPr id="196" name="Google Shape;196;p3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02" name="Google Shape;202;p33"/>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1" i="0" lang="en-US" sz="2800" u="none">
                <a:solidFill>
                  <a:schemeClr val="dk1"/>
                </a:solidFill>
                <a:latin typeface="Times New Roman"/>
                <a:ea typeface="Times New Roman"/>
                <a:cs typeface="Times New Roman"/>
                <a:sym typeface="Times New Roman"/>
              </a:rPr>
              <a:t>General-to-Specific Ordering of Hypotheses</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Many algorithms for concept learning organize the search through the hypothesis space by relying on a very useful structure that exists for any concept learning problem: a </a:t>
            </a:r>
            <a:r>
              <a:rPr b="0" i="0" lang="en-US" sz="2800" u="none">
                <a:solidFill>
                  <a:srgbClr val="FF0000"/>
                </a:solidFill>
                <a:latin typeface="Times New Roman"/>
                <a:ea typeface="Times New Roman"/>
                <a:cs typeface="Times New Roman"/>
                <a:sym typeface="Times New Roman"/>
              </a:rPr>
              <a:t>general-to-specific ordering of hypotheses</a:t>
            </a:r>
            <a:r>
              <a:rPr b="0" i="0" lang="en-US" sz="28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By taking advantage of this naturally occurring structure over the hypothesis space, we can design learning algorithms that exhaustively search even infinite hypothesis spaces without explicitly enumerating every hypothesis.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To illustrate the general-to-specific ordering, consider the two hypotheses</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Now consider the sets of instances that are classified positive by hl and by h2.</a:t>
            </a:r>
            <a:endParaRPr/>
          </a:p>
        </p:txBody>
      </p:sp>
      <p:sp>
        <p:nvSpPr>
          <p:cNvPr id="203" name="Google Shape;203;p3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04" name="Google Shape;204;p33"/>
          <p:cNvPicPr preferRelativeResize="0"/>
          <p:nvPr/>
        </p:nvPicPr>
        <p:blipFill rotWithShape="1">
          <a:blip r:embed="rId3">
            <a:alphaModFix/>
          </a:blip>
          <a:srcRect b="0" l="0" r="0" t="0"/>
          <a:stretch/>
        </p:blipFill>
        <p:spPr>
          <a:xfrm>
            <a:off x="4400550" y="5851525"/>
            <a:ext cx="2832101" cy="83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10" name="Google Shape;210;p34"/>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Because h2 imposes fewer constraints on the instance, it classifies more instances as positive. </a:t>
            </a:r>
            <a:endParaRPr/>
          </a:p>
          <a:p>
            <a:pPr indent="-342900" lvl="0" marL="342900" marR="0" rtl="0" algn="l">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In fact, any instance classified positive by hl will also be classified positive by h2. Therefore, we say that </a:t>
            </a:r>
            <a:r>
              <a:rPr b="0" i="0" lang="en-US" sz="2800" u="none">
                <a:solidFill>
                  <a:srgbClr val="FF0000"/>
                </a:solidFill>
                <a:latin typeface="Times New Roman"/>
                <a:ea typeface="Times New Roman"/>
                <a:cs typeface="Times New Roman"/>
                <a:sym typeface="Times New Roman"/>
              </a:rPr>
              <a:t>h2 is more general than hl.</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will sometimes find the inverse useful and will say that </a:t>
            </a:r>
            <a:r>
              <a:rPr b="1" i="1" lang="en-US" sz="2800" u="none">
                <a:solidFill>
                  <a:srgbClr val="FF0000"/>
                </a:solidFill>
                <a:latin typeface="Times New Roman"/>
                <a:ea typeface="Times New Roman"/>
                <a:cs typeface="Times New Roman"/>
                <a:sym typeface="Times New Roman"/>
              </a:rPr>
              <a:t>hj </a:t>
            </a:r>
            <a:r>
              <a:rPr b="0" i="0" lang="en-US" sz="2800" u="none">
                <a:solidFill>
                  <a:srgbClr val="FF0000"/>
                </a:solidFill>
                <a:latin typeface="Times New Roman"/>
                <a:ea typeface="Times New Roman"/>
                <a:cs typeface="Times New Roman"/>
                <a:sym typeface="Times New Roman"/>
              </a:rPr>
              <a:t>is </a:t>
            </a:r>
            <a:r>
              <a:rPr b="1" i="1" lang="en-US" sz="2800" u="none">
                <a:solidFill>
                  <a:srgbClr val="FF0000"/>
                </a:solidFill>
                <a:latin typeface="Times New Roman"/>
                <a:ea typeface="Times New Roman"/>
                <a:cs typeface="Times New Roman"/>
                <a:sym typeface="Times New Roman"/>
              </a:rPr>
              <a:t>more specific than hk </a:t>
            </a:r>
            <a:r>
              <a:rPr b="0" i="0" lang="en-US" sz="2800" u="none">
                <a:solidFill>
                  <a:schemeClr val="dk1"/>
                </a:solidFill>
                <a:latin typeface="Times New Roman"/>
                <a:ea typeface="Times New Roman"/>
                <a:cs typeface="Times New Roman"/>
                <a:sym typeface="Times New Roman"/>
              </a:rPr>
              <a:t>when </a:t>
            </a:r>
            <a:r>
              <a:rPr b="1" i="1" lang="en-US" sz="2800" u="none">
                <a:solidFill>
                  <a:schemeClr val="dk1"/>
                </a:solidFill>
                <a:latin typeface="Times New Roman"/>
                <a:ea typeface="Times New Roman"/>
                <a:cs typeface="Times New Roman"/>
                <a:sym typeface="Times New Roman"/>
              </a:rPr>
              <a:t>hk </a:t>
            </a:r>
            <a:r>
              <a:rPr b="0" i="0" lang="en-US" sz="2800" u="none">
                <a:solidFill>
                  <a:schemeClr val="dk1"/>
                </a:solidFill>
                <a:latin typeface="Times New Roman"/>
                <a:ea typeface="Times New Roman"/>
                <a:cs typeface="Times New Roman"/>
                <a:sym typeface="Times New Roman"/>
              </a:rPr>
              <a:t>is </a:t>
            </a:r>
            <a:r>
              <a:rPr b="1" i="1" lang="en-US" sz="2800" u="none">
                <a:solidFill>
                  <a:schemeClr val="dk1"/>
                </a:solidFill>
                <a:latin typeface="Times New Roman"/>
                <a:ea typeface="Times New Roman"/>
                <a:cs typeface="Times New Roman"/>
                <a:sym typeface="Times New Roman"/>
              </a:rPr>
              <a:t>more_general-than hj.</a:t>
            </a:r>
            <a:endParaRPr b="0" i="0" sz="2800" u="none">
              <a:solidFill>
                <a:srgbClr val="FF0000"/>
              </a:solidFill>
              <a:latin typeface="Times New Roman"/>
              <a:ea typeface="Times New Roman"/>
              <a:cs typeface="Times New Roman"/>
              <a:sym typeface="Times New Roman"/>
            </a:endParaRPr>
          </a:p>
          <a:p>
            <a:pPr indent="-236220" lvl="0" marL="342900" marR="0" rtl="0" algn="l">
              <a:lnSpc>
                <a:spcPct val="100000"/>
              </a:lnSpc>
              <a:spcBef>
                <a:spcPts val="560"/>
              </a:spcBef>
              <a:spcAft>
                <a:spcPts val="0"/>
              </a:spcAft>
              <a:buClr>
                <a:srgbClr val="3333CC"/>
              </a:buClr>
              <a:buSzPts val="1680"/>
              <a:buFont typeface="Noto Sans Symbols"/>
              <a:buNone/>
            </a:pPr>
            <a:r>
              <a:t/>
            </a:r>
            <a:endParaRPr b="0" i="0" sz="2800" u="none">
              <a:solidFill>
                <a:srgbClr val="FF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FF0000"/>
              </a:solidFill>
              <a:latin typeface="Calibri"/>
              <a:ea typeface="Calibri"/>
              <a:cs typeface="Calibri"/>
              <a:sym typeface="Calibri"/>
            </a:endParaRPr>
          </a:p>
        </p:txBody>
      </p:sp>
      <p:sp>
        <p:nvSpPr>
          <p:cNvPr id="211" name="Google Shape;211;p3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12" name="Google Shape;212;p34"/>
          <p:cNvPicPr preferRelativeResize="0"/>
          <p:nvPr/>
        </p:nvPicPr>
        <p:blipFill rotWithShape="1">
          <a:blip r:embed="rId3">
            <a:alphaModFix/>
          </a:blip>
          <a:srcRect b="0" l="0" r="0" t="0"/>
          <a:stretch/>
        </p:blipFill>
        <p:spPr>
          <a:xfrm>
            <a:off x="152400" y="3886200"/>
            <a:ext cx="8991600" cy="178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pic>
        <p:nvPicPr>
          <p:cNvPr id="218" name="Google Shape;218;p35"/>
          <p:cNvPicPr preferRelativeResize="0"/>
          <p:nvPr>
            <p:ph idx="1" type="body"/>
          </p:nvPr>
        </p:nvPicPr>
        <p:blipFill rotWithShape="1">
          <a:blip r:embed="rId3">
            <a:alphaModFix/>
          </a:blip>
          <a:srcRect b="0" l="0" r="0" t="0"/>
          <a:stretch/>
        </p:blipFill>
        <p:spPr>
          <a:xfrm>
            <a:off x="76200" y="0"/>
            <a:ext cx="9067800" cy="6705600"/>
          </a:xfrm>
          <a:prstGeom prst="rect">
            <a:avLst/>
          </a:prstGeom>
          <a:noFill/>
          <a:ln>
            <a:noFill/>
          </a:ln>
        </p:spPr>
      </p:pic>
      <p:sp>
        <p:nvSpPr>
          <p:cNvPr id="219" name="Google Shape;219;p3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25" name="Google Shape;225;p36"/>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Formally, the </a:t>
            </a:r>
            <a:r>
              <a:rPr b="1" i="1" lang="en-US" sz="2800" u="none">
                <a:solidFill>
                  <a:schemeClr val="dk1"/>
                </a:solidFill>
                <a:latin typeface="Times New Roman"/>
                <a:ea typeface="Times New Roman"/>
                <a:cs typeface="Times New Roman"/>
                <a:sym typeface="Times New Roman"/>
              </a:rPr>
              <a:t>p, </a:t>
            </a:r>
            <a:r>
              <a:rPr b="0" i="0" lang="en-US" sz="2800" u="none">
                <a:solidFill>
                  <a:schemeClr val="dk1"/>
                </a:solidFill>
                <a:latin typeface="Times New Roman"/>
                <a:ea typeface="Times New Roman"/>
                <a:cs typeface="Times New Roman"/>
                <a:sym typeface="Times New Roman"/>
              </a:rPr>
              <a:t>relation defines a partial order over the hypothesis space H (the relation is reflexive, antisymmetric, and transitive).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relation is important because it provides a useful structure over the hypothesis space H for </a:t>
            </a:r>
            <a:r>
              <a:rPr b="1" i="1" lang="en-US" sz="2800" u="none">
                <a:solidFill>
                  <a:schemeClr val="dk1"/>
                </a:solidFill>
                <a:latin typeface="Times New Roman"/>
                <a:ea typeface="Times New Roman"/>
                <a:cs typeface="Times New Roman"/>
                <a:sym typeface="Times New Roman"/>
              </a:rPr>
              <a:t>any </a:t>
            </a:r>
            <a:r>
              <a:rPr b="0" i="0" lang="en-US" sz="2800" u="none">
                <a:solidFill>
                  <a:schemeClr val="dk1"/>
                </a:solidFill>
                <a:latin typeface="Times New Roman"/>
                <a:ea typeface="Times New Roman"/>
                <a:cs typeface="Times New Roman"/>
                <a:sym typeface="Times New Roman"/>
              </a:rPr>
              <a:t>concept learning problem.</a:t>
            </a:r>
            <a:endParaRPr/>
          </a:p>
          <a:p>
            <a:pPr indent="-236220" lvl="0" marL="342900" marR="0" rtl="0" algn="just">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p:txBody>
      </p:sp>
      <p:sp>
        <p:nvSpPr>
          <p:cNvPr id="226" name="Google Shape;226;p3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27" name="Google Shape;227;p36"/>
          <p:cNvPicPr preferRelativeResize="0"/>
          <p:nvPr/>
        </p:nvPicPr>
        <p:blipFill rotWithShape="1">
          <a:blip r:embed="rId3">
            <a:alphaModFix/>
          </a:blip>
          <a:srcRect b="0" l="0" r="0" t="0"/>
          <a:stretch/>
        </p:blipFill>
        <p:spPr>
          <a:xfrm>
            <a:off x="152400" y="3581400"/>
            <a:ext cx="8839201" cy="1066800"/>
          </a:xfrm>
          <a:prstGeom prst="rect">
            <a:avLst/>
          </a:prstGeom>
          <a:noFill/>
          <a:ln>
            <a:noFill/>
          </a:ln>
        </p:spPr>
      </p:pic>
      <p:pic>
        <p:nvPicPr>
          <p:cNvPr id="228" name="Google Shape;228;p36"/>
          <p:cNvPicPr preferRelativeResize="0"/>
          <p:nvPr/>
        </p:nvPicPr>
        <p:blipFill rotWithShape="1">
          <a:blip r:embed="rId4">
            <a:alphaModFix/>
          </a:blip>
          <a:srcRect b="0" l="0" r="0" t="0"/>
          <a:stretch/>
        </p:blipFill>
        <p:spPr>
          <a:xfrm>
            <a:off x="1066800" y="1522412"/>
            <a:ext cx="230188" cy="2301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FIND-S: FINDING A MAXIMALLY SPECIFIC HYPOTHESIS</a:t>
            </a:r>
            <a:endParaRPr/>
          </a:p>
        </p:txBody>
      </p:sp>
      <p:sp>
        <p:nvSpPr>
          <p:cNvPr id="234" name="Google Shape;234;p37"/>
          <p:cNvSpPr txBox="1"/>
          <p:nvPr>
            <p:ph idx="1" type="body"/>
          </p:nvPr>
        </p:nvSpPr>
        <p:spPr>
          <a:xfrm>
            <a:off x="304800" y="12192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How can we use the </a:t>
            </a:r>
            <a:r>
              <a:rPr b="0" i="1" lang="en-US" sz="2800" u="none">
                <a:solidFill>
                  <a:schemeClr val="dk1"/>
                </a:solidFill>
                <a:latin typeface="Times New Roman"/>
                <a:ea typeface="Times New Roman"/>
                <a:cs typeface="Times New Roman"/>
                <a:sym typeface="Times New Roman"/>
              </a:rPr>
              <a:t>more-general-than </a:t>
            </a:r>
            <a:r>
              <a:rPr b="0" i="0" lang="en-US" sz="2800" u="none">
                <a:solidFill>
                  <a:schemeClr val="dk1"/>
                </a:solidFill>
                <a:latin typeface="Times New Roman"/>
                <a:ea typeface="Times New Roman"/>
                <a:cs typeface="Times New Roman"/>
                <a:sym typeface="Times New Roman"/>
              </a:rPr>
              <a:t>partial ordering to organize the search for a hypothesis consistent with the observed training examples?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One way is to begin with the most specific possible hypothesis in H, then generalize this hypothesis each time it fails to cover an observed positive training example. (We say that a hypothesis "covers" a positive example if it correctly classifies the example as positive.) </a:t>
            </a:r>
            <a:endParaRPr/>
          </a:p>
          <a:p>
            <a:pPr indent="-342900" lvl="0" marL="342900" marR="0" rtl="0" algn="just">
              <a:lnSpc>
                <a:spcPct val="100000"/>
              </a:lnSpc>
              <a:spcBef>
                <a:spcPts val="72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To be more precise about how the partial ordering is used, consider the FIND-S algorithm defined in Table </a:t>
            </a:r>
            <a:r>
              <a:rPr b="0" i="0" lang="en-US" sz="3600" u="none">
                <a:solidFill>
                  <a:schemeClr val="dk1"/>
                </a:solidFill>
                <a:latin typeface="Times New Roman"/>
                <a:ea typeface="Times New Roman"/>
                <a:cs typeface="Times New Roman"/>
                <a:sym typeface="Times New Roman"/>
              </a:rPr>
              <a:t>2.3.</a:t>
            </a:r>
            <a:endParaRPr/>
          </a:p>
        </p:txBody>
      </p:sp>
      <p:sp>
        <p:nvSpPr>
          <p:cNvPr id="235" name="Google Shape;235;p3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1" i="0" lang="en-US" sz="3600" u="none">
                <a:solidFill>
                  <a:schemeClr val="dk2"/>
                </a:solidFill>
                <a:latin typeface="Overlock"/>
                <a:ea typeface="Overlock"/>
                <a:cs typeface="Overlock"/>
                <a:sym typeface="Overlock"/>
              </a:rPr>
              <a:t>Find-S</a:t>
            </a:r>
            <a:endParaRPr/>
          </a:p>
        </p:txBody>
      </p:sp>
      <p:pic>
        <p:nvPicPr>
          <p:cNvPr id="241" name="Google Shape;241;p38"/>
          <p:cNvPicPr preferRelativeResize="0"/>
          <p:nvPr>
            <p:ph idx="1" type="body"/>
          </p:nvPr>
        </p:nvPicPr>
        <p:blipFill rotWithShape="1">
          <a:blip r:embed="rId3">
            <a:alphaModFix/>
          </a:blip>
          <a:srcRect b="0" l="0" r="0" t="0"/>
          <a:stretch/>
        </p:blipFill>
        <p:spPr>
          <a:xfrm>
            <a:off x="136525" y="1447800"/>
            <a:ext cx="8991600" cy="4091100"/>
          </a:xfrm>
          <a:prstGeom prst="rect">
            <a:avLst/>
          </a:prstGeom>
          <a:noFill/>
          <a:ln>
            <a:noFill/>
          </a:ln>
        </p:spPr>
      </p:pic>
      <p:sp>
        <p:nvSpPr>
          <p:cNvPr id="242" name="Google Shape;242;p3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pic>
        <p:nvPicPr>
          <p:cNvPr id="248" name="Google Shape;248;p39"/>
          <p:cNvPicPr preferRelativeResize="0"/>
          <p:nvPr>
            <p:ph idx="1" type="body"/>
          </p:nvPr>
        </p:nvPicPr>
        <p:blipFill rotWithShape="1">
          <a:blip r:embed="rId3">
            <a:alphaModFix/>
          </a:blip>
          <a:srcRect b="0" l="0" r="0" t="0"/>
          <a:stretch/>
        </p:blipFill>
        <p:spPr>
          <a:xfrm>
            <a:off x="152400" y="76200"/>
            <a:ext cx="8991600" cy="6781800"/>
          </a:xfrm>
          <a:prstGeom prst="rect">
            <a:avLst/>
          </a:prstGeom>
          <a:noFill/>
          <a:ln>
            <a:noFill/>
          </a:ln>
        </p:spPr>
      </p:pic>
      <p:sp>
        <p:nvSpPr>
          <p:cNvPr id="249" name="Google Shape;249;p3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23" name="Google Shape;123;p22"/>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Much of learning involves acquiring general concepts from specific training examples. </a:t>
            </a:r>
            <a:endParaRPr/>
          </a:p>
          <a:p>
            <a:pPr indent="-342900" lvl="0" marL="342900" marR="0" rtl="0" algn="just">
              <a:lnSpc>
                <a:spcPct val="100000"/>
              </a:lnSpc>
              <a:spcBef>
                <a:spcPts val="72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People, for example, continually learn general concepts or categories such as "bird," "car," "situations in which </a:t>
            </a:r>
            <a:r>
              <a:rPr b="0" i="0" lang="en-US" sz="3600" u="none" cap="none" strike="noStrike">
                <a:solidFill>
                  <a:schemeClr val="dk1"/>
                </a:solidFill>
                <a:latin typeface="Times New Roman"/>
                <a:ea typeface="Times New Roman"/>
                <a:cs typeface="Times New Roman"/>
                <a:sym typeface="Times New Roman"/>
              </a:rPr>
              <a:t>I </a:t>
            </a:r>
            <a:r>
              <a:rPr b="0" i="0" lang="en-US" sz="2800" u="none" cap="none" strike="noStrike">
                <a:solidFill>
                  <a:schemeClr val="dk1"/>
                </a:solidFill>
                <a:latin typeface="Times New Roman"/>
                <a:ea typeface="Times New Roman"/>
                <a:cs typeface="Times New Roman"/>
                <a:sym typeface="Times New Roman"/>
              </a:rPr>
              <a:t>should study more in order to pass the exam," etc.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Each such concept can be viewed as describing some subset of objects or events defined over a larger set (e.g., the subset of animals that constitute birds).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Alternatively, each concept can be thought of as a boolean-valued function defined over this larger set (e.g., a function defined over all animals, whose value is true for birds and false for other animals).</a:t>
            </a:r>
            <a:endParaRPr/>
          </a:p>
        </p:txBody>
      </p:sp>
      <p:sp>
        <p:nvSpPr>
          <p:cNvPr id="124" name="Google Shape;124;p2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55" name="Google Shape;255;p40"/>
          <p:cNvSpPr txBox="1"/>
          <p:nvPr>
            <p:ph idx="1" type="body"/>
          </p:nvPr>
        </p:nvSpPr>
        <p:spPr>
          <a:xfrm>
            <a:off x="0" y="0"/>
            <a:ext cx="90678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key property of the FIND-S algorithm is that for hypothesis spaces described by conjunctions of attribute constraints (such as H for the </a:t>
            </a:r>
            <a:r>
              <a:rPr b="1" i="1" lang="en-US" sz="2800" u="none">
                <a:solidFill>
                  <a:schemeClr val="dk1"/>
                </a:solidFill>
                <a:latin typeface="Times New Roman"/>
                <a:ea typeface="Times New Roman"/>
                <a:cs typeface="Times New Roman"/>
                <a:sym typeface="Times New Roman"/>
              </a:rPr>
              <a:t>EnjoySport </a:t>
            </a:r>
            <a:r>
              <a:rPr b="0" i="0" lang="en-US" sz="2800" u="none">
                <a:solidFill>
                  <a:schemeClr val="dk1"/>
                </a:solidFill>
                <a:latin typeface="Times New Roman"/>
                <a:ea typeface="Times New Roman"/>
                <a:cs typeface="Times New Roman"/>
                <a:sym typeface="Times New Roman"/>
              </a:rPr>
              <a:t>task), FIND-S is guaranteed to output the most specific hypothesis within H</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That is consistent with the positive training examples.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Its final hypothesis will also be consistent with the negative examples provided the correct target concept is contained in H, and provided the training examples are correct.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rgbClr val="FF0000"/>
                </a:solidFill>
                <a:latin typeface="Times New Roman"/>
                <a:ea typeface="Times New Roman"/>
                <a:cs typeface="Times New Roman"/>
                <a:sym typeface="Times New Roman"/>
              </a:rPr>
              <a:t>Issues:</a:t>
            </a:r>
            <a:r>
              <a:rPr b="0" i="0" lang="en-US" sz="2800" u="none">
                <a:solidFill>
                  <a:schemeClr val="dk1"/>
                </a:solidFill>
                <a:latin typeface="Calibri"/>
                <a:ea typeface="Calibri"/>
                <a:cs typeface="Calibri"/>
                <a:sym typeface="Calibri"/>
              </a:rPr>
              <a:t> </a:t>
            </a:r>
            <a:r>
              <a:rPr b="0" i="0" lang="en-US" sz="2800" u="none">
                <a:solidFill>
                  <a:schemeClr val="dk1"/>
                </a:solidFill>
                <a:latin typeface="Times New Roman"/>
                <a:ea typeface="Times New Roman"/>
                <a:cs typeface="Times New Roman"/>
                <a:sym typeface="Times New Roman"/>
              </a:rPr>
              <a:t>Has the learner converged to the correct target concept?</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Why prefer the most specific hypothesis?</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Are the training examples consistent?</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What if there are several maximally specific consistent hypotheses?</a:t>
            </a:r>
            <a:endParaRPr/>
          </a:p>
        </p:txBody>
      </p:sp>
      <p:sp>
        <p:nvSpPr>
          <p:cNvPr id="256" name="Google Shape;256;p4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Times New Roman"/>
              <a:buNone/>
            </a:pPr>
            <a:r>
              <a:rPr b="0" i="0" lang="en-US" sz="2400" u="none">
                <a:solidFill>
                  <a:schemeClr val="dk2"/>
                </a:solidFill>
                <a:latin typeface="Times New Roman"/>
                <a:ea typeface="Times New Roman"/>
                <a:cs typeface="Times New Roman"/>
                <a:sym typeface="Times New Roman"/>
              </a:rPr>
              <a:t>VERSION SPACES AND THE CANDIDATE-ELIMINATION</a:t>
            </a:r>
            <a:br>
              <a:rPr b="0" i="0" lang="en-US" sz="2400" u="none">
                <a:solidFill>
                  <a:schemeClr val="dk2"/>
                </a:solidFill>
                <a:latin typeface="Times New Roman"/>
                <a:ea typeface="Times New Roman"/>
                <a:cs typeface="Times New Roman"/>
                <a:sym typeface="Times New Roman"/>
              </a:rPr>
            </a:br>
            <a:r>
              <a:rPr b="0" i="0" lang="en-US" sz="2400" u="none">
                <a:solidFill>
                  <a:schemeClr val="dk2"/>
                </a:solidFill>
                <a:latin typeface="Times New Roman"/>
                <a:ea typeface="Times New Roman"/>
                <a:cs typeface="Times New Roman"/>
                <a:sym typeface="Times New Roman"/>
              </a:rPr>
              <a:t>ALGORITHM</a:t>
            </a:r>
            <a:endParaRPr/>
          </a:p>
        </p:txBody>
      </p:sp>
      <p:sp>
        <p:nvSpPr>
          <p:cNvPr id="262" name="Google Shape;262;p41"/>
          <p:cNvSpPr txBox="1"/>
          <p:nvPr>
            <p:ph idx="1" type="body"/>
          </p:nvPr>
        </p:nvSpPr>
        <p:spPr>
          <a:xfrm>
            <a:off x="0" y="914400"/>
            <a:ext cx="9144000" cy="5562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This section describes a second approach to concept learning, the CANDIDATE ELIMINATION Algorithm, that addresses several of the limitations of FIND-S.</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Notice that although FIND-S outputs a hypothesis from H, that is consistent with the training examples, this is just one of many hypotheses from H that might fit the training data equally well.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key idea in the CANDIDATE-ELIMINATION Algorithm is to output a description of the set of </a:t>
            </a:r>
            <a:r>
              <a:rPr b="1" i="1" lang="en-US" sz="2800" u="none">
                <a:solidFill>
                  <a:schemeClr val="dk1"/>
                </a:solidFill>
                <a:latin typeface="Times New Roman"/>
                <a:ea typeface="Times New Roman"/>
                <a:cs typeface="Times New Roman"/>
                <a:sym typeface="Times New Roman"/>
              </a:rPr>
              <a:t>all hypotheses consistent with the training examples. </a:t>
            </a:r>
            <a:endParaRPr/>
          </a:p>
          <a:p>
            <a:pPr indent="-236220" lvl="0" marL="342900" marR="0" rtl="0" algn="l">
              <a:spcBef>
                <a:spcPts val="560"/>
              </a:spcBef>
              <a:spcAft>
                <a:spcPts val="0"/>
              </a:spcAft>
              <a:buClr>
                <a:schemeClr val="folHlink"/>
              </a:buClr>
              <a:buSzPts val="1680"/>
              <a:buFont typeface="Noto Sans Symbols"/>
              <a:buNone/>
            </a:pPr>
            <a:r>
              <a:t/>
            </a:r>
            <a:endParaRPr b="1" i="1" sz="2800" u="none">
              <a:solidFill>
                <a:schemeClr val="dk1"/>
              </a:solidFill>
              <a:latin typeface="Times New Roman"/>
              <a:ea typeface="Times New Roman"/>
              <a:cs typeface="Times New Roman"/>
              <a:sym typeface="Times New Roman"/>
            </a:endParaRPr>
          </a:p>
        </p:txBody>
      </p:sp>
      <p:sp>
        <p:nvSpPr>
          <p:cNvPr id="263" name="Google Shape;263;p4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69" name="Google Shape;269;p42"/>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Surprisingly, the CANDIDATE-ELIMINATION Algorithm computes the description of this set without explicitly enumerating all of its members.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This is accomplished by again using the </a:t>
            </a:r>
            <a:r>
              <a:rPr b="1" i="1" lang="en-US" sz="2800" u="none">
                <a:solidFill>
                  <a:srgbClr val="000000"/>
                </a:solidFill>
                <a:latin typeface="Times New Roman"/>
                <a:ea typeface="Times New Roman"/>
                <a:cs typeface="Times New Roman"/>
                <a:sym typeface="Times New Roman"/>
              </a:rPr>
              <a:t>more-general-than </a:t>
            </a:r>
            <a:r>
              <a:rPr b="0" i="0" lang="en-US" sz="2800" u="none">
                <a:solidFill>
                  <a:srgbClr val="000000"/>
                </a:solidFill>
                <a:latin typeface="Times New Roman"/>
                <a:ea typeface="Times New Roman"/>
                <a:cs typeface="Times New Roman"/>
                <a:sym typeface="Times New Roman"/>
              </a:rPr>
              <a:t>partial ordering, this time to maintain a compact representation of the set of consistent hypotheses and to incrementally refine this representation as each new training example is encountered.</a:t>
            </a:r>
            <a:endParaRPr/>
          </a:p>
        </p:txBody>
      </p:sp>
      <p:sp>
        <p:nvSpPr>
          <p:cNvPr id="270" name="Google Shape;270;p4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71" name="Google Shape;271;p42"/>
          <p:cNvPicPr preferRelativeResize="0"/>
          <p:nvPr/>
        </p:nvPicPr>
        <p:blipFill rotWithShape="1">
          <a:blip r:embed="rId3">
            <a:alphaModFix/>
          </a:blip>
          <a:srcRect b="0" l="0" r="0" t="0"/>
          <a:stretch/>
        </p:blipFill>
        <p:spPr>
          <a:xfrm>
            <a:off x="838200" y="3962400"/>
            <a:ext cx="7200901" cy="16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77" name="Google Shape;277;p43"/>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Notice the key difference between this definition of </a:t>
            </a:r>
            <a:r>
              <a:rPr b="1" i="1" lang="en-US" sz="2800" u="none">
                <a:solidFill>
                  <a:srgbClr val="000000"/>
                </a:solidFill>
                <a:latin typeface="Times New Roman"/>
                <a:ea typeface="Times New Roman"/>
                <a:cs typeface="Times New Roman"/>
                <a:sym typeface="Times New Roman"/>
              </a:rPr>
              <a:t>consistent </a:t>
            </a:r>
            <a:r>
              <a:rPr b="0" i="0" lang="en-US" sz="2800" u="none">
                <a:solidFill>
                  <a:srgbClr val="000000"/>
                </a:solidFill>
                <a:latin typeface="Times New Roman"/>
                <a:ea typeface="Times New Roman"/>
                <a:cs typeface="Times New Roman"/>
                <a:sym typeface="Times New Roman"/>
              </a:rPr>
              <a:t>and our earlier definition of </a:t>
            </a:r>
            <a:r>
              <a:rPr b="1" i="1" lang="en-US" sz="2800" u="none">
                <a:solidFill>
                  <a:srgbClr val="000000"/>
                </a:solidFill>
                <a:latin typeface="Times New Roman"/>
                <a:ea typeface="Times New Roman"/>
                <a:cs typeface="Times New Roman"/>
                <a:sym typeface="Times New Roman"/>
              </a:rPr>
              <a:t>satisfies. </a:t>
            </a:r>
            <a:r>
              <a:rPr b="0" i="0" lang="en-US" sz="2800" u="none">
                <a:solidFill>
                  <a:srgbClr val="000000"/>
                </a:solidFill>
                <a:latin typeface="Times New Roman"/>
                <a:ea typeface="Times New Roman"/>
                <a:cs typeface="Times New Roman"/>
                <a:sym typeface="Times New Roman"/>
              </a:rPr>
              <a:t>An  example </a:t>
            </a:r>
            <a:r>
              <a:rPr b="0" i="1" lang="en-US" sz="2800" u="none">
                <a:solidFill>
                  <a:srgbClr val="000000"/>
                </a:solidFill>
                <a:latin typeface="Arial"/>
                <a:ea typeface="Arial"/>
                <a:cs typeface="Arial"/>
                <a:sym typeface="Arial"/>
              </a:rPr>
              <a:t>x </a:t>
            </a:r>
            <a:r>
              <a:rPr b="0" i="0" lang="en-US" sz="2800" u="none">
                <a:solidFill>
                  <a:srgbClr val="000000"/>
                </a:solidFill>
                <a:latin typeface="Times New Roman"/>
                <a:ea typeface="Times New Roman"/>
                <a:cs typeface="Times New Roman"/>
                <a:sym typeface="Times New Roman"/>
              </a:rPr>
              <a:t>is said to </a:t>
            </a:r>
            <a:r>
              <a:rPr b="1" i="1" lang="en-US" sz="2800" u="none">
                <a:solidFill>
                  <a:srgbClr val="000000"/>
                </a:solidFill>
                <a:latin typeface="Times New Roman"/>
                <a:ea typeface="Times New Roman"/>
                <a:cs typeface="Times New Roman"/>
                <a:sym typeface="Times New Roman"/>
              </a:rPr>
              <a:t>satisfy </a:t>
            </a:r>
            <a:r>
              <a:rPr b="0" i="0" lang="en-US" sz="2800" u="none">
                <a:solidFill>
                  <a:srgbClr val="000000"/>
                </a:solidFill>
                <a:latin typeface="Times New Roman"/>
                <a:ea typeface="Times New Roman"/>
                <a:cs typeface="Times New Roman"/>
                <a:sym typeface="Times New Roman"/>
              </a:rPr>
              <a:t>hypothesis </a:t>
            </a:r>
            <a:r>
              <a:rPr b="1" i="1" lang="en-US" sz="2800" u="none">
                <a:solidFill>
                  <a:srgbClr val="000000"/>
                </a:solidFill>
                <a:latin typeface="Times New Roman"/>
                <a:ea typeface="Times New Roman"/>
                <a:cs typeface="Times New Roman"/>
                <a:sym typeface="Times New Roman"/>
              </a:rPr>
              <a:t>h </a:t>
            </a:r>
            <a:r>
              <a:rPr b="0" i="0" lang="en-US" sz="2800" u="none">
                <a:solidFill>
                  <a:srgbClr val="000000"/>
                </a:solidFill>
                <a:latin typeface="Times New Roman"/>
                <a:ea typeface="Times New Roman"/>
                <a:cs typeface="Times New Roman"/>
                <a:sym typeface="Times New Roman"/>
              </a:rPr>
              <a:t>when </a:t>
            </a:r>
            <a:r>
              <a:rPr b="1" i="1" lang="en-US" sz="3600" u="none">
                <a:solidFill>
                  <a:srgbClr val="000000"/>
                </a:solidFill>
                <a:latin typeface="Courier"/>
                <a:ea typeface="Courier"/>
                <a:cs typeface="Courier"/>
                <a:sym typeface="Courier"/>
              </a:rPr>
              <a:t>h(x) </a:t>
            </a:r>
            <a:r>
              <a:rPr b="0" i="0" lang="en-US" sz="2800" u="none">
                <a:solidFill>
                  <a:srgbClr val="000000"/>
                </a:solidFill>
                <a:latin typeface="Arial"/>
                <a:ea typeface="Arial"/>
                <a:cs typeface="Arial"/>
                <a:sym typeface="Arial"/>
              </a:rPr>
              <a:t>= </a:t>
            </a:r>
            <a:r>
              <a:rPr b="0" i="0" lang="en-US" sz="2800" u="none">
                <a:solidFill>
                  <a:srgbClr val="000000"/>
                </a:solidFill>
                <a:latin typeface="Times New Roman"/>
                <a:ea typeface="Times New Roman"/>
                <a:cs typeface="Times New Roman"/>
                <a:sym typeface="Times New Roman"/>
              </a:rPr>
              <a:t>1, regardless of whether x is a positive or negative example of the target concept.</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However, whether such an example is </a:t>
            </a:r>
            <a:r>
              <a:rPr b="1" i="1" lang="en-US" sz="2800" u="none">
                <a:solidFill>
                  <a:srgbClr val="000000"/>
                </a:solidFill>
                <a:latin typeface="Times New Roman"/>
                <a:ea typeface="Times New Roman"/>
                <a:cs typeface="Times New Roman"/>
                <a:sym typeface="Times New Roman"/>
              </a:rPr>
              <a:t>consistent </a:t>
            </a:r>
            <a:r>
              <a:rPr b="0" i="0" lang="en-US" sz="2800" u="none">
                <a:solidFill>
                  <a:srgbClr val="000000"/>
                </a:solidFill>
                <a:latin typeface="Times New Roman"/>
                <a:ea typeface="Times New Roman"/>
                <a:cs typeface="Times New Roman"/>
                <a:sym typeface="Times New Roman"/>
              </a:rPr>
              <a:t>with </a:t>
            </a:r>
            <a:r>
              <a:rPr b="1" i="1" lang="en-US" sz="2800" u="none">
                <a:solidFill>
                  <a:srgbClr val="000000"/>
                </a:solidFill>
                <a:latin typeface="Times New Roman"/>
                <a:ea typeface="Times New Roman"/>
                <a:cs typeface="Times New Roman"/>
                <a:sym typeface="Times New Roman"/>
              </a:rPr>
              <a:t>h </a:t>
            </a:r>
            <a:r>
              <a:rPr b="0" i="0" lang="en-US" sz="2800" u="none">
                <a:solidFill>
                  <a:srgbClr val="000000"/>
                </a:solidFill>
                <a:latin typeface="Times New Roman"/>
                <a:ea typeface="Times New Roman"/>
                <a:cs typeface="Times New Roman"/>
                <a:sym typeface="Times New Roman"/>
              </a:rPr>
              <a:t>depends on the target concept, and in particular, whether </a:t>
            </a:r>
            <a:r>
              <a:rPr b="1" i="1" lang="en-US" sz="2800" u="none">
                <a:solidFill>
                  <a:srgbClr val="000000"/>
                </a:solidFill>
                <a:latin typeface="Times New Roman"/>
                <a:ea typeface="Times New Roman"/>
                <a:cs typeface="Times New Roman"/>
                <a:sym typeface="Times New Roman"/>
              </a:rPr>
              <a:t>h(x) </a:t>
            </a:r>
            <a:r>
              <a:rPr b="0" i="0" lang="en-US" sz="2400" u="none">
                <a:solidFill>
                  <a:srgbClr val="000000"/>
                </a:solidFill>
                <a:latin typeface="Arial"/>
                <a:ea typeface="Arial"/>
                <a:cs typeface="Arial"/>
                <a:sym typeface="Arial"/>
              </a:rPr>
              <a:t>= </a:t>
            </a:r>
            <a:r>
              <a:rPr b="1" i="1" lang="en-US" sz="2800" u="none">
                <a:solidFill>
                  <a:srgbClr val="000000"/>
                </a:solidFill>
                <a:latin typeface="Times New Roman"/>
                <a:ea typeface="Times New Roman"/>
                <a:cs typeface="Times New Roman"/>
                <a:sym typeface="Times New Roman"/>
              </a:rPr>
              <a:t>c(x).</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CANDIDATE-ELIMINATION Algorithm represents the set of </a:t>
            </a:r>
            <a:r>
              <a:rPr b="0" i="1" lang="en-US" sz="2800" u="none">
                <a:solidFill>
                  <a:schemeClr val="dk1"/>
                </a:solidFill>
                <a:latin typeface="Times New Roman"/>
                <a:ea typeface="Times New Roman"/>
                <a:cs typeface="Times New Roman"/>
                <a:sym typeface="Times New Roman"/>
              </a:rPr>
              <a:t>all </a:t>
            </a:r>
            <a:r>
              <a:rPr b="0" i="0" lang="en-US" sz="2800" u="none">
                <a:solidFill>
                  <a:schemeClr val="dk1"/>
                </a:solidFill>
                <a:latin typeface="Times New Roman"/>
                <a:ea typeface="Times New Roman"/>
                <a:cs typeface="Times New Roman"/>
                <a:sym typeface="Times New Roman"/>
              </a:rPr>
              <a:t>hypotheses consistent with the observed training examples.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This subset of all hypotheses is called the </a:t>
            </a:r>
            <a:r>
              <a:rPr b="1" i="1" lang="en-US" sz="2800" u="none">
                <a:solidFill>
                  <a:srgbClr val="FF0000"/>
                </a:solidFill>
                <a:latin typeface="Times New Roman"/>
                <a:ea typeface="Times New Roman"/>
                <a:cs typeface="Times New Roman"/>
                <a:sym typeface="Times New Roman"/>
              </a:rPr>
              <a:t>version space </a:t>
            </a:r>
            <a:r>
              <a:rPr b="0" i="0" lang="en-US" sz="2800" u="none">
                <a:solidFill>
                  <a:schemeClr val="dk1"/>
                </a:solidFill>
                <a:latin typeface="Times New Roman"/>
                <a:ea typeface="Times New Roman"/>
                <a:cs typeface="Times New Roman"/>
                <a:sym typeface="Times New Roman"/>
              </a:rPr>
              <a:t>with respect to the hypothesis space H and the training examples D, because it contains all plausible versions of the target concept.</a:t>
            </a:r>
            <a:endParaRPr b="0" i="0" sz="2800" u="none">
              <a:solidFill>
                <a:srgbClr val="00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Calibri"/>
              <a:ea typeface="Calibri"/>
              <a:cs typeface="Calibri"/>
              <a:sym typeface="Calibri"/>
            </a:endParaRPr>
          </a:p>
        </p:txBody>
      </p:sp>
      <p:sp>
        <p:nvSpPr>
          <p:cNvPr id="278" name="Google Shape;278;p4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b="1" sz="3600">
              <a:solidFill>
                <a:schemeClr val="dk2"/>
              </a:solidFill>
              <a:latin typeface="Overlock"/>
              <a:ea typeface="Overlock"/>
              <a:cs typeface="Overlock"/>
              <a:sym typeface="Overlock"/>
            </a:endParaRPr>
          </a:p>
        </p:txBody>
      </p:sp>
      <p:pic>
        <p:nvPicPr>
          <p:cNvPr id="285" name="Google Shape;285;p44"/>
          <p:cNvPicPr preferRelativeResize="0"/>
          <p:nvPr>
            <p:ph idx="1" type="body"/>
          </p:nvPr>
        </p:nvPicPr>
        <p:blipFill rotWithShape="1">
          <a:blip r:embed="rId3">
            <a:alphaModFix/>
          </a:blip>
          <a:srcRect b="0" l="0" r="0" t="0"/>
          <a:stretch/>
        </p:blipFill>
        <p:spPr>
          <a:xfrm>
            <a:off x="533400" y="3124200"/>
            <a:ext cx="8458200" cy="2971800"/>
          </a:xfrm>
          <a:prstGeom prst="rect">
            <a:avLst/>
          </a:prstGeom>
          <a:noFill/>
          <a:ln>
            <a:noFill/>
          </a:ln>
        </p:spPr>
      </p:pic>
      <p:sp>
        <p:nvSpPr>
          <p:cNvPr id="286" name="Google Shape;286;p4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87" name="Google Shape;287;p44"/>
          <p:cNvPicPr preferRelativeResize="0"/>
          <p:nvPr/>
        </p:nvPicPr>
        <p:blipFill rotWithShape="1">
          <a:blip r:embed="rId4">
            <a:alphaModFix/>
          </a:blip>
          <a:srcRect b="0" l="0" r="0" t="0"/>
          <a:stretch/>
        </p:blipFill>
        <p:spPr>
          <a:xfrm>
            <a:off x="228600" y="152400"/>
            <a:ext cx="8610599" cy="2025650"/>
          </a:xfrm>
          <a:prstGeom prst="rect">
            <a:avLst/>
          </a:prstGeom>
          <a:noFill/>
          <a:ln>
            <a:noFill/>
          </a:ln>
        </p:spPr>
      </p:pic>
      <p:sp>
        <p:nvSpPr>
          <p:cNvPr id="288" name="Google Shape;288;p44"/>
          <p:cNvSpPr txBox="1"/>
          <p:nvPr/>
        </p:nvSpPr>
        <p:spPr>
          <a:xfrm>
            <a:off x="457200" y="2441575"/>
            <a:ext cx="8382000" cy="52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99"/>
              </a:buClr>
              <a:buSzPts val="2800"/>
              <a:buFont typeface="Times New Roman"/>
              <a:buNone/>
            </a:pPr>
            <a:r>
              <a:rPr b="1" i="0" lang="en-US" sz="2800" u="none">
                <a:solidFill>
                  <a:srgbClr val="333399"/>
                </a:solidFill>
                <a:latin typeface="Times New Roman"/>
                <a:ea typeface="Times New Roman"/>
                <a:cs typeface="Times New Roman"/>
                <a:sym typeface="Times New Roman"/>
              </a:rPr>
              <a:t>The LIST-THEN-ELIMINATE Algorithm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A More Compact Representation for Version Spaces</a:t>
            </a:r>
            <a:endParaRPr/>
          </a:p>
        </p:txBody>
      </p:sp>
      <p:sp>
        <p:nvSpPr>
          <p:cNvPr id="294" name="Google Shape;294;p45"/>
          <p:cNvSpPr txBox="1"/>
          <p:nvPr>
            <p:ph idx="1" type="body"/>
          </p:nvPr>
        </p:nvSpPr>
        <p:spPr>
          <a:xfrm>
            <a:off x="76200" y="1219200"/>
            <a:ext cx="9067800" cy="5562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However, it employs a much more compact  representation of the version space.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particular, the version space is represented by its most general and least general members.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These members form general and specific boundary sets that delimit the version space within the partially ordered hypothesis space.</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CANDIDATE-ELIMINATION Algorithm represents the version space by storing only its most general members (labeled G in Figure 2.3) and its most specific (labeled </a:t>
            </a:r>
            <a:r>
              <a:rPr b="0" i="1" lang="en-US" sz="2800" u="none">
                <a:solidFill>
                  <a:schemeClr val="dk1"/>
                </a:solidFill>
                <a:latin typeface="Times New Roman"/>
                <a:ea typeface="Times New Roman"/>
                <a:cs typeface="Times New Roman"/>
                <a:sym typeface="Times New Roman"/>
              </a:rPr>
              <a:t>S </a:t>
            </a:r>
            <a:r>
              <a:rPr b="0" i="0" lang="en-US" sz="2800" u="none">
                <a:solidFill>
                  <a:schemeClr val="dk1"/>
                </a:solidFill>
                <a:latin typeface="Times New Roman"/>
                <a:ea typeface="Times New Roman"/>
                <a:cs typeface="Times New Roman"/>
                <a:sym typeface="Times New Roman"/>
              </a:rPr>
              <a:t>in the figure).</a:t>
            </a:r>
            <a:endParaRPr/>
          </a:p>
          <a:p>
            <a:pPr indent="-342900" lvl="0" marL="342900" marR="0" rtl="0" algn="just">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Times New Roman"/>
                <a:ea typeface="Times New Roman"/>
                <a:cs typeface="Times New Roman"/>
                <a:sym typeface="Times New Roman"/>
              </a:rPr>
              <a:t> </a:t>
            </a:r>
            <a:endParaRPr/>
          </a:p>
        </p:txBody>
      </p:sp>
      <p:sp>
        <p:nvSpPr>
          <p:cNvPr id="295" name="Google Shape;295;p4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01" name="Google Shape;301;p46"/>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Given only these two sets </a:t>
            </a:r>
            <a:r>
              <a:rPr b="0" i="1" lang="en-US" sz="2800" u="none">
                <a:solidFill>
                  <a:srgbClr val="000000"/>
                </a:solidFill>
                <a:latin typeface="Times New Roman"/>
                <a:ea typeface="Times New Roman"/>
                <a:cs typeface="Times New Roman"/>
                <a:sym typeface="Times New Roman"/>
              </a:rPr>
              <a:t>S </a:t>
            </a:r>
            <a:r>
              <a:rPr b="0" i="0" lang="en-US" sz="2800" u="none">
                <a:solidFill>
                  <a:srgbClr val="000000"/>
                </a:solidFill>
                <a:latin typeface="Times New Roman"/>
                <a:ea typeface="Times New Roman"/>
                <a:cs typeface="Times New Roman"/>
                <a:sym typeface="Times New Roman"/>
              </a:rPr>
              <a:t>and G, it is possible to enumerate all members of the version space as needed by generating the hypotheses that lie between these two sets in the general-to-specific partial ordering over hypotheses.</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It is intuitively plausible that we can represent the version space in terms of its most specific and most general members.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Below we define the boundary sets G and </a:t>
            </a:r>
            <a:r>
              <a:rPr b="0" i="1" lang="en-US" sz="2800" u="none">
                <a:solidFill>
                  <a:schemeClr val="dk1"/>
                </a:solidFill>
                <a:latin typeface="Times New Roman"/>
                <a:ea typeface="Times New Roman"/>
                <a:cs typeface="Times New Roman"/>
                <a:sym typeface="Times New Roman"/>
              </a:rPr>
              <a:t>S </a:t>
            </a:r>
            <a:r>
              <a:rPr b="0" i="0" lang="en-US" sz="2800" u="none">
                <a:solidFill>
                  <a:schemeClr val="dk1"/>
                </a:solidFill>
                <a:latin typeface="Times New Roman"/>
                <a:ea typeface="Times New Roman"/>
                <a:cs typeface="Times New Roman"/>
                <a:sym typeface="Times New Roman"/>
              </a:rPr>
              <a:t>precisely and prove that these sets do in fact represent the version space.</a:t>
            </a:r>
            <a:endParaRPr b="0" i="0" sz="2800" u="none">
              <a:solidFill>
                <a:srgbClr val="00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Calibri"/>
              <a:ea typeface="Calibri"/>
              <a:cs typeface="Calibri"/>
              <a:sym typeface="Calibri"/>
            </a:endParaRPr>
          </a:p>
        </p:txBody>
      </p:sp>
      <p:sp>
        <p:nvSpPr>
          <p:cNvPr id="302" name="Google Shape;302;p4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03" name="Google Shape;303;p46"/>
          <p:cNvPicPr preferRelativeResize="0"/>
          <p:nvPr/>
        </p:nvPicPr>
        <p:blipFill rotWithShape="1">
          <a:blip r:embed="rId3">
            <a:alphaModFix/>
          </a:blip>
          <a:srcRect b="0" l="0" r="0" t="0"/>
          <a:stretch/>
        </p:blipFill>
        <p:spPr>
          <a:xfrm>
            <a:off x="228600" y="4191000"/>
            <a:ext cx="8610601" cy="2667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09" name="Google Shape;309;p47"/>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As long as the sets </a:t>
            </a:r>
            <a:r>
              <a:rPr b="1" i="1" lang="en-US" sz="2800" u="none">
                <a:solidFill>
                  <a:schemeClr val="dk1"/>
                </a:solidFill>
                <a:latin typeface="Times New Roman"/>
                <a:ea typeface="Times New Roman"/>
                <a:cs typeface="Times New Roman"/>
                <a:sym typeface="Times New Roman"/>
              </a:rPr>
              <a:t>G </a:t>
            </a:r>
            <a:r>
              <a:rPr b="0" i="0" lang="en-US" sz="2800" u="none">
                <a:solidFill>
                  <a:schemeClr val="dk1"/>
                </a:solidFill>
                <a:latin typeface="Times New Roman"/>
                <a:ea typeface="Times New Roman"/>
                <a:cs typeface="Times New Roman"/>
                <a:sym typeface="Times New Roman"/>
              </a:rPr>
              <a:t>and </a:t>
            </a:r>
            <a:r>
              <a:rPr b="1" i="1" lang="en-US" sz="2800" u="none">
                <a:solidFill>
                  <a:schemeClr val="dk1"/>
                </a:solidFill>
                <a:latin typeface="Times New Roman"/>
                <a:ea typeface="Times New Roman"/>
                <a:cs typeface="Times New Roman"/>
                <a:sym typeface="Times New Roman"/>
              </a:rPr>
              <a:t>S </a:t>
            </a:r>
            <a:r>
              <a:rPr b="0" i="0" lang="en-US" sz="2800" u="none">
                <a:solidFill>
                  <a:schemeClr val="dk1"/>
                </a:solidFill>
                <a:latin typeface="Times New Roman"/>
                <a:ea typeface="Times New Roman"/>
                <a:cs typeface="Times New Roman"/>
                <a:sym typeface="Times New Roman"/>
              </a:rPr>
              <a:t>are well defined (see Exercise 2.7), they completely specify the version space.</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particular, we can show that the version space is precisely the set of hypotheses contained in </a:t>
            </a:r>
            <a:r>
              <a:rPr b="1" i="1" lang="en-US" sz="2800" u="none">
                <a:solidFill>
                  <a:schemeClr val="dk1"/>
                </a:solidFill>
                <a:latin typeface="Times New Roman"/>
                <a:ea typeface="Times New Roman"/>
                <a:cs typeface="Times New Roman"/>
                <a:sym typeface="Times New Roman"/>
              </a:rPr>
              <a:t>G, </a:t>
            </a:r>
            <a:r>
              <a:rPr b="0" i="0" lang="en-US" sz="2800" u="none">
                <a:solidFill>
                  <a:schemeClr val="dk1"/>
                </a:solidFill>
                <a:latin typeface="Times New Roman"/>
                <a:ea typeface="Times New Roman"/>
                <a:cs typeface="Times New Roman"/>
                <a:sym typeface="Times New Roman"/>
              </a:rPr>
              <a:t>plus those contained in </a:t>
            </a:r>
            <a:r>
              <a:rPr b="1" i="1" lang="en-US" sz="2800" u="none">
                <a:solidFill>
                  <a:schemeClr val="dk1"/>
                </a:solidFill>
                <a:latin typeface="Times New Roman"/>
                <a:ea typeface="Times New Roman"/>
                <a:cs typeface="Times New Roman"/>
                <a:sym typeface="Times New Roman"/>
              </a:rPr>
              <a:t>S, </a:t>
            </a:r>
            <a:r>
              <a:rPr b="0" i="0" lang="en-US" sz="2800" u="none">
                <a:solidFill>
                  <a:schemeClr val="dk1"/>
                </a:solidFill>
                <a:latin typeface="Times New Roman"/>
                <a:ea typeface="Times New Roman"/>
                <a:cs typeface="Times New Roman"/>
                <a:sym typeface="Times New Roman"/>
              </a:rPr>
              <a:t>plus those that lie between </a:t>
            </a:r>
            <a:r>
              <a:rPr b="1" i="1" lang="en-US" sz="2800" u="none">
                <a:solidFill>
                  <a:schemeClr val="dk1"/>
                </a:solidFill>
                <a:latin typeface="Times New Roman"/>
                <a:ea typeface="Times New Roman"/>
                <a:cs typeface="Times New Roman"/>
                <a:sym typeface="Times New Roman"/>
              </a:rPr>
              <a:t>G </a:t>
            </a:r>
            <a:r>
              <a:rPr b="0" i="0" lang="en-US" sz="2800" u="none">
                <a:solidFill>
                  <a:schemeClr val="dk1"/>
                </a:solidFill>
                <a:latin typeface="Times New Roman"/>
                <a:ea typeface="Times New Roman"/>
                <a:cs typeface="Times New Roman"/>
                <a:sym typeface="Times New Roman"/>
              </a:rPr>
              <a:t>and </a:t>
            </a:r>
            <a:r>
              <a:rPr b="1" i="1" lang="en-US" sz="2800" u="none">
                <a:solidFill>
                  <a:schemeClr val="dk1"/>
                </a:solidFill>
                <a:latin typeface="Times New Roman"/>
                <a:ea typeface="Times New Roman"/>
                <a:cs typeface="Times New Roman"/>
                <a:sym typeface="Times New Roman"/>
              </a:rPr>
              <a:t>S </a:t>
            </a:r>
            <a:r>
              <a:rPr b="0" i="0" lang="en-US" sz="2800" u="none">
                <a:solidFill>
                  <a:schemeClr val="dk1"/>
                </a:solidFill>
                <a:latin typeface="Times New Roman"/>
                <a:ea typeface="Times New Roman"/>
                <a:cs typeface="Times New Roman"/>
                <a:sym typeface="Times New Roman"/>
              </a:rPr>
              <a:t>in the partially ordered hypothesis space.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This is stated precisely in Theorem 2.1.</a:t>
            </a:r>
            <a:endParaRPr/>
          </a:p>
        </p:txBody>
      </p:sp>
      <p:sp>
        <p:nvSpPr>
          <p:cNvPr id="310" name="Google Shape;310;p4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11" name="Google Shape;311;p47"/>
          <p:cNvPicPr preferRelativeResize="0"/>
          <p:nvPr/>
        </p:nvPicPr>
        <p:blipFill rotWithShape="1">
          <a:blip r:embed="rId3">
            <a:alphaModFix/>
          </a:blip>
          <a:srcRect b="0" l="0" r="0" t="0"/>
          <a:stretch/>
        </p:blipFill>
        <p:spPr>
          <a:xfrm>
            <a:off x="457200" y="3505200"/>
            <a:ext cx="8077199" cy="2647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CANDIDATE-ELIMINATION Algorithm</a:t>
            </a:r>
            <a:endParaRPr/>
          </a:p>
        </p:txBody>
      </p:sp>
      <p:sp>
        <p:nvSpPr>
          <p:cNvPr id="317" name="Google Shape;317;p48"/>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CANDIDATE-ELIMINATION   Algorithm computes the version space containing all hypotheses from H that are consistent with </a:t>
            </a:r>
            <a:r>
              <a:rPr b="0" i="0" lang="en-US" sz="3600" u="none">
                <a:solidFill>
                  <a:schemeClr val="dk1"/>
                </a:solidFill>
                <a:latin typeface="Times New Roman"/>
                <a:ea typeface="Times New Roman"/>
                <a:cs typeface="Times New Roman"/>
                <a:sym typeface="Times New Roman"/>
              </a:rPr>
              <a:t>an </a:t>
            </a:r>
            <a:r>
              <a:rPr b="0" i="0" lang="en-US" sz="2800" u="none">
                <a:solidFill>
                  <a:schemeClr val="dk1"/>
                </a:solidFill>
                <a:latin typeface="Times New Roman"/>
                <a:ea typeface="Times New Roman"/>
                <a:cs typeface="Times New Roman"/>
                <a:sym typeface="Times New Roman"/>
              </a:rPr>
              <a:t>observed sequence of training examples.</a:t>
            </a:r>
            <a:endParaRPr/>
          </a:p>
          <a:p>
            <a:pPr indent="-342900" lvl="0" marL="342900" marR="0" rtl="0" algn="just">
              <a:lnSpc>
                <a:spcPct val="100000"/>
              </a:lnSpc>
              <a:spcBef>
                <a:spcPts val="72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 It begins by initializing the version space to the set of all hypotheses </a:t>
            </a:r>
            <a:r>
              <a:rPr b="0" i="0" lang="en-US" sz="3600" u="none">
                <a:solidFill>
                  <a:schemeClr val="dk1"/>
                </a:solidFill>
                <a:latin typeface="Times New Roman"/>
                <a:ea typeface="Times New Roman"/>
                <a:cs typeface="Times New Roman"/>
                <a:sym typeface="Times New Roman"/>
              </a:rPr>
              <a:t>in </a:t>
            </a:r>
            <a:r>
              <a:rPr b="0" i="0" lang="en-US" sz="2800" u="none">
                <a:solidFill>
                  <a:schemeClr val="dk1"/>
                </a:solidFill>
                <a:latin typeface="Times New Roman"/>
                <a:ea typeface="Times New Roman"/>
                <a:cs typeface="Times New Roman"/>
                <a:sym typeface="Times New Roman"/>
              </a:rPr>
              <a:t>H; that is, by initializing the </a:t>
            </a:r>
            <a:r>
              <a:rPr b="1" i="1" lang="en-US" sz="2800" u="none">
                <a:solidFill>
                  <a:schemeClr val="dk1"/>
                </a:solidFill>
                <a:latin typeface="Times New Roman"/>
                <a:ea typeface="Times New Roman"/>
                <a:cs typeface="Times New Roman"/>
                <a:sym typeface="Times New Roman"/>
              </a:rPr>
              <a:t>G </a:t>
            </a:r>
            <a:r>
              <a:rPr b="0" i="0" lang="en-US" sz="2800" u="none">
                <a:solidFill>
                  <a:schemeClr val="dk1"/>
                </a:solidFill>
                <a:latin typeface="Times New Roman"/>
                <a:ea typeface="Times New Roman"/>
                <a:cs typeface="Times New Roman"/>
                <a:sym typeface="Times New Roman"/>
              </a:rPr>
              <a:t>boundary set to contain the most general hypothesis in H</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Arial"/>
                <a:ea typeface="Arial"/>
                <a:cs typeface="Arial"/>
                <a:sym typeface="Arial"/>
              </a:rPr>
              <a:t>                    {(?, ?, ?, ?, ?, </a:t>
            </a:r>
            <a:r>
              <a:rPr b="0" i="0" lang="en-US" sz="2400" u="none">
                <a:solidFill>
                  <a:schemeClr val="dk1"/>
                </a:solidFill>
                <a:latin typeface="Arial"/>
                <a:ea typeface="Arial"/>
                <a:cs typeface="Arial"/>
                <a:sym typeface="Arial"/>
              </a:rPr>
              <a:t>?)}</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and initializing the </a:t>
            </a:r>
            <a:r>
              <a:rPr b="1" i="1" lang="en-US" sz="2800" u="none">
                <a:solidFill>
                  <a:schemeClr val="dk1"/>
                </a:solidFill>
                <a:latin typeface="Times New Roman"/>
                <a:ea typeface="Times New Roman"/>
                <a:cs typeface="Times New Roman"/>
                <a:sym typeface="Times New Roman"/>
              </a:rPr>
              <a:t>S </a:t>
            </a:r>
            <a:r>
              <a:rPr b="0" i="0" lang="en-US" sz="2800" u="none">
                <a:solidFill>
                  <a:schemeClr val="dk1"/>
                </a:solidFill>
                <a:latin typeface="Times New Roman"/>
                <a:ea typeface="Times New Roman"/>
                <a:cs typeface="Times New Roman"/>
                <a:sym typeface="Times New Roman"/>
              </a:rPr>
              <a:t>boundary set to contain the most specific (least general) hypothesis</a:t>
            </a:r>
            <a:endParaRPr/>
          </a:p>
          <a:p>
            <a:pPr indent="-342900" lvl="0" marL="342900" marR="0" rtl="0" algn="just">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Arial"/>
                <a:ea typeface="Arial"/>
                <a:cs typeface="Arial"/>
                <a:sym typeface="Arial"/>
              </a:rPr>
              <a:t>θ,</a:t>
            </a:r>
            <a:r>
              <a:rPr b="0" i="0" lang="en-US" sz="2800" u="none">
                <a:solidFill>
                  <a:srgbClr val="000000"/>
                </a:solidFill>
                <a:latin typeface="Arial"/>
                <a:ea typeface="Arial"/>
                <a:cs typeface="Arial"/>
                <a:sym typeface="Arial"/>
              </a:rPr>
              <a:t> θ</a:t>
            </a:r>
            <a:r>
              <a:rPr b="0" i="0" lang="en-US" sz="2800" u="none">
                <a:solidFill>
                  <a:schemeClr val="dk1"/>
                </a:solidFill>
                <a:latin typeface="Arial"/>
                <a:ea typeface="Arial"/>
                <a:cs typeface="Arial"/>
                <a:sym typeface="Arial"/>
              </a:rPr>
              <a:t> , θ, θ, θ, θ)</a:t>
            </a:r>
            <a:endParaRPr/>
          </a:p>
        </p:txBody>
      </p:sp>
      <p:sp>
        <p:nvSpPr>
          <p:cNvPr id="318" name="Google Shape;318;p4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24" name="Google Shape;324;p49"/>
          <p:cNvSpPr txBox="1"/>
          <p:nvPr>
            <p:ph idx="1" type="body"/>
          </p:nvPr>
        </p:nvSpPr>
        <p:spPr>
          <a:xfrm>
            <a:off x="0" y="152400"/>
            <a:ext cx="9144000" cy="6705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These two boundary sets delimit the entire hypothesis space, because every other hypothesis in H is both more general than </a:t>
            </a:r>
            <a:r>
              <a:rPr b="1" i="1" lang="en-US" sz="2800" u="none">
                <a:solidFill>
                  <a:schemeClr val="dk1"/>
                </a:solidFill>
                <a:latin typeface="Times New Roman"/>
                <a:ea typeface="Times New Roman"/>
                <a:cs typeface="Times New Roman"/>
                <a:sym typeface="Times New Roman"/>
              </a:rPr>
              <a:t>So </a:t>
            </a:r>
            <a:r>
              <a:rPr b="0" i="0" lang="en-US" sz="2800" u="none">
                <a:solidFill>
                  <a:schemeClr val="dk1"/>
                </a:solidFill>
                <a:latin typeface="Times New Roman"/>
                <a:ea typeface="Times New Roman"/>
                <a:cs typeface="Times New Roman"/>
                <a:sym typeface="Times New Roman"/>
              </a:rPr>
              <a:t>and more specific than </a:t>
            </a:r>
            <a:r>
              <a:rPr b="1" i="1" lang="en-US" sz="2800" u="none">
                <a:solidFill>
                  <a:schemeClr val="dk1"/>
                </a:solidFill>
                <a:latin typeface="Times New Roman"/>
                <a:ea typeface="Times New Roman"/>
                <a:cs typeface="Times New Roman"/>
                <a:sym typeface="Times New Roman"/>
              </a:rPr>
              <a:t>Go.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As each training example is considered, the </a:t>
            </a:r>
            <a:r>
              <a:rPr b="1" i="1" lang="en-US" sz="2800" u="none">
                <a:solidFill>
                  <a:schemeClr val="dk1"/>
                </a:solidFill>
                <a:latin typeface="Times New Roman"/>
                <a:ea typeface="Times New Roman"/>
                <a:cs typeface="Times New Roman"/>
                <a:sym typeface="Times New Roman"/>
              </a:rPr>
              <a:t>S </a:t>
            </a:r>
            <a:r>
              <a:rPr b="0" i="0" lang="en-US" sz="2800" u="none">
                <a:solidFill>
                  <a:schemeClr val="dk1"/>
                </a:solidFill>
                <a:latin typeface="Times New Roman"/>
                <a:ea typeface="Times New Roman"/>
                <a:cs typeface="Times New Roman"/>
                <a:sym typeface="Times New Roman"/>
              </a:rPr>
              <a:t>and </a:t>
            </a:r>
            <a:r>
              <a:rPr b="1" i="1" lang="en-US" sz="2800" u="none">
                <a:solidFill>
                  <a:schemeClr val="dk1"/>
                </a:solidFill>
                <a:latin typeface="Times New Roman"/>
                <a:ea typeface="Times New Roman"/>
                <a:cs typeface="Times New Roman"/>
                <a:sym typeface="Times New Roman"/>
              </a:rPr>
              <a:t>G </a:t>
            </a:r>
            <a:r>
              <a:rPr b="0" i="0" lang="en-US" sz="2800" u="none">
                <a:solidFill>
                  <a:schemeClr val="dk1"/>
                </a:solidFill>
                <a:latin typeface="Times New Roman"/>
                <a:ea typeface="Times New Roman"/>
                <a:cs typeface="Times New Roman"/>
                <a:sym typeface="Times New Roman"/>
              </a:rPr>
              <a:t>boundary sets are generalized and specialized, respectively, to eliminate from the version space any hypotheses found inconsistent with the new training example.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After all examples have been processed, the computed version space contains all the hypotheses consistent with these examples and only these hypotheses.</a:t>
            </a:r>
            <a:endParaRPr/>
          </a:p>
        </p:txBody>
      </p:sp>
      <p:sp>
        <p:nvSpPr>
          <p:cNvPr id="325" name="Google Shape;325;p4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30" name="Google Shape;130;p23"/>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cap="none" strike="noStrike">
                <a:solidFill>
                  <a:srgbClr val="000000"/>
                </a:solidFill>
                <a:latin typeface="Times New Roman"/>
                <a:ea typeface="Times New Roman"/>
                <a:cs typeface="Times New Roman"/>
                <a:sym typeface="Times New Roman"/>
              </a:rPr>
              <a:t>In this chapter we consider the problem of automatically inferring the general definition of some concept, given examples labeled as members or nonmembers of the concept.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cap="none" strike="noStrike">
                <a:solidFill>
                  <a:srgbClr val="000000"/>
                </a:solidFill>
                <a:latin typeface="Times New Roman"/>
                <a:ea typeface="Times New Roman"/>
                <a:cs typeface="Times New Roman"/>
                <a:sym typeface="Times New Roman"/>
              </a:rPr>
              <a:t>This task is commonly referred to as </a:t>
            </a:r>
            <a:r>
              <a:rPr b="1" i="1" lang="en-US" sz="2800" u="none" cap="none" strike="noStrike">
                <a:solidFill>
                  <a:srgbClr val="000000"/>
                </a:solidFill>
                <a:latin typeface="Times New Roman"/>
                <a:ea typeface="Times New Roman"/>
                <a:cs typeface="Times New Roman"/>
                <a:sym typeface="Times New Roman"/>
              </a:rPr>
              <a:t>concept learning, </a:t>
            </a:r>
            <a:r>
              <a:rPr b="0" i="0" lang="en-US" sz="2800" u="none" cap="none" strike="noStrike">
                <a:solidFill>
                  <a:srgbClr val="000000"/>
                </a:solidFill>
                <a:latin typeface="Times New Roman"/>
                <a:ea typeface="Times New Roman"/>
                <a:cs typeface="Times New Roman"/>
                <a:sym typeface="Times New Roman"/>
              </a:rPr>
              <a:t>or approximating a boolean-valued function from examples.</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1" i="0" lang="en-US" sz="2800" u="none" cap="none" strike="noStrike">
                <a:solidFill>
                  <a:srgbClr val="000000"/>
                </a:solidFill>
                <a:latin typeface="Times New Roman"/>
                <a:ea typeface="Times New Roman"/>
                <a:cs typeface="Times New Roman"/>
                <a:sym typeface="Times New Roman"/>
              </a:rPr>
              <a:t>Concept learning. </a:t>
            </a:r>
            <a:r>
              <a:rPr b="0" i="0" lang="en-US" sz="2800" u="none" cap="none" strike="noStrike">
                <a:solidFill>
                  <a:srgbClr val="000000"/>
                </a:solidFill>
                <a:latin typeface="Times New Roman"/>
                <a:ea typeface="Times New Roman"/>
                <a:cs typeface="Times New Roman"/>
                <a:sym typeface="Times New Roman"/>
              </a:rPr>
              <a:t>Inferring </a:t>
            </a:r>
            <a:r>
              <a:rPr b="0" i="0" lang="en-US" sz="2400" u="none" cap="none" strike="noStrike">
                <a:solidFill>
                  <a:srgbClr val="000000"/>
                </a:solidFill>
                <a:latin typeface="Times New Roman"/>
                <a:ea typeface="Times New Roman"/>
                <a:cs typeface="Times New Roman"/>
                <a:sym typeface="Times New Roman"/>
              </a:rPr>
              <a:t>a</a:t>
            </a:r>
            <a:r>
              <a:rPr b="1" i="0" lang="en-US" sz="2400" u="none" cap="none" strike="noStrike">
                <a:solidFill>
                  <a:srgbClr val="000000"/>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boolean-valued function from training examples of its input and output.</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consider the example task of learning the target concept "days on which my friend Aldo enjoys his favorite watersport."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Table 2.1 describes a set of example days, each represented by a set of </a:t>
            </a:r>
            <a:r>
              <a:rPr b="1" i="1" lang="en-US" sz="2800" u="none" cap="none" strike="noStrike">
                <a:solidFill>
                  <a:schemeClr val="dk1"/>
                </a:solidFill>
                <a:latin typeface="Times New Roman"/>
                <a:ea typeface="Times New Roman"/>
                <a:cs typeface="Times New Roman"/>
                <a:sym typeface="Times New Roman"/>
              </a:rPr>
              <a:t>attributes.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attribute </a:t>
            </a:r>
            <a:r>
              <a:rPr b="1" i="1" lang="en-US" sz="2800" u="none" cap="none" strike="noStrike">
                <a:solidFill>
                  <a:schemeClr val="dk1"/>
                </a:solidFill>
                <a:latin typeface="Times New Roman"/>
                <a:ea typeface="Times New Roman"/>
                <a:cs typeface="Times New Roman"/>
                <a:sym typeface="Times New Roman"/>
              </a:rPr>
              <a:t>EnjoySport </a:t>
            </a:r>
            <a:r>
              <a:rPr b="0" i="0" lang="en-US" sz="2800" u="none" cap="none" strike="noStrike">
                <a:solidFill>
                  <a:schemeClr val="dk1"/>
                </a:solidFill>
                <a:latin typeface="Times New Roman"/>
                <a:ea typeface="Times New Roman"/>
                <a:cs typeface="Times New Roman"/>
                <a:sym typeface="Times New Roman"/>
              </a:rPr>
              <a:t>indicates whether or not Aldo enjoys his favorite water sport on this day. </a:t>
            </a:r>
            <a:endParaRPr/>
          </a:p>
          <a:p>
            <a:pPr indent="-342900" lvl="0" marL="342900" marR="0" rtl="0" algn="just">
              <a:lnSpc>
                <a:spcPct val="100000"/>
              </a:lnSpc>
              <a:spcBef>
                <a:spcPts val="560"/>
              </a:spcBef>
              <a:spcAft>
                <a:spcPts val="0"/>
              </a:spcAft>
              <a:buClr>
                <a:schemeClr val="folHlink"/>
              </a:buClr>
              <a:buSzPts val="1680"/>
              <a:buFont typeface="Noto Sans Symbols"/>
              <a:buNone/>
            </a:pPr>
            <a:r>
              <a:t/>
            </a:r>
            <a:endParaRPr b="0" i="0" sz="2800" u="none" cap="none" strike="noStrike">
              <a:solidFill>
                <a:srgbClr val="000000"/>
              </a:solidFill>
              <a:latin typeface="Times New Roman"/>
              <a:ea typeface="Times New Roman"/>
              <a:cs typeface="Times New Roman"/>
              <a:sym typeface="Times New Roman"/>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Times New Roman"/>
              <a:ea typeface="Times New Roman"/>
              <a:cs typeface="Times New Roman"/>
              <a:sym typeface="Times New Roman"/>
            </a:endParaRPr>
          </a:p>
        </p:txBody>
      </p:sp>
      <p:sp>
        <p:nvSpPr>
          <p:cNvPr id="131" name="Google Shape;131;p2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31" name="Google Shape;331;p5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32" name="Google Shape;332;p50"/>
          <p:cNvPicPr preferRelativeResize="0"/>
          <p:nvPr>
            <p:ph idx="1" type="body"/>
          </p:nvPr>
        </p:nvPicPr>
        <p:blipFill rotWithShape="1">
          <a:blip r:embed="rId3">
            <a:alphaModFix/>
          </a:blip>
          <a:srcRect b="0" l="0" r="0" t="0"/>
          <a:stretch/>
        </p:blipFill>
        <p:spPr>
          <a:xfrm>
            <a:off x="152400" y="0"/>
            <a:ext cx="8839200" cy="6781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br>
              <a:rPr b="1" i="0" lang="en-US" sz="3600" u="none">
                <a:solidFill>
                  <a:schemeClr val="dk2"/>
                </a:solidFill>
                <a:latin typeface="Overlock"/>
                <a:ea typeface="Overlock"/>
                <a:cs typeface="Overlock"/>
                <a:sym typeface="Overlock"/>
              </a:rPr>
            </a:br>
            <a:endParaRPr/>
          </a:p>
        </p:txBody>
      </p:sp>
      <p:sp>
        <p:nvSpPr>
          <p:cNvPr id="338" name="Google Shape;338;p5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39" name="Google Shape;339;p51"/>
          <p:cNvPicPr preferRelativeResize="0"/>
          <p:nvPr>
            <p:ph idx="1" type="body"/>
          </p:nvPr>
        </p:nvPicPr>
        <p:blipFill rotWithShape="1">
          <a:blip r:embed="rId3">
            <a:alphaModFix/>
          </a:blip>
          <a:srcRect b="0" l="0" r="0" t="0"/>
          <a:stretch/>
        </p:blipFill>
        <p:spPr>
          <a:xfrm>
            <a:off x="152400" y="0"/>
            <a:ext cx="8915400" cy="6627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45" name="Google Shape;345;p5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46" name="Google Shape;346;p52"/>
          <p:cNvPicPr preferRelativeResize="0"/>
          <p:nvPr>
            <p:ph idx="1" type="body"/>
          </p:nvPr>
        </p:nvPicPr>
        <p:blipFill rotWithShape="1">
          <a:blip r:embed="rId3">
            <a:alphaModFix/>
          </a:blip>
          <a:srcRect b="0" l="0" r="0" t="0"/>
          <a:stretch/>
        </p:blipFill>
        <p:spPr>
          <a:xfrm>
            <a:off x="152400" y="152400"/>
            <a:ext cx="8915400" cy="6477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3"/>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52" name="Google Shape;352;p5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53" name="Google Shape;353;p53"/>
          <p:cNvPicPr preferRelativeResize="0"/>
          <p:nvPr>
            <p:ph idx="1" type="body"/>
          </p:nvPr>
        </p:nvPicPr>
        <p:blipFill rotWithShape="1">
          <a:blip r:embed="rId3">
            <a:alphaModFix/>
          </a:blip>
          <a:srcRect b="0" l="0" r="0" t="0"/>
          <a:stretch/>
        </p:blipFill>
        <p:spPr>
          <a:xfrm>
            <a:off x="104775" y="76200"/>
            <a:ext cx="9113700" cy="655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59" name="Google Shape;359;p5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60" name="Google Shape;360;p54"/>
          <p:cNvPicPr preferRelativeResize="0"/>
          <p:nvPr>
            <p:ph idx="1" type="body"/>
          </p:nvPr>
        </p:nvPicPr>
        <p:blipFill rotWithShape="1">
          <a:blip r:embed="rId3">
            <a:alphaModFix/>
          </a:blip>
          <a:srcRect b="0" l="0" r="0" t="0"/>
          <a:stretch/>
        </p:blipFill>
        <p:spPr>
          <a:xfrm>
            <a:off x="609600" y="304800"/>
            <a:ext cx="8229600" cy="571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REMARKS ON VERSION SPACES AND CANDIDATE-ELIMINATION</a:t>
            </a:r>
            <a:endParaRPr/>
          </a:p>
        </p:txBody>
      </p:sp>
      <p:sp>
        <p:nvSpPr>
          <p:cNvPr id="366" name="Google Shape;366;p55"/>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rgbClr val="FF0000"/>
                </a:solidFill>
                <a:latin typeface="Times New Roman"/>
                <a:ea typeface="Times New Roman"/>
                <a:cs typeface="Times New Roman"/>
                <a:sym typeface="Times New Roman"/>
              </a:rPr>
              <a:t>Will the CANDIDATE ELIMINATION Algorithm Converge to the Correct Hypothesis?</a:t>
            </a:r>
            <a:endParaRPr/>
          </a:p>
          <a:p>
            <a:pPr indent="-342900" lvl="0" marL="342900" marR="0" rtl="0" algn="just">
              <a:lnSpc>
                <a:spcPct val="100000"/>
              </a:lnSpc>
              <a:spcBef>
                <a:spcPts val="72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version space learned by the CANDIDATE ELIMINATION will converge toward the hypothesis that correctly describes the target concept, provided (1) there are no errors in the training examples, and </a:t>
            </a:r>
            <a:r>
              <a:rPr b="0" i="0" lang="en-US" sz="3600" u="none">
                <a:solidFill>
                  <a:schemeClr val="dk1"/>
                </a:solidFill>
                <a:latin typeface="Times New Roman"/>
                <a:ea typeface="Times New Roman"/>
                <a:cs typeface="Times New Roman"/>
                <a:sym typeface="Times New Roman"/>
              </a:rPr>
              <a:t>(2) </a:t>
            </a:r>
            <a:r>
              <a:rPr b="0" i="0" lang="en-US" sz="2800" u="none">
                <a:solidFill>
                  <a:schemeClr val="dk1"/>
                </a:solidFill>
                <a:latin typeface="Times New Roman"/>
                <a:ea typeface="Times New Roman"/>
                <a:cs typeface="Times New Roman"/>
                <a:sym typeface="Times New Roman"/>
              </a:rPr>
              <a:t>here is some hypothesis in H that correctly describes the target concept.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fact, as new training examples are observed, the version space can be monitored to determine the remaining ambiguity regarding the true target concept</a:t>
            </a:r>
            <a:endParaRPr/>
          </a:p>
        </p:txBody>
      </p:sp>
      <p:sp>
        <p:nvSpPr>
          <p:cNvPr id="367" name="Google Shape;367;p5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73" name="Google Shape;373;p56"/>
          <p:cNvSpPr txBox="1"/>
          <p:nvPr>
            <p:ph idx="1" type="body"/>
          </p:nvPr>
        </p:nvSpPr>
        <p:spPr>
          <a:xfrm>
            <a:off x="76200" y="76200"/>
            <a:ext cx="8991600" cy="6781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and to determine when sufficient training examples have been observed to unambiguously identify the target concept.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target concept is exactly learned when the S and </a:t>
            </a:r>
            <a:r>
              <a:rPr b="1" i="1" lang="en-US" sz="2800" u="none">
                <a:solidFill>
                  <a:schemeClr val="dk1"/>
                </a:solidFill>
                <a:latin typeface="Times New Roman"/>
                <a:ea typeface="Times New Roman"/>
                <a:cs typeface="Times New Roman"/>
                <a:sym typeface="Times New Roman"/>
              </a:rPr>
              <a:t>G </a:t>
            </a:r>
            <a:r>
              <a:rPr b="0" i="0" lang="en-US" sz="2800" u="none">
                <a:solidFill>
                  <a:schemeClr val="dk1"/>
                </a:solidFill>
                <a:latin typeface="Times New Roman"/>
                <a:ea typeface="Times New Roman"/>
                <a:cs typeface="Times New Roman"/>
                <a:sym typeface="Times New Roman"/>
              </a:rPr>
              <a:t>boundary sets converge to a single, identical, hypothesis.</a:t>
            </a:r>
            <a:endParaRPr b="0" i="0" sz="28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rgbClr val="FF0000"/>
                </a:solidFill>
                <a:latin typeface="Times New Roman"/>
                <a:ea typeface="Times New Roman"/>
                <a:cs typeface="Times New Roman"/>
                <a:sym typeface="Times New Roman"/>
              </a:rPr>
              <a:t>What Training Example Should the Learner Request Next?</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The size of the version space is reduced by half with each new example, and the correct target concept can therefore be found with only O(</a:t>
            </a:r>
            <a:r>
              <a:rPr b="1" i="1" lang="en-US" sz="2800" u="none">
                <a:solidFill>
                  <a:schemeClr val="dk1"/>
                </a:solidFill>
                <a:latin typeface="Calibri"/>
                <a:ea typeface="Calibri"/>
                <a:cs typeface="Calibri"/>
                <a:sym typeface="Calibri"/>
              </a:rPr>
              <a:t>log2(VS)) </a:t>
            </a:r>
            <a:r>
              <a:rPr b="0" i="0" lang="en-US" sz="2800" u="none">
                <a:solidFill>
                  <a:schemeClr val="dk1"/>
                </a:solidFill>
                <a:latin typeface="Calibri"/>
                <a:ea typeface="Calibri"/>
                <a:cs typeface="Calibri"/>
                <a:sym typeface="Calibri"/>
              </a:rPr>
              <a:t>experiments</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in general it may not be possible to construct an instance that matches precisely half the hypotheses.</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In such cases, a larger number of queries may be required than O(</a:t>
            </a:r>
            <a:r>
              <a:rPr b="1" i="1" lang="en-US" sz="2800" u="none">
                <a:solidFill>
                  <a:schemeClr val="dk1"/>
                </a:solidFill>
                <a:latin typeface="Calibri"/>
                <a:ea typeface="Calibri"/>
                <a:cs typeface="Calibri"/>
                <a:sym typeface="Calibri"/>
              </a:rPr>
              <a:t>log2(VS))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rgbClr val="FF0000"/>
                </a:solidFill>
                <a:latin typeface="Times New Roman"/>
                <a:ea typeface="Times New Roman"/>
                <a:cs typeface="Times New Roman"/>
                <a:sym typeface="Times New Roman"/>
              </a:rPr>
              <a:t>How Can Partially Learned Concepts Be Used?</a:t>
            </a:r>
            <a:endParaRPr/>
          </a:p>
        </p:txBody>
      </p:sp>
      <p:sp>
        <p:nvSpPr>
          <p:cNvPr id="374" name="Google Shape;374;p5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80" name="Google Shape;380;p5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81" name="Google Shape;381;p57"/>
          <p:cNvPicPr preferRelativeResize="0"/>
          <p:nvPr>
            <p:ph idx="1" type="body"/>
          </p:nvPr>
        </p:nvPicPr>
        <p:blipFill rotWithShape="1">
          <a:blip r:embed="rId3">
            <a:alphaModFix/>
          </a:blip>
          <a:srcRect b="0" l="0" r="0" t="0"/>
          <a:stretch/>
        </p:blipFill>
        <p:spPr>
          <a:xfrm>
            <a:off x="152400" y="0"/>
            <a:ext cx="7696200" cy="2662200"/>
          </a:xfrm>
          <a:prstGeom prst="rect">
            <a:avLst/>
          </a:prstGeom>
          <a:noFill/>
          <a:ln>
            <a:noFill/>
          </a:ln>
        </p:spPr>
      </p:pic>
      <p:pic>
        <p:nvPicPr>
          <p:cNvPr id="382" name="Google Shape;382;p57"/>
          <p:cNvPicPr preferRelativeResize="0"/>
          <p:nvPr/>
        </p:nvPicPr>
        <p:blipFill rotWithShape="1">
          <a:blip r:embed="rId4">
            <a:alphaModFix/>
          </a:blip>
          <a:srcRect b="0" l="0" r="0" t="0"/>
          <a:stretch/>
        </p:blipFill>
        <p:spPr>
          <a:xfrm>
            <a:off x="609600" y="2819400"/>
            <a:ext cx="8229599" cy="358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37" name="Google Shape;137;p24"/>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The task is to learn to predict the value of </a:t>
            </a:r>
            <a:r>
              <a:rPr b="1" i="1" lang="en-US" sz="2800" u="none">
                <a:solidFill>
                  <a:srgbClr val="000000"/>
                </a:solidFill>
                <a:latin typeface="Times New Roman"/>
                <a:ea typeface="Times New Roman"/>
                <a:cs typeface="Times New Roman"/>
                <a:sym typeface="Times New Roman"/>
              </a:rPr>
              <a:t>EnjoySport </a:t>
            </a:r>
            <a:r>
              <a:rPr b="0" i="0" lang="en-US" sz="2800" u="none">
                <a:solidFill>
                  <a:srgbClr val="000000"/>
                </a:solidFill>
                <a:latin typeface="Times New Roman"/>
                <a:ea typeface="Times New Roman"/>
                <a:cs typeface="Times New Roman"/>
                <a:sym typeface="Times New Roman"/>
              </a:rPr>
              <a:t>for an arbitrary day, based on the values of its other attributes.</a:t>
            </a:r>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Let us begin by considering a simple representation in which each hypothesis consists of a conjunction of constraints on the instance attributes.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particular, let each hypothesis be a vector of six constraints, specifying the values of the six attributes </a:t>
            </a:r>
            <a:r>
              <a:rPr b="1" i="1" lang="en-US" sz="2800" u="none">
                <a:solidFill>
                  <a:schemeClr val="dk1"/>
                </a:solidFill>
                <a:latin typeface="Times New Roman"/>
                <a:ea typeface="Times New Roman"/>
                <a:cs typeface="Times New Roman"/>
                <a:sym typeface="Times New Roman"/>
              </a:rPr>
              <a:t>Sky, AirTemp, Humidity, Wind, Water, </a:t>
            </a:r>
            <a:r>
              <a:rPr b="0" i="0" lang="en-US" sz="2800" u="none">
                <a:solidFill>
                  <a:schemeClr val="dk1"/>
                </a:solidFill>
                <a:latin typeface="Times New Roman"/>
                <a:ea typeface="Times New Roman"/>
                <a:cs typeface="Times New Roman"/>
                <a:sym typeface="Times New Roman"/>
              </a:rPr>
              <a:t>and </a:t>
            </a:r>
            <a:r>
              <a:rPr b="1" i="1" lang="en-US" sz="2800" u="none">
                <a:solidFill>
                  <a:schemeClr val="dk1"/>
                </a:solidFill>
                <a:latin typeface="Times New Roman"/>
                <a:ea typeface="Times New Roman"/>
                <a:cs typeface="Times New Roman"/>
                <a:sym typeface="Times New Roman"/>
              </a:rPr>
              <a:t>Forecast. </a:t>
            </a:r>
            <a:endParaRPr/>
          </a:p>
        </p:txBody>
      </p:sp>
      <p:sp>
        <p:nvSpPr>
          <p:cNvPr id="138" name="Google Shape;138;p2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139" name="Google Shape;139;p24"/>
          <p:cNvPicPr preferRelativeResize="0"/>
          <p:nvPr/>
        </p:nvPicPr>
        <p:blipFill rotWithShape="1">
          <a:blip r:embed="rId3">
            <a:alphaModFix/>
          </a:blip>
          <a:srcRect b="0" l="0" r="0" t="0"/>
          <a:stretch/>
        </p:blipFill>
        <p:spPr>
          <a:xfrm>
            <a:off x="457200" y="914400"/>
            <a:ext cx="8229600" cy="21574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45" name="Google Shape;145;p25"/>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For each attribute, the hypothesis will either</a:t>
            </a:r>
            <a:endParaRPr/>
          </a:p>
          <a:p>
            <a:pPr indent="-285750" lvl="1" marL="742950" marR="0" rtl="0" algn="just">
              <a:lnSpc>
                <a:spcPct val="100000"/>
              </a:lnSpc>
              <a:spcBef>
                <a:spcPts val="560"/>
              </a:spcBef>
              <a:spcAft>
                <a:spcPts val="0"/>
              </a:spcAft>
              <a:buClr>
                <a:srgbClr val="FF0000"/>
              </a:buClr>
              <a:buSzPts val="1540"/>
              <a:buFont typeface="Noto Sans Symbols"/>
              <a:buChar char="■"/>
            </a:pPr>
            <a:r>
              <a:rPr b="0" i="0" lang="en-US" sz="2800" u="none" cap="none" strike="noStrike">
                <a:solidFill>
                  <a:srgbClr val="000000"/>
                </a:solidFill>
                <a:latin typeface="Times New Roman"/>
                <a:ea typeface="Times New Roman"/>
                <a:cs typeface="Times New Roman"/>
                <a:sym typeface="Times New Roman"/>
              </a:rPr>
              <a:t>indicate by a </a:t>
            </a:r>
            <a:r>
              <a:rPr b="0" i="0" lang="en-US" sz="2800" u="none" cap="none" strike="noStrike">
                <a:solidFill>
                  <a:srgbClr val="000000"/>
                </a:solidFill>
                <a:latin typeface="Arial"/>
                <a:ea typeface="Arial"/>
                <a:cs typeface="Arial"/>
                <a:sym typeface="Arial"/>
              </a:rPr>
              <a:t>"?' </a:t>
            </a:r>
            <a:r>
              <a:rPr b="0" i="0" lang="en-US" sz="2800" u="none" cap="none" strike="noStrike">
                <a:solidFill>
                  <a:srgbClr val="000000"/>
                </a:solidFill>
                <a:latin typeface="Times New Roman"/>
                <a:ea typeface="Times New Roman"/>
                <a:cs typeface="Times New Roman"/>
                <a:sym typeface="Times New Roman"/>
              </a:rPr>
              <a:t>that any value is acceptable for this attribute,</a:t>
            </a:r>
            <a:endParaRPr/>
          </a:p>
          <a:p>
            <a:pPr indent="-285750" lvl="1" marL="742950" marR="0" rtl="0" algn="just">
              <a:lnSpc>
                <a:spcPct val="100000"/>
              </a:lnSpc>
              <a:spcBef>
                <a:spcPts val="560"/>
              </a:spcBef>
              <a:spcAft>
                <a:spcPts val="0"/>
              </a:spcAft>
              <a:buClr>
                <a:srgbClr val="FF0000"/>
              </a:buClr>
              <a:buSzPts val="1540"/>
              <a:buFont typeface="Noto Sans Symbols"/>
              <a:buChar char="■"/>
            </a:pPr>
            <a:r>
              <a:rPr b="0" i="0" lang="en-US" sz="2800" u="none" cap="none" strike="noStrike">
                <a:solidFill>
                  <a:srgbClr val="000000"/>
                </a:solidFill>
                <a:latin typeface="Times New Roman"/>
                <a:ea typeface="Times New Roman"/>
                <a:cs typeface="Times New Roman"/>
                <a:sym typeface="Times New Roman"/>
              </a:rPr>
              <a:t>specify a single required value (e.g., </a:t>
            </a:r>
            <a:r>
              <a:rPr b="1" i="1" lang="en-US" sz="2800" u="none" cap="none" strike="noStrike">
                <a:solidFill>
                  <a:srgbClr val="000000"/>
                </a:solidFill>
                <a:latin typeface="Times New Roman"/>
                <a:ea typeface="Times New Roman"/>
                <a:cs typeface="Times New Roman"/>
                <a:sym typeface="Times New Roman"/>
              </a:rPr>
              <a:t>Warm) </a:t>
            </a:r>
            <a:r>
              <a:rPr b="0" i="0" lang="en-US" sz="2800" u="none" cap="none" strike="noStrike">
                <a:solidFill>
                  <a:srgbClr val="000000"/>
                </a:solidFill>
                <a:latin typeface="Times New Roman"/>
                <a:ea typeface="Times New Roman"/>
                <a:cs typeface="Times New Roman"/>
                <a:sym typeface="Times New Roman"/>
              </a:rPr>
              <a:t>for the attribute, or</a:t>
            </a:r>
            <a:endParaRPr/>
          </a:p>
          <a:p>
            <a:pPr indent="-285750" lvl="1" marL="742950" marR="0" rtl="0" algn="just">
              <a:lnSpc>
                <a:spcPct val="100000"/>
              </a:lnSpc>
              <a:spcBef>
                <a:spcPts val="560"/>
              </a:spcBef>
              <a:spcAft>
                <a:spcPts val="0"/>
              </a:spcAft>
              <a:buClr>
                <a:srgbClr val="FF0000"/>
              </a:buClr>
              <a:buSzPts val="1540"/>
              <a:buFont typeface="Noto Sans Symbols"/>
              <a:buChar char="■"/>
            </a:pPr>
            <a:r>
              <a:rPr b="0" i="0" lang="en-US" sz="2800" u="none" cap="none" strike="noStrike">
                <a:solidFill>
                  <a:srgbClr val="000000"/>
                </a:solidFill>
                <a:latin typeface="Times New Roman"/>
                <a:ea typeface="Times New Roman"/>
                <a:cs typeface="Times New Roman"/>
                <a:sym typeface="Times New Roman"/>
              </a:rPr>
              <a:t>indicate by a </a:t>
            </a:r>
            <a:r>
              <a:rPr b="0" i="1" lang="en-US" sz="2800" u="none" cap="none" strike="noStrike">
                <a:solidFill>
                  <a:srgbClr val="000000"/>
                </a:solidFill>
                <a:latin typeface="Arial"/>
                <a:ea typeface="Arial"/>
                <a:cs typeface="Arial"/>
                <a:sym typeface="Arial"/>
              </a:rPr>
              <a:t>"θ" </a:t>
            </a:r>
            <a:r>
              <a:rPr b="0" i="0" lang="en-US" sz="2800" u="none" cap="none" strike="noStrike">
                <a:solidFill>
                  <a:srgbClr val="000000"/>
                </a:solidFill>
                <a:latin typeface="Times New Roman"/>
                <a:ea typeface="Times New Roman"/>
                <a:cs typeface="Times New Roman"/>
                <a:sym typeface="Times New Roman"/>
              </a:rPr>
              <a:t>that no value is acceptable.</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If some instance x satisfies all the constraints of hypothesis h, then h classifies x as a positive example (h(x) </a:t>
            </a:r>
            <a:r>
              <a:rPr b="0" i="0" lang="en-US" sz="28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1).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To illustrate, the hypothesis that Aldo enjoys his favorite sport only on cold days with high humidity (independent of the values of the other attributes) is represented by the expression</a:t>
            </a:r>
            <a:endParaRPr/>
          </a:p>
          <a:p>
            <a:pPr indent="-342900" lvl="0" marL="342900" marR="0" rtl="0" algn="l">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Arial"/>
                <a:ea typeface="Arial"/>
                <a:cs typeface="Arial"/>
                <a:sym typeface="Arial"/>
              </a:rPr>
              <a:t>			(?, </a:t>
            </a:r>
            <a:r>
              <a:rPr b="1" i="1" lang="en-US" sz="2800" u="none">
                <a:solidFill>
                  <a:schemeClr val="dk1"/>
                </a:solidFill>
                <a:latin typeface="Times New Roman"/>
                <a:ea typeface="Times New Roman"/>
                <a:cs typeface="Times New Roman"/>
                <a:sym typeface="Times New Roman"/>
              </a:rPr>
              <a:t>Cold, </a:t>
            </a:r>
            <a:r>
              <a:rPr b="0" i="0" lang="en-US" sz="2800" u="none">
                <a:solidFill>
                  <a:schemeClr val="dk1"/>
                </a:solidFill>
                <a:latin typeface="Times New Roman"/>
                <a:ea typeface="Times New Roman"/>
                <a:cs typeface="Times New Roman"/>
                <a:sym typeface="Times New Roman"/>
              </a:rPr>
              <a:t>High, </a:t>
            </a:r>
            <a:r>
              <a:rPr b="0" i="0" lang="en-US" sz="2800" u="none">
                <a:solidFill>
                  <a:schemeClr val="dk1"/>
                </a:solidFill>
                <a:latin typeface="Arial"/>
                <a:ea typeface="Arial"/>
                <a:cs typeface="Arial"/>
                <a:sym typeface="Arial"/>
              </a:rPr>
              <a:t>?, ?, ?)</a:t>
            </a:r>
            <a:endParaRPr b="0" i="0" sz="2800" u="none">
              <a:solidFill>
                <a:srgbClr val="000000"/>
              </a:solidFill>
              <a:latin typeface="Times New Roman"/>
              <a:ea typeface="Times New Roman"/>
              <a:cs typeface="Times New Roman"/>
              <a:sym typeface="Times New Roman"/>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Times New Roman"/>
              <a:ea typeface="Times New Roman"/>
              <a:cs typeface="Times New Roman"/>
              <a:sym typeface="Times New Roman"/>
            </a:endParaRPr>
          </a:p>
        </p:txBody>
      </p:sp>
      <p:sp>
        <p:nvSpPr>
          <p:cNvPr id="146" name="Google Shape;146;p2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52" name="Google Shape;152;p26"/>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The most general hypothesis-that every day is a positive example-is represented by </a:t>
            </a:r>
            <a:endParaRPr b="0" i="0" sz="2800" u="non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folHlink"/>
              </a:buClr>
              <a:buSzPts val="1680"/>
              <a:buFont typeface="Noto Sans Symbols"/>
              <a:buNone/>
            </a:pPr>
            <a:r>
              <a:rPr b="0" i="0" lang="en-US" sz="2800" u="none">
                <a:solidFill>
                  <a:srgbClr val="000000"/>
                </a:solidFill>
                <a:latin typeface="Times New Roman"/>
                <a:ea typeface="Times New Roman"/>
                <a:cs typeface="Times New Roman"/>
                <a:sym typeface="Times New Roman"/>
              </a:rPr>
              <a:t>			</a:t>
            </a:r>
            <a:r>
              <a:rPr b="0" i="0" lang="en-US" sz="2800" u="none">
                <a:solidFill>
                  <a:srgbClr val="000000"/>
                </a:solidFill>
                <a:latin typeface="Arial"/>
                <a:ea typeface="Arial"/>
                <a:cs typeface="Arial"/>
                <a:sym typeface="Arial"/>
              </a:rPr>
              <a:t>(?, ?, ?, ?, ?, ?)</a:t>
            </a:r>
            <a:endParaRPr/>
          </a:p>
          <a:p>
            <a:pPr indent="-342900" lvl="0" marL="342900" marR="0" rtl="0" algn="just">
              <a:lnSpc>
                <a:spcPct val="100000"/>
              </a:lnSpc>
              <a:spcBef>
                <a:spcPts val="72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and the most specific possible hypothesis-that no day is a positive example-is represented by 						( </a:t>
            </a:r>
            <a:r>
              <a:rPr b="0" i="0" lang="en-US" sz="3600" u="none">
                <a:solidFill>
                  <a:srgbClr val="000000"/>
                </a:solidFill>
                <a:latin typeface="Arial"/>
                <a:ea typeface="Arial"/>
                <a:cs typeface="Arial"/>
                <a:sym typeface="Arial"/>
              </a:rPr>
              <a:t>θ,θ,θ,θ,θ,θ</a:t>
            </a:r>
            <a:r>
              <a:rPr b="0" i="0" lang="en-US" sz="3600" u="none">
                <a:solidFill>
                  <a:srgbClr val="000000"/>
                </a:solidFill>
                <a:latin typeface="Courier"/>
                <a:ea typeface="Courier"/>
                <a:cs typeface="Courier"/>
                <a:sym typeface="Courier"/>
              </a:rPr>
              <a:t>)</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To summarize, the EnjoySport concept learning task requires learning the set of days for which EnjoySport </a:t>
            </a:r>
            <a:r>
              <a:rPr b="0" i="0" lang="en-US" sz="2400" u="none">
                <a:solidFill>
                  <a:srgbClr val="000000"/>
                </a:solidFill>
                <a:latin typeface="Arial"/>
                <a:ea typeface="Arial"/>
                <a:cs typeface="Arial"/>
                <a:sym typeface="Arial"/>
              </a:rPr>
              <a:t>= </a:t>
            </a:r>
            <a:r>
              <a:rPr b="0" i="0" lang="en-US" sz="2800" u="none">
                <a:solidFill>
                  <a:srgbClr val="000000"/>
                </a:solidFill>
                <a:latin typeface="Times New Roman"/>
                <a:ea typeface="Times New Roman"/>
                <a:cs typeface="Times New Roman"/>
                <a:sym typeface="Times New Roman"/>
              </a:rPr>
              <a:t>yes, describing this set by a conjunction of constraints over the instance attributes. </a:t>
            </a:r>
            <a:endParaRPr b="0" i="0" sz="2800" u="none">
              <a:solidFill>
                <a:srgbClr val="00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Calibri"/>
              <a:ea typeface="Calibri"/>
              <a:cs typeface="Calibri"/>
              <a:sym typeface="Calibri"/>
            </a:endParaRPr>
          </a:p>
        </p:txBody>
      </p:sp>
      <p:sp>
        <p:nvSpPr>
          <p:cNvPr id="153" name="Google Shape;153;p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59" name="Google Shape;159;p27"/>
          <p:cNvSpPr txBox="1"/>
          <p:nvPr>
            <p:ph idx="1" type="body"/>
          </p:nvPr>
        </p:nvSpPr>
        <p:spPr>
          <a:xfrm>
            <a:off x="76200" y="76200"/>
            <a:ext cx="9067800" cy="6781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In general, any concept learning task can be described by the set of instances over which the target function is defined, the target function, the set of candidate hypotheses considered by the learner, and the set of available training examples.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The definition of the EnjoySport concept learning task in this general form is given in Table 2.2.</a:t>
            </a:r>
            <a:endParaRPr/>
          </a:p>
          <a:p>
            <a:pPr indent="-34290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rgbClr val="000000"/>
              </a:solidFill>
              <a:latin typeface="Times New Roman"/>
              <a:ea typeface="Times New Roman"/>
              <a:cs typeface="Times New Roman"/>
              <a:sym typeface="Times New Roman"/>
            </a:endParaRPr>
          </a:p>
          <a:p>
            <a:pPr indent="-236220" lvl="0" marL="342900" marR="0" rtl="0" algn="l">
              <a:lnSpc>
                <a:spcPct val="100000"/>
              </a:lnSpc>
              <a:spcBef>
                <a:spcPts val="560"/>
              </a:spcBef>
              <a:spcAft>
                <a:spcPts val="0"/>
              </a:spcAft>
              <a:buClr>
                <a:srgbClr val="3333CC"/>
              </a:buClr>
              <a:buSzPts val="1680"/>
              <a:buFont typeface="Noto Sans Symbols"/>
              <a:buNone/>
            </a:pPr>
            <a:r>
              <a:t/>
            </a:r>
            <a:endParaRPr b="0" i="0" sz="2800" u="none">
              <a:solidFill>
                <a:srgbClr val="000000"/>
              </a:solidFill>
              <a:latin typeface="Calibri"/>
              <a:ea typeface="Calibri"/>
              <a:cs typeface="Calibri"/>
              <a:sym typeface="Calibri"/>
            </a:endParaRPr>
          </a:p>
          <a:p>
            <a:pPr indent="-236220" lvl="0" marL="342900" marR="0" rtl="0" algn="l">
              <a:lnSpc>
                <a:spcPct val="100000"/>
              </a:lnSpc>
              <a:spcBef>
                <a:spcPts val="560"/>
              </a:spcBef>
              <a:spcAft>
                <a:spcPts val="0"/>
              </a:spcAft>
              <a:buClr>
                <a:srgbClr val="3333CC"/>
              </a:buClr>
              <a:buSzPts val="1680"/>
              <a:buFont typeface="Noto Sans Symbols"/>
              <a:buNone/>
            </a:pPr>
            <a:r>
              <a:t/>
            </a:r>
            <a:endParaRPr b="0" i="0" sz="2800" u="none">
              <a:solidFill>
                <a:srgbClr val="00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Calibri"/>
              <a:ea typeface="Calibri"/>
              <a:cs typeface="Calibri"/>
              <a:sym typeface="Calibri"/>
            </a:endParaRPr>
          </a:p>
        </p:txBody>
      </p:sp>
      <p:sp>
        <p:nvSpPr>
          <p:cNvPr id="160" name="Google Shape;160;p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161" name="Google Shape;161;p27"/>
          <p:cNvPicPr preferRelativeResize="0"/>
          <p:nvPr/>
        </p:nvPicPr>
        <p:blipFill rotWithShape="1">
          <a:blip r:embed="rId3">
            <a:alphaModFix/>
          </a:blip>
          <a:srcRect b="0" l="0" r="0" t="0"/>
          <a:stretch/>
        </p:blipFill>
        <p:spPr>
          <a:xfrm>
            <a:off x="76200" y="3200400"/>
            <a:ext cx="9067800" cy="36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b="1" sz="3600">
              <a:solidFill>
                <a:schemeClr val="dk2"/>
              </a:solidFill>
              <a:latin typeface="Overlock"/>
              <a:ea typeface="Overlock"/>
              <a:cs typeface="Overlock"/>
              <a:sym typeface="Overlock"/>
            </a:endParaRPr>
          </a:p>
        </p:txBody>
      </p:sp>
      <p:sp>
        <p:nvSpPr>
          <p:cNvPr id="167" name="Google Shape;167;p28"/>
          <p:cNvSpPr txBox="1"/>
          <p:nvPr>
            <p:ph idx="1" type="body"/>
          </p:nvPr>
        </p:nvSpPr>
        <p:spPr>
          <a:xfrm>
            <a:off x="0" y="914400"/>
            <a:ext cx="9144000" cy="5943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set of items over which the concept is defined is called the set of instances, which we denote by X.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the current example, X is the set of all possible days, each represented by the attributes Sky, AirTemp, Humidity, Wind, Water, and Forecast. </a:t>
            </a:r>
            <a:endParaRPr/>
          </a:p>
          <a:p>
            <a:pPr indent="-342900" lvl="0" marL="342900" marR="0" rtl="0" algn="just">
              <a:lnSpc>
                <a:spcPct val="100000"/>
              </a:lnSpc>
              <a:spcBef>
                <a:spcPts val="72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concept or function to be learned is called the target concept, which we denote by c. In general, c can be any Boolean valued function defined over the instances X; that is, c </a:t>
            </a:r>
            <a:r>
              <a:rPr b="0" i="0" lang="en-US" sz="28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X ε (1,</a:t>
            </a:r>
            <a:r>
              <a:rPr b="1" i="1" lang="en-US" sz="36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0). </a:t>
            </a:r>
            <a:endParaRPr/>
          </a:p>
          <a:p>
            <a:pPr indent="-342900" lvl="0" marL="342900" marR="0" rtl="0" algn="just">
              <a:lnSpc>
                <a:spcPct val="100000"/>
              </a:lnSpc>
              <a:spcBef>
                <a:spcPts val="72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the current example, the target concept corresponds to the value of the attribute EnjoySport (i.e., c(x) </a:t>
            </a:r>
            <a:r>
              <a:rPr b="0" i="0" lang="en-US" sz="24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1 if EnjoySport </a:t>
            </a:r>
            <a:r>
              <a:rPr b="0" i="0" lang="en-US" sz="28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Yes, and c(x) </a:t>
            </a:r>
            <a:r>
              <a:rPr b="0" i="0" lang="en-US" sz="2800" u="none">
                <a:solidFill>
                  <a:schemeClr val="dk1"/>
                </a:solidFill>
                <a:latin typeface="Arial"/>
                <a:ea typeface="Arial"/>
                <a:cs typeface="Arial"/>
                <a:sym typeface="Arial"/>
              </a:rPr>
              <a:t>= 0</a:t>
            </a:r>
            <a:r>
              <a:rPr b="1" i="0" lang="en-US" sz="36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if EnjoySport </a:t>
            </a:r>
            <a:r>
              <a:rPr b="0" i="0" lang="en-US" sz="24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No).</a:t>
            </a:r>
            <a:endParaRPr/>
          </a:p>
        </p:txBody>
      </p:sp>
      <p:sp>
        <p:nvSpPr>
          <p:cNvPr id="168" name="Google Shape;168;p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74" name="Google Shape;174;p29"/>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When learning the target concept, the learner is presented a set of </a:t>
            </a:r>
            <a:r>
              <a:rPr b="1" i="1" lang="en-US" sz="2800" u="none">
                <a:solidFill>
                  <a:schemeClr val="dk1"/>
                </a:solidFill>
                <a:latin typeface="Times New Roman"/>
                <a:ea typeface="Times New Roman"/>
                <a:cs typeface="Times New Roman"/>
                <a:sym typeface="Times New Roman"/>
              </a:rPr>
              <a:t>training examples, </a:t>
            </a:r>
            <a:r>
              <a:rPr b="0" i="0" lang="en-US" sz="2800" u="none">
                <a:solidFill>
                  <a:schemeClr val="dk1"/>
                </a:solidFill>
                <a:latin typeface="Times New Roman"/>
                <a:ea typeface="Times New Roman"/>
                <a:cs typeface="Times New Roman"/>
                <a:sym typeface="Times New Roman"/>
              </a:rPr>
              <a:t>each consisting of an instance </a:t>
            </a:r>
            <a:r>
              <a:rPr b="1" i="1" lang="en-US" sz="2800" u="none">
                <a:solidFill>
                  <a:schemeClr val="dk1"/>
                </a:solidFill>
                <a:latin typeface="Times New Roman"/>
                <a:ea typeface="Times New Roman"/>
                <a:cs typeface="Times New Roman"/>
                <a:sym typeface="Times New Roman"/>
              </a:rPr>
              <a:t>x </a:t>
            </a:r>
            <a:r>
              <a:rPr b="0" i="0" lang="en-US" sz="2800" u="none">
                <a:solidFill>
                  <a:schemeClr val="dk1"/>
                </a:solidFill>
                <a:latin typeface="Times New Roman"/>
                <a:ea typeface="Times New Roman"/>
                <a:cs typeface="Times New Roman"/>
                <a:sym typeface="Times New Roman"/>
              </a:rPr>
              <a:t>from X, along with its target concept value </a:t>
            </a:r>
            <a:r>
              <a:rPr b="1" i="1" lang="en-US" sz="2800" u="none">
                <a:solidFill>
                  <a:schemeClr val="dk1"/>
                </a:solidFill>
                <a:latin typeface="Times New Roman"/>
                <a:ea typeface="Times New Roman"/>
                <a:cs typeface="Times New Roman"/>
                <a:sym typeface="Times New Roman"/>
              </a:rPr>
              <a:t>c(x) </a:t>
            </a:r>
            <a:r>
              <a:rPr b="0" i="0" lang="en-US" sz="2800" u="none">
                <a:solidFill>
                  <a:schemeClr val="dk1"/>
                </a:solidFill>
                <a:latin typeface="Times New Roman"/>
                <a:ea typeface="Times New Roman"/>
                <a:cs typeface="Times New Roman"/>
                <a:sym typeface="Times New Roman"/>
              </a:rPr>
              <a:t>(e.g., the training examples in Table 2.1).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Instances for which </a:t>
            </a:r>
            <a:r>
              <a:rPr b="1" i="1" lang="en-US" sz="2800" u="none">
                <a:solidFill>
                  <a:schemeClr val="dk1"/>
                </a:solidFill>
                <a:latin typeface="Times New Roman"/>
                <a:ea typeface="Times New Roman"/>
                <a:cs typeface="Times New Roman"/>
                <a:sym typeface="Times New Roman"/>
              </a:rPr>
              <a:t>c(x) </a:t>
            </a:r>
            <a:r>
              <a:rPr b="0" i="0" lang="en-US" sz="24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1 are called </a:t>
            </a:r>
            <a:r>
              <a:rPr b="1" i="1" lang="en-US" sz="2800" u="none">
                <a:solidFill>
                  <a:schemeClr val="dk1"/>
                </a:solidFill>
                <a:latin typeface="Times New Roman"/>
                <a:ea typeface="Times New Roman"/>
                <a:cs typeface="Times New Roman"/>
                <a:sym typeface="Times New Roman"/>
              </a:rPr>
              <a:t>positive examples, </a:t>
            </a:r>
            <a:r>
              <a:rPr b="0" i="0" lang="en-US" sz="2800" u="none">
                <a:solidFill>
                  <a:schemeClr val="dk1"/>
                </a:solidFill>
                <a:latin typeface="Times New Roman"/>
                <a:ea typeface="Times New Roman"/>
                <a:cs typeface="Times New Roman"/>
                <a:sym typeface="Times New Roman"/>
              </a:rPr>
              <a:t>or members of the target concept.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Instances for which </a:t>
            </a:r>
            <a:r>
              <a:rPr b="1" i="1" lang="en-US" sz="2800" u="none">
                <a:solidFill>
                  <a:schemeClr val="dk1"/>
                </a:solidFill>
                <a:latin typeface="Times New Roman"/>
                <a:ea typeface="Times New Roman"/>
                <a:cs typeface="Times New Roman"/>
                <a:sym typeface="Times New Roman"/>
              </a:rPr>
              <a:t>C(X) </a:t>
            </a:r>
            <a:r>
              <a:rPr b="0" i="0" lang="en-US" sz="28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0 are called </a:t>
            </a:r>
            <a:r>
              <a:rPr b="1" i="1" lang="en-US" sz="2800" u="none">
                <a:solidFill>
                  <a:schemeClr val="dk1"/>
                </a:solidFill>
                <a:latin typeface="Times New Roman"/>
                <a:ea typeface="Times New Roman"/>
                <a:cs typeface="Times New Roman"/>
                <a:sym typeface="Times New Roman"/>
              </a:rPr>
              <a:t>negative examples, </a:t>
            </a:r>
            <a:r>
              <a:rPr b="0" i="0" lang="en-US" sz="2800" u="none">
                <a:solidFill>
                  <a:schemeClr val="dk1"/>
                </a:solidFill>
                <a:latin typeface="Times New Roman"/>
                <a:ea typeface="Times New Roman"/>
                <a:cs typeface="Times New Roman"/>
                <a:sym typeface="Times New Roman"/>
              </a:rPr>
              <a:t>or nonmembers of the target concept.</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will often write the ordered pair </a:t>
            </a:r>
            <a:r>
              <a:rPr b="1" i="1" lang="en-US" sz="2800" u="none">
                <a:solidFill>
                  <a:schemeClr val="dk1"/>
                </a:solidFill>
                <a:latin typeface="Times New Roman"/>
                <a:ea typeface="Times New Roman"/>
                <a:cs typeface="Times New Roman"/>
                <a:sym typeface="Times New Roman"/>
              </a:rPr>
              <a:t>(x, c(x)) </a:t>
            </a:r>
            <a:r>
              <a:rPr b="0" i="0" lang="en-US" sz="2800" u="none">
                <a:solidFill>
                  <a:schemeClr val="dk1"/>
                </a:solidFill>
                <a:latin typeface="Times New Roman"/>
                <a:ea typeface="Times New Roman"/>
                <a:cs typeface="Times New Roman"/>
                <a:sym typeface="Times New Roman"/>
              </a:rPr>
              <a:t>to describe the training example consisting of the instance </a:t>
            </a:r>
            <a:r>
              <a:rPr b="1" i="0" lang="en-US" sz="2800" u="none">
                <a:solidFill>
                  <a:schemeClr val="dk1"/>
                </a:solidFill>
                <a:latin typeface="Arial"/>
                <a:ea typeface="Arial"/>
                <a:cs typeface="Arial"/>
                <a:sym typeface="Arial"/>
              </a:rPr>
              <a:t>x </a:t>
            </a:r>
            <a:r>
              <a:rPr b="0" i="0" lang="en-US" sz="2800" u="none">
                <a:solidFill>
                  <a:schemeClr val="dk1"/>
                </a:solidFill>
                <a:latin typeface="Times New Roman"/>
                <a:ea typeface="Times New Roman"/>
                <a:cs typeface="Times New Roman"/>
                <a:sym typeface="Times New Roman"/>
              </a:rPr>
              <a:t>and its target concept value </a:t>
            </a:r>
            <a:r>
              <a:rPr b="1" i="1" lang="en-US" sz="2800" u="none">
                <a:solidFill>
                  <a:schemeClr val="dk1"/>
                </a:solidFill>
                <a:latin typeface="Times New Roman"/>
                <a:ea typeface="Times New Roman"/>
                <a:cs typeface="Times New Roman"/>
                <a:sym typeface="Times New Roman"/>
              </a:rPr>
              <a:t>c(x). </a:t>
            </a:r>
            <a:endParaRPr/>
          </a:p>
          <a:p>
            <a:pPr indent="-342900" lvl="0" marL="342900" marR="0" rtl="0" algn="just">
              <a:lnSpc>
                <a:spcPct val="100000"/>
              </a:lnSpc>
              <a:spcBef>
                <a:spcPts val="72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use the symbol </a:t>
            </a:r>
            <a:r>
              <a:rPr b="1" i="1" lang="en-US" sz="3600" u="none">
                <a:solidFill>
                  <a:schemeClr val="dk1"/>
                </a:solidFill>
                <a:latin typeface="Courier"/>
                <a:ea typeface="Courier"/>
                <a:cs typeface="Courier"/>
                <a:sym typeface="Courier"/>
              </a:rPr>
              <a:t>D </a:t>
            </a:r>
            <a:r>
              <a:rPr b="0" i="0" lang="en-US" sz="2800" u="none">
                <a:solidFill>
                  <a:schemeClr val="dk1"/>
                </a:solidFill>
                <a:latin typeface="Times New Roman"/>
                <a:ea typeface="Times New Roman"/>
                <a:cs typeface="Times New Roman"/>
                <a:sym typeface="Times New Roman"/>
              </a:rPr>
              <a:t>to denote the set of available training examples.</a:t>
            </a:r>
            <a:endParaRPr/>
          </a:p>
        </p:txBody>
      </p:sp>
      <p:sp>
        <p:nvSpPr>
          <p:cNvPr id="175" name="Google Shape;175;p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