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301" r:id="rId35"/>
    <p:sldId id="291" r:id="rId36"/>
    <p:sldId id="292" r:id="rId37"/>
    <p:sldId id="293" r:id="rId38"/>
    <p:sldId id="294" r:id="rId39"/>
    <p:sldId id="299" r:id="rId40"/>
    <p:sldId id="300" r:id="rId41"/>
    <p:sldId id="302" r:id="rId42"/>
    <p:sldId id="303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6F72-AC69-41F2-9CD5-820480915153}" type="datetimeFigureOut">
              <a:rPr lang="en-US" smtClean="0"/>
              <a:pPr/>
              <a:t>6/8/2022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092A-0A06-451E-A49B-D7373D734A4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rcuitstoday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en-US" dirty="0" smtClean="0"/>
              <a:t>AC-II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143248"/>
            <a:ext cx="9001156" cy="2495552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UNIT-V  SPECIAL FUNCTION ICs 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Timer IC 555, IC Voltage regulators: Three terminal fixed and Adjustable voltage regulators, IC 723 general purpose regulator, Monolithic switching regulator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Regulators - Introduction 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 rtlCol="0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Batteries are often shown on a schematic diagram as the source of DC voltage but usually the actual DC voltage source is a power supply.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There are many types of power supply. Most are designed to convert high </a:t>
            </a:r>
            <a:r>
              <a:rPr lang="en-US" sz="2400" dirty="0" smtClean="0">
                <a:solidFill>
                  <a:srgbClr val="FF0000"/>
                </a:solidFill>
              </a:rPr>
              <a:t>voltage AC mains electricity </a:t>
            </a:r>
            <a:r>
              <a:rPr lang="en-US" sz="2400" dirty="0" smtClean="0"/>
              <a:t>to a suitable low voltage supply for electronics circuits and other devices.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A more reliable method of obtaining DC power is to transform, rectify, filter and regulate an AC line voltage.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A power supply can by broken down into a series of blocks, each of which performs a particular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534400" cy="2743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supply</a:t>
            </a:r>
            <a:r>
              <a:rPr lang="en-US" sz="2400" dirty="0" smtClean="0"/>
              <a:t>: a group of circuits that convert the </a:t>
            </a:r>
            <a:r>
              <a:rPr lang="en-US" sz="2400" b="1" i="1" dirty="0" smtClean="0">
                <a:solidFill>
                  <a:srgbClr val="FF0000"/>
                </a:solidFill>
              </a:rPr>
              <a:t>standard ac voltage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(120 V, 60 Hz) provided by the wall outlet to </a:t>
            </a:r>
            <a:r>
              <a:rPr lang="en-US" sz="2400" b="1" i="1" dirty="0" smtClean="0">
                <a:solidFill>
                  <a:srgbClr val="FF0000"/>
                </a:solidFill>
              </a:rPr>
              <a:t>constant dc voltage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: a device that step up or step down the </a:t>
            </a:r>
            <a:r>
              <a:rPr lang="en-US" sz="2400" b="1" i="1" dirty="0" smtClean="0">
                <a:solidFill>
                  <a:srgbClr val="FF0000"/>
                </a:solidFill>
              </a:rPr>
              <a:t>ac voltage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provided by the wall outlet to a desired amplitude through the </a:t>
            </a:r>
            <a:r>
              <a:rPr lang="en-US" sz="2400" i="1" dirty="0" smtClean="0"/>
              <a:t>action</a:t>
            </a:r>
            <a:r>
              <a:rPr lang="en-US" sz="2400" dirty="0" smtClean="0"/>
              <a:t> of a </a:t>
            </a:r>
            <a:r>
              <a:rPr lang="en-US" sz="2400" i="1" dirty="0" smtClean="0"/>
              <a:t>magnetic field</a:t>
            </a:r>
            <a:endParaRPr lang="en-US" sz="2400" dirty="0" smtClean="0"/>
          </a:p>
        </p:txBody>
      </p:sp>
      <p:pic>
        <p:nvPicPr>
          <p:cNvPr id="9220" name="Picture 9" descr="fg15_00100"/>
          <p:cNvPicPr>
            <a:picLocks noChangeAspect="1" noChangeArrowheads="1"/>
          </p:cNvPicPr>
          <p:nvPr/>
        </p:nvPicPr>
        <p:blipFill>
          <a:blip r:embed="rId2"/>
          <a:srcRect l="2634" t="10001" r="3473" b="10001"/>
          <a:stretch>
            <a:fillRect/>
          </a:stretch>
        </p:blipFill>
        <p:spPr bwMode="auto">
          <a:xfrm>
            <a:off x="457200" y="1524000"/>
            <a:ext cx="8153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534400" cy="2743200"/>
          </a:xfrm>
        </p:spPr>
        <p:txBody>
          <a:bodyPr rtlCol="0">
            <a:normAutofit/>
          </a:bodyPr>
          <a:lstStyle/>
          <a:p>
            <a:pPr defTabSz="979488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Rectifier</a:t>
            </a:r>
            <a:r>
              <a:rPr lang="en-US" sz="2400" dirty="0" smtClean="0">
                <a:cs typeface="Arial" charset="0"/>
              </a:rPr>
              <a:t>: a diode circuits that converts the </a:t>
            </a:r>
            <a:r>
              <a:rPr lang="en-US" sz="2400" b="1" i="1" dirty="0" smtClean="0">
                <a:solidFill>
                  <a:srgbClr val="FF0000"/>
                </a:solidFill>
                <a:cs typeface="Arial" charset="0"/>
              </a:rPr>
              <a:t>ac input voltage</a:t>
            </a:r>
            <a:r>
              <a:rPr lang="en-US" sz="2400" b="1" i="1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to a </a:t>
            </a:r>
            <a:r>
              <a:rPr lang="en-US" sz="2400" b="1" i="1" dirty="0" smtClean="0">
                <a:solidFill>
                  <a:srgbClr val="FF0000"/>
                </a:solidFill>
                <a:cs typeface="Arial" charset="0"/>
              </a:rPr>
              <a:t>pulsating dc voltage </a:t>
            </a:r>
          </a:p>
          <a:p>
            <a:pPr defTabSz="979488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>
                <a:cs typeface="Arial" charset="0"/>
              </a:rPr>
              <a:t>The pulsating dc voltage is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only suitable</a:t>
            </a:r>
            <a:r>
              <a:rPr lang="en-US" sz="2400" dirty="0" smtClean="0">
                <a:cs typeface="Arial" charset="0"/>
              </a:rPr>
              <a:t> to be used as a battery charger, but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not good enough</a:t>
            </a:r>
            <a:r>
              <a:rPr lang="en-US" sz="2400" dirty="0" smtClean="0">
                <a:cs typeface="Arial" charset="0"/>
              </a:rPr>
              <a:t> to be used as a dc power supply in a radio, stereo system, computer and so on.</a:t>
            </a:r>
            <a:endParaRPr lang="en-US" sz="2400" dirty="0" smtClean="0"/>
          </a:p>
        </p:txBody>
      </p:sp>
      <p:pic>
        <p:nvPicPr>
          <p:cNvPr id="10244" name="Picture 9" descr="fg15_00100"/>
          <p:cNvPicPr>
            <a:picLocks noChangeAspect="1" noChangeArrowheads="1"/>
          </p:cNvPicPr>
          <p:nvPr/>
        </p:nvPicPr>
        <p:blipFill>
          <a:blip r:embed="rId2"/>
          <a:srcRect l="2634" t="10001" r="3473" b="10001"/>
          <a:stretch>
            <a:fillRect/>
          </a:stretch>
        </p:blipFill>
        <p:spPr bwMode="auto">
          <a:xfrm>
            <a:off x="457200" y="1524000"/>
            <a:ext cx="8153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534400" cy="2743200"/>
          </a:xfrm>
        </p:spPr>
        <p:txBody>
          <a:bodyPr/>
          <a:lstStyle/>
          <a:p>
            <a:pPr defTabSz="979488"/>
            <a:r>
              <a:rPr lang="en-US" sz="2400" smtClean="0">
                <a:cs typeface="Arial" charset="0"/>
              </a:rPr>
              <a:t>There are two basic types of rectifier circuits:</a:t>
            </a:r>
          </a:p>
          <a:p>
            <a:pPr marL="617538" lvl="1" indent="-342900" defTabSz="979488"/>
            <a:r>
              <a:rPr lang="en-US" sz="2000" smtClean="0">
                <a:cs typeface="Arial" charset="0"/>
              </a:rPr>
              <a:t>Half-wave rectifier</a:t>
            </a:r>
          </a:p>
          <a:p>
            <a:pPr marL="617538" lvl="1" indent="-342900" defTabSz="979488"/>
            <a:r>
              <a:rPr lang="en-US" sz="2000" smtClean="0">
                <a:cs typeface="Arial" charset="0"/>
              </a:rPr>
              <a:t>Full-wave rectifier</a:t>
            </a:r>
            <a:r>
              <a:rPr lang="en-US" sz="2000" b="1" i="1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-</a:t>
            </a:r>
            <a:r>
              <a:rPr lang="en-US" sz="2000" b="1" i="1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Center-tapped &amp; Bridge full-wave rectifier</a:t>
            </a:r>
            <a:endParaRPr lang="en-US" sz="2000" b="1" i="1" smtClean="0">
              <a:solidFill>
                <a:srgbClr val="FF0000"/>
              </a:solidFill>
              <a:cs typeface="Arial" charset="0"/>
            </a:endParaRPr>
          </a:p>
          <a:p>
            <a:pPr defTabSz="979488"/>
            <a:r>
              <a:rPr lang="en-US" sz="2400" smtClean="0">
                <a:cs typeface="Arial" charset="0"/>
              </a:rPr>
              <a:t>In summary, a full-wave rectified signal has </a:t>
            </a:r>
            <a:r>
              <a:rPr lang="en-US" sz="2400" b="1" smtClean="0">
                <a:solidFill>
                  <a:srgbClr val="FF0000"/>
                </a:solidFill>
                <a:cs typeface="Arial" charset="0"/>
              </a:rPr>
              <a:t>less ripple</a:t>
            </a:r>
            <a:r>
              <a:rPr lang="en-US" sz="240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400" smtClean="0">
                <a:cs typeface="Arial" charset="0"/>
              </a:rPr>
              <a:t>than a half-wave rectified signal and is thus better to apply to a filter.</a:t>
            </a:r>
            <a:endParaRPr lang="en-US" sz="2400" smtClean="0"/>
          </a:p>
        </p:txBody>
      </p:sp>
      <p:pic>
        <p:nvPicPr>
          <p:cNvPr id="11268" name="Picture 9" descr="fg15_00100"/>
          <p:cNvPicPr>
            <a:picLocks noChangeAspect="1" noChangeArrowheads="1"/>
          </p:cNvPicPr>
          <p:nvPr/>
        </p:nvPicPr>
        <p:blipFill>
          <a:blip r:embed="rId2"/>
          <a:srcRect l="2634" t="10001" r="3473" b="10001"/>
          <a:stretch>
            <a:fillRect/>
          </a:stretch>
        </p:blipFill>
        <p:spPr bwMode="auto">
          <a:xfrm>
            <a:off x="457200" y="1524000"/>
            <a:ext cx="8153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3657600"/>
            <a:ext cx="8534400" cy="2743200"/>
          </a:xfrm>
        </p:spPr>
        <p:txBody>
          <a:bodyPr rtlCol="0">
            <a:normAutofit/>
          </a:bodyPr>
          <a:lstStyle/>
          <a:p>
            <a:pPr defTabSz="979488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n-US" sz="2400" dirty="0" smtClean="0"/>
              <a:t>: a circuit used to reduce the fluctuation in the rectified output voltage or ripple. This provides a </a:t>
            </a:r>
            <a:r>
              <a:rPr lang="en-US" sz="2400" b="1" i="1" dirty="0" smtClean="0">
                <a:solidFill>
                  <a:srgbClr val="FF0000"/>
                </a:solidFill>
              </a:rPr>
              <a:t>steadier</a:t>
            </a:r>
            <a:r>
              <a:rPr lang="en-US" sz="2400" dirty="0" smtClean="0"/>
              <a:t> dc voltage.</a:t>
            </a:r>
          </a:p>
          <a:p>
            <a:pPr defTabSz="979488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Regulator</a:t>
            </a:r>
            <a:r>
              <a:rPr lang="en-US" sz="2400" dirty="0" smtClean="0"/>
              <a:t>: a circuit used to produces a </a:t>
            </a:r>
            <a:r>
              <a:rPr lang="en-US" sz="2400" b="1" i="1" dirty="0" smtClean="0">
                <a:solidFill>
                  <a:srgbClr val="FF0000"/>
                </a:solidFill>
              </a:rPr>
              <a:t>constant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dc output voltage by reducing the </a:t>
            </a:r>
            <a:r>
              <a:rPr lang="en-US" sz="2400" dirty="0" smtClean="0">
                <a:solidFill>
                  <a:srgbClr val="FF0000"/>
                </a:solidFill>
              </a:rPr>
              <a:t>ripple </a:t>
            </a:r>
            <a:r>
              <a:rPr lang="en-US" sz="2400" dirty="0" smtClean="0"/>
              <a:t>to negligible amount</a:t>
            </a:r>
            <a:r>
              <a:rPr lang="en-US" sz="2400" dirty="0" smtClean="0">
                <a:cs typeface="Arial" charset="0"/>
              </a:rPr>
              <a:t>. One part of power supply.</a:t>
            </a:r>
            <a:endParaRPr lang="en-US" sz="2400" dirty="0" smtClean="0"/>
          </a:p>
        </p:txBody>
      </p:sp>
      <p:pic>
        <p:nvPicPr>
          <p:cNvPr id="12292" name="Picture 9" descr="fg15_00100"/>
          <p:cNvPicPr>
            <a:picLocks noChangeAspect="1" noChangeArrowheads="1"/>
          </p:cNvPicPr>
          <p:nvPr/>
        </p:nvPicPr>
        <p:blipFill>
          <a:blip r:embed="rId2"/>
          <a:srcRect l="2634" t="10001" r="3473" b="10001"/>
          <a:stretch>
            <a:fillRect/>
          </a:stretch>
        </p:blipFill>
        <p:spPr bwMode="auto">
          <a:xfrm>
            <a:off x="457200" y="1524000"/>
            <a:ext cx="8153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Voltage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Two basic categories of voltage regulation are: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000" dirty="0" smtClean="0"/>
              <a:t>line regulation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000" dirty="0" smtClean="0"/>
              <a:t>load regulation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3" charset="2"/>
              <a:buChar char=""/>
              <a:defRPr/>
            </a:pPr>
            <a:r>
              <a:rPr lang="en-US" sz="2400" dirty="0" smtClean="0"/>
              <a:t>The purpose of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regulation</a:t>
            </a:r>
            <a:r>
              <a:rPr lang="en-US" sz="2400" dirty="0" smtClean="0"/>
              <a:t> is to maintain a nearly constant output voltage when the </a:t>
            </a:r>
            <a:r>
              <a:rPr lang="en-US" sz="24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voltage</a:t>
            </a:r>
            <a:r>
              <a:rPr lang="en-US" sz="2400" dirty="0" smtClean="0"/>
              <a:t> varies.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3" charset="2"/>
              <a:buChar char=""/>
              <a:defRPr/>
            </a:pPr>
            <a:r>
              <a:rPr lang="en-US" sz="2400" dirty="0" smtClean="0"/>
              <a:t>The purpose of </a:t>
            </a:r>
            <a:r>
              <a:rPr lang="en-US" sz="2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regulation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is to maintain a nearly constant output voltage when the </a:t>
            </a:r>
            <a:r>
              <a:rPr lang="en-US" sz="2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400" dirty="0" smtClean="0"/>
              <a:t> varies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Line Regulation</a:t>
            </a:r>
            <a:endParaRPr lang="en-US" smtClean="0"/>
          </a:p>
        </p:txBody>
      </p:sp>
      <p:pic>
        <p:nvPicPr>
          <p:cNvPr id="15363" name="Picture 6" descr="fg18_0010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89" t="3175" r="3400" b="3175"/>
          <a:stretch>
            <a:fillRect/>
          </a:stretch>
        </p:blipFill>
        <p:spPr>
          <a:xfrm>
            <a:off x="1295400" y="1524000"/>
            <a:ext cx="6477000" cy="4495800"/>
          </a:xfr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5907088"/>
            <a:ext cx="8534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Line regulation: A change in input (line) voltage does not significantly affect the output voltage of a regulator (within certain limits)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Line Regulation</a:t>
            </a:r>
            <a:endParaRPr lang="en-US" smtClean="0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827088" y="1143000"/>
            <a:ext cx="671195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Line regulation can be defined as the percentage change in the output voltage for a given change in the input voltage.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</a:t>
            </a:r>
            <a:r>
              <a:rPr lang="el-GR" sz="2400" dirty="0" smtClean="0"/>
              <a:t>Δ</a:t>
            </a:r>
            <a:r>
              <a:rPr lang="en-US" sz="2400" dirty="0" smtClean="0"/>
              <a:t> means “a change in”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Line regulation can be calculated using the following formula: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1371600" y="2362200"/>
          <a:ext cx="5889625" cy="1314450"/>
        </p:xfrm>
        <a:graphic>
          <a:graphicData uri="http://schemas.openxmlformats.org/presentationml/2006/ole">
            <p:oleObj spid="_x0000_s2050" name="Equation" r:id="rId3" imgW="2159000" imgH="482600" progId="Equation.3">
              <p:embed/>
            </p:oleObj>
          </a:graphicData>
        </a:graphic>
      </p:graphicFrame>
      <p:graphicFrame>
        <p:nvGraphicFramePr>
          <p:cNvPr id="16389" name="Object 9"/>
          <p:cNvGraphicFramePr>
            <a:graphicFrameLocks noChangeAspect="1"/>
          </p:cNvGraphicFramePr>
          <p:nvPr/>
        </p:nvGraphicFramePr>
        <p:xfrm>
          <a:off x="1143000" y="5105400"/>
          <a:ext cx="6965950" cy="1220788"/>
        </p:xfrm>
        <a:graphic>
          <a:graphicData uri="http://schemas.openxmlformats.org/presentationml/2006/ole">
            <p:oleObj spid="_x0000_s2051" name="Equation" r:id="rId4" imgW="24638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Load Regulation</a:t>
            </a:r>
            <a:endParaRPr lang="en-US" smtClean="0"/>
          </a:p>
        </p:txBody>
      </p:sp>
      <p:pic>
        <p:nvPicPr>
          <p:cNvPr id="17411" name="Picture 6" descr="fg18_0020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64" t="3175" r="2664" b="4762"/>
          <a:stretch>
            <a:fillRect/>
          </a:stretch>
        </p:blipFill>
        <p:spPr>
          <a:xfrm>
            <a:off x="990600" y="1524000"/>
            <a:ext cx="7162800" cy="4419600"/>
          </a:xfr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1000" y="5907088"/>
            <a:ext cx="838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Load regulation: A change in load current (due to a varying R</a:t>
            </a:r>
            <a:r>
              <a:rPr lang="en-US" baseline="-25000"/>
              <a:t>L</a:t>
            </a:r>
            <a:r>
              <a:rPr lang="en-US"/>
              <a:t>) has practically no effect on the output voltage of a regulator (within certain limits)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Load Regulation</a:t>
            </a:r>
            <a:endParaRPr lang="en-US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Load regulation can be defined as the percentage change in the output voltage from no-load (NL) to full-load (FL).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Where: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	V</a:t>
            </a:r>
            <a:r>
              <a:rPr lang="en-US" sz="2400" baseline="-25000" dirty="0" smtClean="0"/>
              <a:t>NL </a:t>
            </a:r>
            <a:r>
              <a:rPr lang="en-US" sz="2400" dirty="0" smtClean="0"/>
              <a:t> = the no-load output voltage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		V</a:t>
            </a:r>
            <a:r>
              <a:rPr lang="en-US" sz="2400" baseline="-25000" dirty="0" smtClean="0"/>
              <a:t>FL </a:t>
            </a:r>
            <a:r>
              <a:rPr lang="en-US" sz="2400" dirty="0" smtClean="0"/>
              <a:t> = the full-load output voltage</a:t>
            </a:r>
          </a:p>
        </p:txBody>
      </p:sp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1357290" y="2714620"/>
          <a:ext cx="6505575" cy="1320800"/>
        </p:xfrm>
        <a:graphic>
          <a:graphicData uri="http://schemas.openxmlformats.org/presentationml/2006/ole">
            <p:oleObj spid="_x0000_s3074" name="Equation" r:id="rId3" imgW="23745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555 TIMER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006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highly stable device for </a:t>
            </a:r>
            <a:r>
              <a:rPr lang="en-US" dirty="0" smtClean="0">
                <a:solidFill>
                  <a:srgbClr val="FF0000"/>
                </a:solidFill>
              </a:rPr>
              <a:t>generating accurate time delay or oscillation</a:t>
            </a:r>
          </a:p>
          <a:p>
            <a:pPr>
              <a:buNone/>
            </a:pPr>
            <a:r>
              <a:rPr lang="en-US" dirty="0" smtClean="0"/>
              <a:t>Applications:</a:t>
            </a:r>
          </a:p>
          <a:p>
            <a:r>
              <a:rPr lang="en-US" dirty="0" smtClean="0"/>
              <a:t>Oscillator</a:t>
            </a:r>
          </a:p>
          <a:p>
            <a:r>
              <a:rPr lang="en-US" dirty="0" smtClean="0"/>
              <a:t>Pulse generator</a:t>
            </a:r>
          </a:p>
          <a:p>
            <a:r>
              <a:rPr lang="en-US" dirty="0" smtClean="0"/>
              <a:t>Ramp and square wave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generator</a:t>
            </a:r>
          </a:p>
          <a:p>
            <a:r>
              <a:rPr lang="en-US" dirty="0" err="1" smtClean="0"/>
              <a:t>Monoshot</a:t>
            </a:r>
            <a:r>
              <a:rPr lang="en-US" dirty="0" smtClean="0"/>
              <a:t> </a:t>
            </a:r>
            <a:r>
              <a:rPr lang="en-US" dirty="0" err="1" smtClean="0"/>
              <a:t>multivibrator</a:t>
            </a:r>
            <a:endParaRPr lang="en-US" dirty="0" smtClean="0"/>
          </a:p>
          <a:p>
            <a:r>
              <a:rPr lang="en-US" dirty="0" smtClean="0"/>
              <a:t>Traffic light control</a:t>
            </a:r>
          </a:p>
          <a:p>
            <a:r>
              <a:rPr lang="en-US" dirty="0" smtClean="0"/>
              <a:t>Voltage monitor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071678"/>
            <a:ext cx="314327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Regulator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Fundamental classes of voltage regulators are </a:t>
            </a:r>
            <a:r>
              <a:rPr lang="en-US" sz="2400" b="1" dirty="0" smtClean="0">
                <a:solidFill>
                  <a:srgbClr val="FF0000"/>
                </a:solidFill>
              </a:rPr>
              <a:t>linear regulators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switching regulators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Two basic types of linear regulator are the </a:t>
            </a:r>
            <a:r>
              <a:rPr lang="en-US" sz="2400" b="1" dirty="0" smtClean="0">
                <a:solidFill>
                  <a:srgbClr val="FFC000"/>
                </a:solidFill>
              </a:rPr>
              <a:t>series regulator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00B0F0"/>
                </a:solidFill>
              </a:rPr>
              <a:t>shunt regulator</a:t>
            </a:r>
            <a:r>
              <a:rPr lang="en-US" sz="2400" dirty="0" smtClean="0"/>
              <a:t> .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dirty="0" smtClean="0"/>
              <a:t>The series regulator is connected in </a:t>
            </a:r>
            <a:r>
              <a:rPr lang="en-US" sz="2400" b="1" dirty="0" smtClean="0">
                <a:solidFill>
                  <a:srgbClr val="FFC000"/>
                </a:solidFill>
              </a:rPr>
              <a:t>series</a:t>
            </a:r>
            <a:r>
              <a:rPr lang="en-US" sz="2400" dirty="0" smtClean="0"/>
              <a:t> with the load and the shunt regulator is connected in </a:t>
            </a:r>
            <a:r>
              <a:rPr lang="en-US" sz="2400" b="1" dirty="0" smtClean="0">
                <a:solidFill>
                  <a:srgbClr val="00B0F0"/>
                </a:solidFill>
              </a:rPr>
              <a:t>parallel</a:t>
            </a:r>
            <a:r>
              <a:rPr lang="en-US" sz="2400" dirty="0" smtClean="0"/>
              <a:t> with the load.</a:t>
            </a:r>
          </a:p>
        </p:txBody>
      </p:sp>
      <p:pic>
        <p:nvPicPr>
          <p:cNvPr id="22532" name="Picture 7" descr="F21-03"/>
          <p:cNvPicPr>
            <a:picLocks noChangeAspect="1" noChangeArrowheads="1"/>
          </p:cNvPicPr>
          <p:nvPr/>
        </p:nvPicPr>
        <p:blipFill>
          <a:blip r:embed="rId2"/>
          <a:srcRect l="2649" t="9206" r="1755" b="9079"/>
          <a:stretch>
            <a:fillRect/>
          </a:stretch>
        </p:blipFill>
        <p:spPr bwMode="auto">
          <a:xfrm>
            <a:off x="500034" y="4071942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Series Regulator Circuit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Control element</a:t>
            </a:r>
            <a:r>
              <a:rPr lang="en-US" sz="2400" dirty="0" smtClean="0"/>
              <a:t> in series with load between input and output.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Output </a:t>
            </a:r>
            <a:r>
              <a:rPr lang="en-US" sz="2400" b="1" dirty="0" smtClean="0">
                <a:solidFill>
                  <a:srgbClr val="FF0000"/>
                </a:solidFill>
              </a:rPr>
              <a:t>sample circuit </a:t>
            </a:r>
            <a:r>
              <a:rPr lang="en-US" sz="2400" dirty="0" smtClean="0"/>
              <a:t>senses a change in output voltage.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Error detector </a:t>
            </a:r>
            <a:r>
              <a:rPr lang="en-US" sz="2400" dirty="0" smtClean="0"/>
              <a:t>compares sample voltage with reference voltage → causes control element to compensate in order to maintain a constant output voltage.</a:t>
            </a:r>
          </a:p>
        </p:txBody>
      </p:sp>
      <p:pic>
        <p:nvPicPr>
          <p:cNvPr id="23556" name="Picture 4" descr="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42944" b="34418"/>
          <a:stretch>
            <a:fillRect/>
          </a:stretch>
        </p:blipFill>
        <p:spPr>
          <a:xfrm>
            <a:off x="4343400" y="1905000"/>
            <a:ext cx="4614863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Op-Amp Series Regulator</a:t>
            </a:r>
            <a:endParaRPr lang="en-US" smtClean="0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64386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5486400"/>
            <a:ext cx="1590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56437" cy="766762"/>
          </a:xfrm>
        </p:spPr>
        <p:txBody>
          <a:bodyPr/>
          <a:lstStyle/>
          <a:p>
            <a:r>
              <a:rPr lang="en-US" b="1" dirty="0" smtClean="0"/>
              <a:t>Op-Amp Series Regulator</a:t>
            </a:r>
            <a:endParaRPr lang="en-US" dirty="0" smtClean="0"/>
          </a:p>
        </p:txBody>
      </p:sp>
      <p:sp>
        <p:nvSpPr>
          <p:cNvPr id="5124" name="Content Placeholder 5"/>
          <p:cNvSpPr>
            <a:spLocks noGrp="1"/>
          </p:cNvSpPr>
          <p:nvPr>
            <p:ph idx="1"/>
          </p:nvPr>
        </p:nvSpPr>
        <p:spPr>
          <a:xfrm>
            <a:off x="827088" y="1143000"/>
            <a:ext cx="7554912" cy="5105400"/>
          </a:xfrm>
        </p:spPr>
        <p:txBody>
          <a:bodyPr rtlCol="0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resistor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sense a change in the output voltage and provide a feedback voltage.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error detector compares the feedback voltage with a </a:t>
            </a:r>
            <a:r>
              <a:rPr lang="en-US" sz="2400" dirty="0" err="1" smtClean="0"/>
              <a:t>Zener</a:t>
            </a:r>
            <a:r>
              <a:rPr lang="en-US" sz="2400" dirty="0" smtClean="0"/>
              <a:t> diode reference voltage.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resulting difference voltage causes the transistor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controls the conduction to compensate the variation of the output voltage.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output voltage will be maintained at a constant value of:</a:t>
            </a:r>
          </a:p>
        </p:txBody>
      </p:sp>
      <p:graphicFrame>
        <p:nvGraphicFramePr>
          <p:cNvPr id="25604" name="Object 11"/>
          <p:cNvGraphicFramePr>
            <a:graphicFrameLocks noChangeAspect="1"/>
          </p:cNvGraphicFramePr>
          <p:nvPr/>
        </p:nvGraphicFramePr>
        <p:xfrm>
          <a:off x="3357554" y="4643446"/>
          <a:ext cx="2033337" cy="990600"/>
        </p:xfrm>
        <a:graphic>
          <a:graphicData uri="http://schemas.openxmlformats.org/presentationml/2006/ole">
            <p:oleObj spid="_x0000_s4098" name="Equation" r:id="rId3" imgW="990170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Shunt Regulator Circuit</a:t>
            </a:r>
            <a:endParaRPr lang="en-US" smtClean="0"/>
          </a:p>
        </p:txBody>
      </p:sp>
      <p:sp>
        <p:nvSpPr>
          <p:cNvPr id="33796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/>
              <a:t>The unregulated input voltage provides current to the load.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/>
              <a:t>Some of the current is pulled away by the </a:t>
            </a:r>
            <a:r>
              <a:rPr lang="en-US" sz="2000" b="1" dirty="0" smtClean="0">
                <a:solidFill>
                  <a:srgbClr val="FF0000"/>
                </a:solidFill>
              </a:rPr>
              <a:t>control element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/>
              <a:t>If the load voltage tries to change due to a change in the load resistance, the </a:t>
            </a:r>
            <a:r>
              <a:rPr lang="en-US" sz="2000" b="1" dirty="0" smtClean="0">
                <a:solidFill>
                  <a:srgbClr val="FF0000"/>
                </a:solidFill>
              </a:rPr>
              <a:t>sampling circuit</a:t>
            </a:r>
            <a:r>
              <a:rPr lang="en-US" sz="2000" dirty="0" smtClean="0"/>
              <a:t> provides a feedback signal to a </a:t>
            </a:r>
            <a:r>
              <a:rPr lang="en-US" sz="2000" b="1" dirty="0" smtClean="0">
                <a:solidFill>
                  <a:srgbClr val="FF0000"/>
                </a:solidFill>
              </a:rPr>
              <a:t>comparator</a:t>
            </a:r>
            <a:r>
              <a:rPr lang="en-US" sz="2000" dirty="0" smtClean="0"/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000" dirty="0" smtClean="0"/>
              <a:t>The resulting difference voltage then provides a control signal to vary the amount of the current shunted away from the load to maintain the regulated output voltage across the load.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US" sz="2000" dirty="0" smtClean="0"/>
          </a:p>
        </p:txBody>
      </p:sp>
      <p:pic>
        <p:nvPicPr>
          <p:cNvPr id="30724" name="Picture 6" descr="fg15_020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38600" y="2057400"/>
            <a:ext cx="4953000" cy="3124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IC Voltage Regulators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Regulation circuits in integrated circuit form are widely used.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These are generally </a:t>
            </a:r>
            <a:r>
              <a:rPr lang="en-US" altLang="en-US" sz="2400" dirty="0" smtClean="0">
                <a:solidFill>
                  <a:srgbClr val="FF0000"/>
                </a:solidFill>
              </a:rPr>
              <a:t>three terminal devices </a:t>
            </a:r>
            <a:r>
              <a:rPr lang="en-US" altLang="en-US" sz="2400" dirty="0" smtClean="0"/>
              <a:t>that provide a positive or negative output.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Some types have variable voltage outputs.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A typical </a:t>
            </a:r>
            <a:r>
              <a:rPr lang="en-US" altLang="en-US" sz="2400" dirty="0" smtClean="0">
                <a:solidFill>
                  <a:srgbClr val="FF0000"/>
                </a:solidFill>
              </a:rPr>
              <a:t>78</a:t>
            </a:r>
            <a:r>
              <a:rPr lang="en-US" altLang="en-US" sz="2400" dirty="0" smtClean="0">
                <a:solidFill>
                  <a:srgbClr val="00B0F0"/>
                </a:solidFill>
              </a:rPr>
              <a:t>XX </a:t>
            </a:r>
            <a:r>
              <a:rPr lang="en-US" altLang="en-US" sz="2400" dirty="0" smtClean="0">
                <a:solidFill>
                  <a:srgbClr val="FF0000"/>
                </a:solidFill>
              </a:rPr>
              <a:t>series </a:t>
            </a:r>
            <a:r>
              <a:rPr lang="en-US" altLang="en-US" sz="2400" dirty="0" smtClean="0"/>
              <a:t>voltage regulator is used for </a:t>
            </a:r>
            <a:r>
              <a:rPr lang="en-US" altLang="en-US" sz="2400" dirty="0" smtClean="0">
                <a:solidFill>
                  <a:srgbClr val="FF0000"/>
                </a:solidFill>
              </a:rPr>
              <a:t>positive voltages.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79XX series </a:t>
            </a:r>
            <a:r>
              <a:rPr lang="en-US" altLang="en-US" sz="2400" dirty="0" smtClean="0"/>
              <a:t>are </a:t>
            </a:r>
            <a:r>
              <a:rPr lang="en-US" altLang="en-US" sz="2400" dirty="0" smtClean="0">
                <a:solidFill>
                  <a:srgbClr val="FF0000"/>
                </a:solidFill>
              </a:rPr>
              <a:t>negative voltage regulators</a:t>
            </a:r>
            <a:r>
              <a:rPr lang="en-US" altLang="en-US" sz="2400" dirty="0" smtClean="0"/>
              <a:t>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These voltage regulators when used with heat sinks can safely produce current values of </a:t>
            </a:r>
            <a:r>
              <a:rPr lang="en-US" altLang="en-US" sz="2400" dirty="0" smtClean="0">
                <a:solidFill>
                  <a:srgbClr val="FF0000"/>
                </a:solidFill>
              </a:rPr>
              <a:t>1A and greater.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capacitors</a:t>
            </a:r>
            <a:r>
              <a:rPr lang="en-US" altLang="en-US" sz="2400" dirty="0" smtClean="0"/>
              <a:t> act as line filtration.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3 Terminal IC regulators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714348" y="1500174"/>
            <a:ext cx="8000999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Fixed Voltage Regulator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8" y="1143000"/>
            <a:ext cx="7707312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fixed voltage regulator has an unregulated dc input voltage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applied to one input terminal, a regulated output dc voltage V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 from a second terminal, and the third terminal connected to ground.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Fixed-Positive Voltage Regulator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series 78XX regulators are the three-terminal devices that provide a fixed positive output voltage.</a:t>
            </a:r>
            <a:endParaRPr lang="en-US" sz="2400" dirty="0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14818"/>
            <a:ext cx="4730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989388"/>
            <a:ext cx="2133600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Fixed Voltage Regulator</a:t>
            </a:r>
            <a:endParaRPr lang="en-US" smtClean="0"/>
          </a:p>
        </p:txBody>
      </p:sp>
      <p:sp>
        <p:nvSpPr>
          <p:cNvPr id="48131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An unregulated input voltage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filtered by a capacitor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connected to the IC’s IN terminal.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IC’s OUT terminal provides a regulated +12 V, which is filtered by capacitor 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third IC terminal is connected to ground (GND)</a:t>
            </a:r>
          </a:p>
        </p:txBody>
      </p:sp>
      <p:pic>
        <p:nvPicPr>
          <p:cNvPr id="46084" name="Content Placeholder 6" descr="fg15_026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495800" y="1981200"/>
            <a:ext cx="4495800" cy="2924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Fixed Voltage Regulator</a:t>
            </a:r>
            <a:endParaRPr 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53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IC Part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Voltage (V)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Minimum V</a:t>
                      </a:r>
                      <a:r>
                        <a:rPr lang="en-US" sz="2400" baseline="-250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(V)</a:t>
                      </a:r>
                      <a:r>
                        <a:rPr lang="en-US" sz="2400" baseline="-250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7805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+7.3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7806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+8.3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7808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+12.5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+14.5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+17.7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+21.0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7824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+24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+27.1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149" name="Rectangle 7"/>
          <p:cNvSpPr>
            <a:spLocks noChangeArrowheads="1"/>
          </p:cNvSpPr>
          <p:nvPr/>
        </p:nvSpPr>
        <p:spPr bwMode="auto">
          <a:xfrm>
            <a:off x="228600" y="1595438"/>
            <a:ext cx="868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/>
              <a:t>Positive-Voltage </a:t>
            </a:r>
            <a:r>
              <a:rPr lang="en-US" sz="2400"/>
              <a:t>Regulators in the 78XX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929618" cy="537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Fixed Voltage Regulator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Fixed-Negative Voltage Regulator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The series 79XX regulators are the three-terminal IC regulators that provide a fixed negative output voltage.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2400" dirty="0" smtClean="0"/>
              <a:t>This series has the same features and characteristics as the series 78XX regulators except the pin numbers are different.</a:t>
            </a:r>
            <a:endParaRPr lang="en-US" sz="2400" dirty="0"/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3995738"/>
            <a:ext cx="7804150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Fixed Voltage Regulator</a:t>
            </a:r>
            <a:endParaRPr lang="en-US" smtClean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304800" y="2209800"/>
          <a:ext cx="8534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IC Part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Voltage (V)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Minimum V</a:t>
                      </a:r>
                      <a:r>
                        <a:rPr lang="en-US" sz="2400" baseline="-250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(V)</a:t>
                      </a:r>
                      <a:r>
                        <a:rPr lang="en-US" sz="2400" baseline="-25000" dirty="0" smtClean="0"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en-US" sz="2400" dirty="0"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7905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-7.3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7906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-8.4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7908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7909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-11.5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-14.6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-17.7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-20.8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7924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-24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-27.1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97" name="Rectangle 4"/>
          <p:cNvSpPr>
            <a:spLocks noChangeArrowheads="1"/>
          </p:cNvSpPr>
          <p:nvPr/>
        </p:nvSpPr>
        <p:spPr bwMode="auto">
          <a:xfrm>
            <a:off x="228600" y="1595438"/>
            <a:ext cx="868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/>
              <a:t>Negative-Voltage </a:t>
            </a:r>
            <a:r>
              <a:rPr lang="en-US" sz="2400"/>
              <a:t>Regulators in the 79XX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Voltage regulator as a current source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578647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286124"/>
            <a:ext cx="17145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643314"/>
            <a:ext cx="607223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5143512"/>
            <a:ext cx="6072230" cy="86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Adjustable-Voltage Regulator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dirty="0" smtClean="0"/>
              <a:t>Voltage regulators are also available in circuit configurations that allow to set the output voltage to a desired regulated value.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800" dirty="0" smtClean="0"/>
              <a:t>The LM317 is an example of an adjustable-voltage regulator, can be operated over the range of voltage from 1.2 to 37 V.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LM 117,217,317  - POSITIVE ADJUSTABLE REGULATOR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LM 137, 237,337 - NEGATIVE ADJUSTABLE REGULATOR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0180" name="Picture 6" descr="fg18_02700"/>
          <p:cNvPicPr>
            <a:picLocks noChangeAspect="1" noChangeArrowheads="1"/>
          </p:cNvPicPr>
          <p:nvPr/>
        </p:nvPicPr>
        <p:blipFill>
          <a:blip r:embed="rId2"/>
          <a:srcRect b="6853"/>
          <a:stretch>
            <a:fillRect/>
          </a:stretch>
        </p:blipFill>
        <p:spPr bwMode="auto">
          <a:xfrm>
            <a:off x="2214546" y="3857628"/>
            <a:ext cx="609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IC 723 Voltage Regulator- General Purpose Regulator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Limitations of 3 terminal regulators:</a:t>
            </a:r>
          </a:p>
          <a:p>
            <a:pPr marL="514350" indent="-514350">
              <a:buAutoNum type="arabicPeriod"/>
            </a:pPr>
            <a:r>
              <a:rPr lang="en-US" dirty="0" smtClean="0"/>
              <a:t>No short circuit protection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Output voltage is fixed</a:t>
            </a:r>
          </a:p>
          <a:p>
            <a:pPr marL="514350" indent="-514350">
              <a:buNone/>
            </a:pPr>
            <a:r>
              <a:rPr lang="en-US" dirty="0" smtClean="0"/>
              <a:t>IC723 ----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      Adjusted over a wide range of both </a:t>
            </a:r>
          </a:p>
          <a:p>
            <a:pPr marL="514350" indent="-514350">
              <a:buNone/>
            </a:pPr>
            <a:r>
              <a:rPr lang="en-US" dirty="0" smtClean="0"/>
              <a:t>           positive and negative regulated voltage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     Low current device, but can able to       provide 5A by  connecting external components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056438" cy="58894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IC 723 Voltage Regulator</a:t>
            </a:r>
            <a:br>
              <a:rPr lang="en-IN" b="1" dirty="0" smtClean="0"/>
            </a:b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987425"/>
            <a:ext cx="4572000" cy="4894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Features of IC 723:</a:t>
            </a: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It works as voltage regulator at output voltage ranging from 2 to 37 volts at</a:t>
            </a:r>
            <a:r>
              <a:rPr lang="en-IN" sz="1600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currents </a:t>
            </a:r>
            <a:r>
              <a:rPr lang="en-IN" sz="1600" b="1" dirty="0" err="1">
                <a:solidFill>
                  <a:srgbClr val="FFFF00"/>
                </a:solidFill>
                <a:cs typeface="Arial" panose="020B0604020202020204" pitchFamily="34" charset="0"/>
              </a:rPr>
              <a:t>upto</a:t>
            </a: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 150 mA.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It can be used at load currents greater than 150 mA with use of suitable NPN</a:t>
            </a:r>
            <a:r>
              <a:rPr lang="en-IN" sz="1600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or PNP external pass transistors.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Input and output short-circuit protection is provided.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It has good line and load regulation (0.03%)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Wide variety of applications of series, shunt, switching and floating regulator.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Low temperature drift and high ripple rejection.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Low standby current drain.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Small size, lower cost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Relative ease with which power supply can be designed.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IN" sz="1600" b="1" dirty="0">
                <a:solidFill>
                  <a:srgbClr val="FFFF00"/>
                </a:solidFill>
                <a:cs typeface="Arial" panose="020B0604020202020204" pitchFamily="34" charset="0"/>
              </a:rPr>
              <a:t>It provides a choice of supply voltage.</a:t>
            </a:r>
            <a:endParaRPr lang="en-IN" sz="1600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987427"/>
            <a:ext cx="9144000" cy="4893647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2641600"/>
            <a:ext cx="8356600" cy="3776663"/>
          </a:xfrm>
        </p:spPr>
      </p:pic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152400" y="457200"/>
            <a:ext cx="7467600" cy="2209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476100" tIns="0" rIns="0" bIns="238050" anchor="ctr">
            <a:spAutoFit/>
          </a:bodyPr>
          <a:lstStyle/>
          <a:p>
            <a:r>
              <a:rPr lang="en-US" sz="1600" b="1" dirty="0">
                <a:latin typeface="-apple-system"/>
              </a:rPr>
              <a:t>The functional block diagram of IC 723 Voltage Regulator can be divided into four major blocks</a:t>
            </a:r>
            <a:endParaRPr lang="en-US" sz="1600" b="1" dirty="0"/>
          </a:p>
          <a:p>
            <a:pPr>
              <a:buFontTx/>
              <a:buAutoNum type="arabicPeriod"/>
            </a:pPr>
            <a:r>
              <a:rPr lang="en-US" sz="1600" b="1" dirty="0">
                <a:latin typeface="-apple-system"/>
              </a:rPr>
              <a:t>Temperature compensated voltage reference source, which is </a:t>
            </a:r>
            <a:r>
              <a:rPr lang="en-US" sz="1600" b="1" dirty="0" err="1">
                <a:latin typeface="-apple-system"/>
              </a:rPr>
              <a:t>zener</a:t>
            </a:r>
            <a:r>
              <a:rPr lang="en-US" sz="1600" b="1" dirty="0">
                <a:latin typeface="-apple-system"/>
              </a:rPr>
              <a:t> diode.</a:t>
            </a:r>
          </a:p>
          <a:p>
            <a:pPr>
              <a:buFontTx/>
              <a:buAutoNum type="arabicPeriod" startAt="2"/>
            </a:pPr>
            <a:r>
              <a:rPr lang="en-US" sz="1600" b="1" dirty="0">
                <a:latin typeface="-apple-system"/>
              </a:rPr>
              <a:t>An op-amp circuit used as an error amplifier.</a:t>
            </a:r>
          </a:p>
          <a:p>
            <a:pPr>
              <a:buFontTx/>
              <a:buAutoNum type="arabicPeriod" startAt="3"/>
            </a:pPr>
            <a:r>
              <a:rPr lang="en-US" sz="1600" b="1" dirty="0">
                <a:latin typeface="-apple-system"/>
              </a:rPr>
              <a:t>A</a:t>
            </a:r>
            <a:r>
              <a:rPr lang="en-US" sz="1600" b="1" dirty="0"/>
              <a:t> </a:t>
            </a:r>
            <a:r>
              <a:rPr lang="en-US" sz="1600" b="1" dirty="0">
                <a:latin typeface="-apple-system"/>
                <a:hlinkClick r:id="rId3"/>
              </a:rPr>
              <a:t>series pass transistor</a:t>
            </a:r>
            <a:r>
              <a:rPr lang="en-US" sz="1600" b="1" dirty="0"/>
              <a:t> </a:t>
            </a:r>
            <a:r>
              <a:rPr lang="en-US" sz="1600" b="1" dirty="0">
                <a:latin typeface="-apple-system"/>
              </a:rPr>
              <a:t>capable of a 150 </a:t>
            </a:r>
            <a:r>
              <a:rPr lang="en-US" sz="1600" b="1" dirty="0" err="1">
                <a:latin typeface="-apple-system"/>
              </a:rPr>
              <a:t>mA</a:t>
            </a:r>
            <a:r>
              <a:rPr lang="en-US" sz="1600" b="1" dirty="0">
                <a:latin typeface="-apple-system"/>
              </a:rPr>
              <a:t> output current.</a:t>
            </a:r>
          </a:p>
          <a:p>
            <a:pPr>
              <a:buFontTx/>
              <a:buAutoNum type="arabicPeriod" startAt="4"/>
            </a:pPr>
            <a:r>
              <a:rPr lang="en-US" sz="1600" b="1" dirty="0">
                <a:latin typeface="-apple-system"/>
              </a:rPr>
              <a:t>Transistor used to limit output current.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Details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25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447800"/>
            <a:ext cx="6359525" cy="47244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821613" cy="1400175"/>
          </a:xfrm>
        </p:spPr>
        <p:txBody>
          <a:bodyPr/>
          <a:lstStyle/>
          <a:p>
            <a:r>
              <a:rPr lang="en-IN" sz="2400" b="1" smtClean="0"/>
              <a:t>Specifications of IC Regulator 723:</a:t>
            </a:r>
            <a:br>
              <a:rPr lang="en-IN" sz="2400" b="1" smtClean="0"/>
            </a:br>
            <a:endParaRPr lang="en-IN" sz="2400" smtClean="0"/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1538" y="1059619"/>
            <a:ext cx="7653362" cy="5606294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IC723 - low voltage regulator </a:t>
            </a:r>
            <a:endParaRPr lang="en-IN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71472" y="1643050"/>
            <a:ext cx="564360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lum bright="-10000" contrast="40000"/>
          </a:blip>
          <a:srcRect/>
          <a:stretch>
            <a:fillRect/>
          </a:stretch>
        </p:blipFill>
        <p:spPr bwMode="auto">
          <a:xfrm>
            <a:off x="6500826" y="3143248"/>
            <a:ext cx="17145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Monostable</a:t>
            </a:r>
            <a:r>
              <a:rPr lang="en-US" dirty="0" smtClean="0"/>
              <a:t> </a:t>
            </a:r>
            <a:r>
              <a:rPr lang="en-US" dirty="0" err="1" smtClean="0"/>
              <a:t>Multivibrator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271464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85859"/>
            <a:ext cx="5286412" cy="522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Diagram of IC723 – low voltage regulator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71472" y="1643050"/>
            <a:ext cx="8143932" cy="42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IC723 - High voltage regulator </a:t>
            </a:r>
            <a:endParaRPr lang="en-IN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1142976" y="1571612"/>
            <a:ext cx="7000924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Limit Protection – IC723</a:t>
            </a:r>
            <a:endParaRPr lang="en-IN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3000364" y="928670"/>
            <a:ext cx="35719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1785918" y="3214686"/>
            <a:ext cx="5895975" cy="263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fold Method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299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357298"/>
            <a:ext cx="3097210" cy="169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928934"/>
            <a:ext cx="5490897" cy="350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38659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Boosting 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34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71612"/>
            <a:ext cx="9212263" cy="4014787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295400"/>
            <a:ext cx="8116888" cy="48672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 standby state, O/p = Low</a:t>
            </a:r>
          </a:p>
          <a:p>
            <a:r>
              <a:rPr lang="en-US" dirty="0" smtClean="0"/>
              <a:t>If negative trigger input is applied,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LC --- o/p = 1; S=1, R=0; then Q=1;Q’ = 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o/p = HIGH</a:t>
            </a:r>
          </a:p>
          <a:p>
            <a:pPr lvl="1"/>
            <a:r>
              <a:rPr lang="en-US" dirty="0" smtClean="0"/>
              <a:t>At this time Capacitor starts charging with time constant RC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the Capacitor Voltage reaches (2/3)*VCC,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UC ---o/p = 1; S=0, R=1; then Q=0;Q’ = 1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Then o/p = LOW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85804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0009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Astable</a:t>
            </a:r>
            <a:r>
              <a:rPr lang="en-US" dirty="0" smtClean="0"/>
              <a:t> </a:t>
            </a:r>
            <a:r>
              <a:rPr lang="en-US" dirty="0" err="1" smtClean="0"/>
              <a:t>Multivibrator</a:t>
            </a:r>
            <a:r>
              <a:rPr lang="en-US" dirty="0" smtClean="0"/>
              <a:t> using IC555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3"/>
            <a:ext cx="5357849" cy="404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Diagram of </a:t>
            </a:r>
            <a:r>
              <a:rPr lang="en-US" dirty="0" err="1" smtClean="0"/>
              <a:t>Astable</a:t>
            </a:r>
            <a:r>
              <a:rPr lang="en-US" dirty="0" smtClean="0"/>
              <a:t> </a:t>
            </a:r>
            <a:r>
              <a:rPr lang="en-US" dirty="0" err="1" smtClean="0"/>
              <a:t>Multivibrator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1412</Words>
  <Application>Microsoft Office PowerPoint</Application>
  <PresentationFormat>On-screen Show (4:3)</PresentationFormat>
  <Paragraphs>212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Office Theme</vt:lpstr>
      <vt:lpstr>Equation</vt:lpstr>
      <vt:lpstr>Microsoft Equation 3.0</vt:lpstr>
      <vt:lpstr>AC-II</vt:lpstr>
      <vt:lpstr>555 TIMER</vt:lpstr>
      <vt:lpstr>Slide 3</vt:lpstr>
      <vt:lpstr>Monostable Multivibrator</vt:lpstr>
      <vt:lpstr>Function</vt:lpstr>
      <vt:lpstr>Waveforms</vt:lpstr>
      <vt:lpstr>Analysis</vt:lpstr>
      <vt:lpstr>Astable Multivibrator using IC555</vt:lpstr>
      <vt:lpstr>Functional Diagram of Astable Multivibrator</vt:lpstr>
      <vt:lpstr>Voltage Regulators - Introduction  </vt:lpstr>
      <vt:lpstr>Introduction</vt:lpstr>
      <vt:lpstr>Introduction</vt:lpstr>
      <vt:lpstr>Introduction</vt:lpstr>
      <vt:lpstr>Introduction</vt:lpstr>
      <vt:lpstr>Voltage Regulation</vt:lpstr>
      <vt:lpstr>Line Regulation</vt:lpstr>
      <vt:lpstr>Line Regulation</vt:lpstr>
      <vt:lpstr>Load Regulation</vt:lpstr>
      <vt:lpstr>Load Regulation</vt:lpstr>
      <vt:lpstr>Types of Regulator</vt:lpstr>
      <vt:lpstr>Series Regulator Circuit</vt:lpstr>
      <vt:lpstr>Op-Amp Series Regulator</vt:lpstr>
      <vt:lpstr>Op-Amp Series Regulator</vt:lpstr>
      <vt:lpstr>Shunt Regulator Circuit</vt:lpstr>
      <vt:lpstr>IC Voltage Regulators</vt:lpstr>
      <vt:lpstr>Characteristics of 3 Terminal IC regulators</vt:lpstr>
      <vt:lpstr>Fixed Voltage Regulator</vt:lpstr>
      <vt:lpstr>Fixed Voltage Regulator</vt:lpstr>
      <vt:lpstr>Fixed Voltage Regulator</vt:lpstr>
      <vt:lpstr>Fixed Voltage Regulator</vt:lpstr>
      <vt:lpstr>Fixed Voltage Regulator</vt:lpstr>
      <vt:lpstr>Voltage regulator as a current source</vt:lpstr>
      <vt:lpstr>Adjustable-Voltage Regulator</vt:lpstr>
      <vt:lpstr>IC 723 Voltage Regulator- General Purpose Regulator </vt:lpstr>
      <vt:lpstr>IC 723 Voltage Regulator </vt:lpstr>
      <vt:lpstr>Slide 36</vt:lpstr>
      <vt:lpstr>Pin Details</vt:lpstr>
      <vt:lpstr>Specifications of IC Regulator 723: </vt:lpstr>
      <vt:lpstr>IC723 - low voltage regulator </vt:lpstr>
      <vt:lpstr>Functional Diagram of IC723 – low voltage regulator</vt:lpstr>
      <vt:lpstr>IC723 - High voltage regulator </vt:lpstr>
      <vt:lpstr>Current Limit Protection – IC723</vt:lpstr>
      <vt:lpstr>Current fold Method</vt:lpstr>
      <vt:lpstr>Slide 44</vt:lpstr>
      <vt:lpstr>Current Boosting 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admin</dc:creator>
  <cp:lastModifiedBy>admin</cp:lastModifiedBy>
  <cp:revision>60</cp:revision>
  <dcterms:created xsi:type="dcterms:W3CDTF">2021-04-24T07:46:51Z</dcterms:created>
  <dcterms:modified xsi:type="dcterms:W3CDTF">2022-06-08T12:18:06Z</dcterms:modified>
</cp:coreProperties>
</file>