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65" r:id="rId3"/>
    <p:sldId id="257" r:id="rId4"/>
    <p:sldId id="258" r:id="rId5"/>
    <p:sldId id="259" r:id="rId6"/>
    <p:sldId id="260" r:id="rId7"/>
    <p:sldId id="266" r:id="rId8"/>
    <p:sldId id="269" r:id="rId9"/>
    <p:sldId id="261" r:id="rId10"/>
    <p:sldId id="262" r:id="rId11"/>
    <p:sldId id="263"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B78BE13D-1A1D-4290-B8D4-EFE5C0FC74F1}" type="datetimeFigureOut">
              <a:rPr lang="en-US" smtClean="0"/>
              <a:t>10/25/2023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 name=""/>
        <p:cNvGrpSpPr/>
        <p:nvPr/>
      </p:nvGrpSpPr>
      <p:grpSpPr>
        <a:xfrm>
          <a:off x="0" y="0"/>
          <a:ext cx="0" cy="0"/>
          <a:chOff x="0" y="0"/>
          <a:chExt cx="0" cy="0"/>
        </a:xfrm>
      </p:grpSpPr>
      <p:sp>
        <p:nvSpPr>
          <p:cNvPr id="1048619" name="Title 1"/>
          <p:cNvSpPr>
            <a:spLocks noGrp="1"/>
          </p:cNvSpPr>
          <p:nvPr>
            <p:ph type="title"/>
          </p:nvPr>
        </p:nvSpPr>
        <p:spPr/>
        <p:txBody>
          <a:bodyPr/>
          <a:p>
            <a:r>
              <a:rPr lang="en-US" smtClean="0"/>
              <a:t>Click to edit Master title style</a:t>
            </a:r>
            <a:endParaRPr lang="en-US"/>
          </a:p>
        </p:txBody>
      </p:sp>
      <p:sp>
        <p:nvSpPr>
          <p:cNvPr id="104862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1" name="Date Placeholder 3"/>
          <p:cNvSpPr>
            <a:spLocks noGrp="1"/>
          </p:cNvSpPr>
          <p:nvPr>
            <p:ph type="dt" sz="half" idx="10"/>
          </p:nvPr>
        </p:nvSpPr>
        <p:spPr/>
        <p:txBody>
          <a:bodyPr/>
          <a:p>
            <a:fld id="{B78BE13D-1A1D-4290-B8D4-EFE5C0FC74F1}" type="datetimeFigureOut">
              <a:rPr lang="en-US" smtClean="0"/>
              <a:t>10/25/2023</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2" name=""/>
        <p:cNvGrpSpPr/>
        <p:nvPr/>
      </p:nvGrpSpPr>
      <p:grpSpPr>
        <a:xfrm>
          <a:off x="0" y="0"/>
          <a:ext cx="0" cy="0"/>
          <a:chOff x="0" y="0"/>
          <a:chExt cx="0" cy="0"/>
        </a:xfrm>
      </p:grpSpPr>
      <p:sp>
        <p:nvSpPr>
          <p:cNvPr id="104860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0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0" name="Date Placeholder 3"/>
          <p:cNvSpPr>
            <a:spLocks noGrp="1"/>
          </p:cNvSpPr>
          <p:nvPr>
            <p:ph type="dt" sz="half" idx="10"/>
          </p:nvPr>
        </p:nvSpPr>
        <p:spPr/>
        <p:txBody>
          <a:bodyPr/>
          <a:p>
            <a:fld id="{B78BE13D-1A1D-4290-B8D4-EFE5C0FC74F1}" type="datetimeFigureOut">
              <a:rPr lang="en-US" smtClean="0"/>
              <a:t>10/25/2023</a:t>
            </a:fld>
            <a:endParaRPr lang="en-US"/>
          </a:p>
        </p:txBody>
      </p:sp>
      <p:sp>
        <p:nvSpPr>
          <p:cNvPr id="1048611" name="Footer Placeholder 4"/>
          <p:cNvSpPr>
            <a:spLocks noGrp="1"/>
          </p:cNvSpPr>
          <p:nvPr>
            <p:ph type="ftr" sz="quarter" idx="11"/>
          </p:nvPr>
        </p:nvSpPr>
        <p:spPr/>
        <p:txBody>
          <a:bodyPr/>
          <a:p>
            <a:endParaRPr lang="en-US"/>
          </a:p>
        </p:txBody>
      </p:sp>
      <p:sp>
        <p:nvSpPr>
          <p:cNvPr id="1048612" name="Slide Number Placeholder 5"/>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B78BE13D-1A1D-4290-B8D4-EFE5C0FC74F1}" type="datetimeFigureOut">
              <a:rPr lang="en-US" smtClean="0"/>
              <a:t>10/25/2023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2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26" name="Date Placeholder 3"/>
          <p:cNvSpPr>
            <a:spLocks noGrp="1"/>
          </p:cNvSpPr>
          <p:nvPr>
            <p:ph type="dt" sz="half" idx="10"/>
          </p:nvPr>
        </p:nvSpPr>
        <p:spPr/>
        <p:txBody>
          <a:bodyPr/>
          <a:p>
            <a:fld id="{B78BE13D-1A1D-4290-B8D4-EFE5C0FC74F1}" type="datetimeFigureOut">
              <a:rPr lang="en-US" smtClean="0"/>
              <a:t>10/25/2023</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29" name="Title 1"/>
          <p:cNvSpPr>
            <a:spLocks noGrp="1"/>
          </p:cNvSpPr>
          <p:nvPr>
            <p:ph type="title"/>
          </p:nvPr>
        </p:nvSpPr>
        <p:spPr/>
        <p:txBody>
          <a:bodyPr/>
          <a:p>
            <a:r>
              <a:rPr lang="en-US" smtClean="0"/>
              <a:t>Click to edit Master title style</a:t>
            </a:r>
            <a:endParaRPr lang="en-US"/>
          </a:p>
        </p:txBody>
      </p:sp>
      <p:sp>
        <p:nvSpPr>
          <p:cNvPr id="104863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Date Placeholder 4"/>
          <p:cNvSpPr>
            <a:spLocks noGrp="1"/>
          </p:cNvSpPr>
          <p:nvPr>
            <p:ph type="dt" sz="half" idx="10"/>
          </p:nvPr>
        </p:nvSpPr>
        <p:spPr/>
        <p:txBody>
          <a:bodyPr/>
          <a:p>
            <a:fld id="{B78BE13D-1A1D-4290-B8D4-EFE5C0FC74F1}" type="datetimeFigureOut">
              <a:rPr lang="en-US" smtClean="0"/>
              <a:t>10/25/2023</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35" name="Title 1"/>
          <p:cNvSpPr>
            <a:spLocks noGrp="1"/>
          </p:cNvSpPr>
          <p:nvPr>
            <p:ph type="title"/>
          </p:nvPr>
        </p:nvSpPr>
        <p:spPr/>
        <p:txBody>
          <a:bodyPr/>
          <a:p>
            <a:r>
              <a:rPr lang="en-US" smtClean="0"/>
              <a:t>Click to edit Master title style</a:t>
            </a:r>
            <a:endParaRPr lang="en-US"/>
          </a:p>
        </p:txBody>
      </p:sp>
      <p:sp>
        <p:nvSpPr>
          <p:cNvPr id="1048636"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8"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6"/>
          <p:cNvSpPr>
            <a:spLocks noGrp="1"/>
          </p:cNvSpPr>
          <p:nvPr>
            <p:ph type="dt" sz="half" idx="10"/>
          </p:nvPr>
        </p:nvSpPr>
        <p:spPr/>
        <p:txBody>
          <a:bodyPr/>
          <a:p>
            <a:fld id="{B78BE13D-1A1D-4290-B8D4-EFE5C0FC74F1}" type="datetimeFigureOut">
              <a:rPr lang="en-US" smtClean="0"/>
              <a:t>10/25/2023</a:t>
            </a:fld>
            <a:endParaRPr lang="en-US"/>
          </a:p>
        </p:txBody>
      </p:sp>
      <p:sp>
        <p:nvSpPr>
          <p:cNvPr id="1048641" name="Footer Placeholder 7"/>
          <p:cNvSpPr>
            <a:spLocks noGrp="1"/>
          </p:cNvSpPr>
          <p:nvPr>
            <p:ph type="ftr" sz="quarter" idx="11"/>
          </p:nvPr>
        </p:nvSpPr>
        <p:spPr/>
        <p:txBody>
          <a:bodyPr/>
          <a:p>
            <a:endParaRPr lang="en-US"/>
          </a:p>
        </p:txBody>
      </p:sp>
      <p:sp>
        <p:nvSpPr>
          <p:cNvPr id="1048642" name="Slide Number Placeholder 8"/>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fld id="{B78BE13D-1A1D-4290-B8D4-EFE5C0FC74F1}" type="datetimeFigureOut">
              <a:rPr lang="en-US" smtClean="0"/>
              <a:t>10/25/2023</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43" name="Date Placeholder 1"/>
          <p:cNvSpPr>
            <a:spLocks noGrp="1"/>
          </p:cNvSpPr>
          <p:nvPr>
            <p:ph type="dt" sz="half" idx="10"/>
          </p:nvPr>
        </p:nvSpPr>
        <p:spPr/>
        <p:txBody>
          <a:bodyPr/>
          <a:p>
            <a:fld id="{B78BE13D-1A1D-4290-B8D4-EFE5C0FC74F1}" type="datetimeFigureOut">
              <a:rPr lang="en-US" smtClean="0"/>
              <a:t>10/25/2023</a:t>
            </a:fld>
            <a:endParaRPr lang="en-US"/>
          </a:p>
        </p:txBody>
      </p:sp>
      <p:sp>
        <p:nvSpPr>
          <p:cNvPr id="1048644" name="Footer Placeholder 2"/>
          <p:cNvSpPr>
            <a:spLocks noGrp="1"/>
          </p:cNvSpPr>
          <p:nvPr>
            <p:ph type="ftr" sz="quarter" idx="11"/>
          </p:nvPr>
        </p:nvSpPr>
        <p:spPr/>
        <p:txBody>
          <a:bodyPr/>
          <a:p>
            <a:endParaRPr lang="en-US"/>
          </a:p>
        </p:txBody>
      </p:sp>
      <p:sp>
        <p:nvSpPr>
          <p:cNvPr id="1048645" name="Slide Number Placeholder 3"/>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4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9" name="Date Placeholder 4"/>
          <p:cNvSpPr>
            <a:spLocks noGrp="1"/>
          </p:cNvSpPr>
          <p:nvPr>
            <p:ph type="dt" sz="half" idx="10"/>
          </p:nvPr>
        </p:nvSpPr>
        <p:spPr/>
        <p:txBody>
          <a:bodyPr/>
          <a:p>
            <a:fld id="{B78BE13D-1A1D-4290-B8D4-EFE5C0FC74F1}" type="datetimeFigureOut">
              <a:rPr lang="en-US" smtClean="0"/>
              <a:t>10/25/2023</a:t>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3" name=""/>
        <p:cNvGrpSpPr/>
        <p:nvPr/>
      </p:nvGrpSpPr>
      <p:grpSpPr>
        <a:xfrm>
          <a:off x="0" y="0"/>
          <a:ext cx="0" cy="0"/>
          <a:chOff x="0" y="0"/>
          <a:chExt cx="0" cy="0"/>
        </a:xfrm>
      </p:grpSpPr>
      <p:sp>
        <p:nvSpPr>
          <p:cNvPr id="104861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16" name="Date Placeholder 4"/>
          <p:cNvSpPr>
            <a:spLocks noGrp="1"/>
          </p:cNvSpPr>
          <p:nvPr>
            <p:ph type="dt" sz="half" idx="10"/>
          </p:nvPr>
        </p:nvSpPr>
        <p:spPr/>
        <p:txBody>
          <a:bodyPr/>
          <a:p>
            <a:fld id="{B78BE13D-1A1D-4290-B8D4-EFE5C0FC74F1}" type="datetimeFigureOut">
              <a:rPr lang="en-US" smtClean="0"/>
              <a:t>10/25/2023</a:t>
            </a:fld>
            <a:endParaRPr lang="en-US"/>
          </a:p>
        </p:txBody>
      </p:sp>
      <p:sp>
        <p:nvSpPr>
          <p:cNvPr id="1048617" name="Footer Placeholder 5"/>
          <p:cNvSpPr>
            <a:spLocks noGrp="1"/>
          </p:cNvSpPr>
          <p:nvPr>
            <p:ph type="ftr" sz="quarter" idx="11"/>
          </p:nvPr>
        </p:nvSpPr>
        <p:spPr/>
        <p:txBody>
          <a:bodyPr/>
          <a:p>
            <a:endParaRPr lang="en-US"/>
          </a:p>
        </p:txBody>
      </p:sp>
      <p:sp>
        <p:nvSpPr>
          <p:cNvPr id="1048618" name="Slide Number Placeholder 6"/>
          <p:cNvSpPr>
            <a:spLocks noGrp="1"/>
          </p:cNvSpPr>
          <p:nvPr>
            <p:ph type="sldNum" sz="quarter" idx="12"/>
          </p:nvPr>
        </p:nvSpPr>
        <p:spPr/>
        <p:txBody>
          <a:bodyPr/>
          <a:p>
            <a:fld id="{38CF3036-401E-4784-A935-529AF0EAFE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B78BE13D-1A1D-4290-B8D4-EFE5C0FC74F1}" type="datetimeFigureOut">
              <a:rPr lang="en-US" smtClean="0"/>
              <a:t>10/25/2023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38CF3036-401E-4784-A935-529AF0EAFEC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8" name=""/>
          <p:cNvSpPr txBox="1"/>
          <p:nvPr/>
        </p:nvSpPr>
        <p:spPr>
          <a:xfrm>
            <a:off x="1390957" y="2761487"/>
            <a:ext cx="6794526" cy="667512"/>
          </a:xfrm>
          <a:prstGeom prst="rect"/>
        </p:spPr>
        <p:txBody>
          <a:bodyPr rtlCol="0" wrap="square">
            <a:spAutoFit/>
          </a:bodyPr>
          <a:p>
            <a:pPr algn="ctr">
              <a:lnSpc>
                <a:spcPct val="108000"/>
              </a:lnSpc>
              <a:spcAft>
                <a:spcPts val="800"/>
              </a:spcAft>
            </a:pPr>
            <a:r>
              <a:rPr b="1" sz="1800" i="0" kern="100" lang="en-IN">
                <a:solidFill>
                  <a:srgbClr val="000000"/>
                </a:solidFill>
                <a:latin typeface="Times New Roman"/>
                <a:ea typeface="Calibri"/>
                <a:cs typeface="Times New Roman"/>
              </a:rPr>
              <a:t>AI DRIVEN EXPLORATION AND PREDICTION OF COMPANY REGISTRATION TRENDS WITH REGISTER OF COMPANIES (ROC)</a:t>
            </a:r>
            <a:r>
              <a:rPr b="1" sz="1800" i="0" kern="100" lang="en-IN">
                <a:solidFill>
                  <a:srgbClr val="000000"/>
                </a:solidFill>
                <a:latin typeface="Times New Roman"/>
                <a:ea typeface="Calibri"/>
                <a:cs typeface="Times New Roman"/>
              </a:rPr>
              <a:t> </a:t>
            </a:r>
          </a:p>
        </p:txBody>
      </p:sp>
      <p:sp>
        <p:nvSpPr>
          <p:cNvPr id="1048659" name=""/>
          <p:cNvSpPr txBox="1"/>
          <p:nvPr/>
        </p:nvSpPr>
        <p:spPr>
          <a:xfrm>
            <a:off x="1902284" y="3428999"/>
            <a:ext cx="5771873" cy="2190496"/>
          </a:xfrm>
          <a:prstGeom prst="rect"/>
        </p:spPr>
        <p:txBody>
          <a:bodyPr rtlCol="0" wrap="square">
            <a:spAutoFit/>
          </a:bodyPr>
          <a:p>
            <a:pPr algn="l">
              <a:lnSpc>
                <a:spcPct val="108000"/>
              </a:lnSpc>
              <a:spcAft>
                <a:spcPts val="800"/>
              </a:spcAft>
            </a:pP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endParaRPr altLang="en-US" lang="zh-CN"/>
          </a:p>
          <a:p>
            <a:pPr algn="l">
              <a:lnSpc>
                <a:spcPct val="108000"/>
              </a:lnSpc>
              <a:spcAft>
                <a:spcPts val="800"/>
              </a:spcAft>
            </a:pPr>
            <a:r>
              <a:rPr b="0" sz="1200" i="0" kern="100" lang="en-IN">
                <a:solidFill>
                  <a:srgbClr val="000000"/>
                </a:solidFill>
                <a:latin typeface="Times New Roman"/>
                <a:ea typeface="Calibri"/>
                <a:cs typeface="Times New Roman"/>
              </a:rPr>
              <a:t>                                                  </a:t>
            </a:r>
            <a:r>
              <a:rPr b="0" sz="1600" i="0" kern="100" lang="en-IN">
                <a:solidFill>
                  <a:srgbClr val="000000"/>
                </a:solidFill>
                <a:latin typeface="Times New Roman"/>
                <a:ea typeface="Calibri"/>
                <a:cs typeface="Times New Roman"/>
              </a:rPr>
              <a:t>1. MUTHUSELVAM.P</a:t>
            </a:r>
            <a:r>
              <a:rPr b="0" sz="1600" i="0" kern="100" lang="en-IN">
                <a:solidFill>
                  <a:srgbClr val="000000"/>
                </a:solidFill>
                <a:latin typeface="Times New Roman"/>
                <a:ea typeface="Calibri"/>
                <a:cs typeface="Times New Roman"/>
              </a:rPr>
              <a:t> </a:t>
            </a:r>
          </a:p>
          <a:p>
            <a:pPr algn="l">
              <a:lnSpc>
                <a:spcPct val="108000"/>
              </a:lnSpc>
              <a:spcAft>
                <a:spcPts val="800"/>
              </a:spcAft>
            </a:pPr>
            <a:r>
              <a:rPr b="0" sz="1600" i="0" kern="100" lang="en-IN">
                <a:solidFill>
                  <a:srgbClr val="000000"/>
                </a:solidFill>
                <a:latin typeface="Times New Roman"/>
                <a:ea typeface="Calibri"/>
                <a:cs typeface="Times New Roman"/>
              </a:rPr>
              <a:t>                                      2. RAHUL SARATH.A</a:t>
            </a:r>
            <a:r>
              <a:rPr b="0" sz="1600" i="0" kern="100" lang="en-IN">
                <a:solidFill>
                  <a:srgbClr val="000000"/>
                </a:solidFill>
                <a:latin typeface="Times New Roman"/>
                <a:ea typeface="Calibri"/>
                <a:cs typeface="Times New Roman"/>
              </a:rPr>
              <a:t> </a:t>
            </a:r>
          </a:p>
          <a:p>
            <a:pPr algn="l">
              <a:lnSpc>
                <a:spcPct val="108000"/>
              </a:lnSpc>
              <a:spcAft>
                <a:spcPts val="800"/>
              </a:spcAft>
            </a:pPr>
            <a:r>
              <a:rPr b="0" sz="1600" i="0" kern="100" lang="en-IN">
                <a:solidFill>
                  <a:srgbClr val="000000"/>
                </a:solidFill>
                <a:latin typeface="Times New Roman"/>
                <a:ea typeface="Calibri"/>
                <a:cs typeface="Times New Roman"/>
              </a:rPr>
              <a:t>                                      3. SURIYA MOORTHI.S</a:t>
            </a:r>
            <a:r>
              <a:rPr b="0" sz="1600" i="0" kern="100" lang="en-IN">
                <a:solidFill>
                  <a:srgbClr val="000000"/>
                </a:solidFill>
                <a:latin typeface="Times New Roman"/>
                <a:ea typeface="Calibri"/>
                <a:cs typeface="Times New Roman"/>
              </a:rPr>
              <a:t> </a:t>
            </a:r>
          </a:p>
          <a:p>
            <a:pPr algn="l">
              <a:lnSpc>
                <a:spcPct val="108000"/>
              </a:lnSpc>
              <a:spcAft>
                <a:spcPts val="800"/>
              </a:spcAft>
            </a:pPr>
            <a:r>
              <a:rPr b="0" sz="1600" i="0" kern="100" lang="en-IN">
                <a:solidFill>
                  <a:srgbClr val="000000"/>
                </a:solidFill>
                <a:latin typeface="Times New Roman"/>
                <a:ea typeface="Calibri"/>
                <a:cs typeface="Times New Roman"/>
              </a:rPr>
              <a:t>                                      4. MURUGESH.M</a:t>
            </a:r>
            <a:r>
              <a:rPr b="0" sz="1600" i="0" kern="100" lang="en-IN">
                <a:solidFill>
                  <a:srgbClr val="000000"/>
                </a:solidFill>
                <a:latin typeface="Times New Roman"/>
                <a:ea typeface="Calibri"/>
                <a:cs typeface="Times New Roman"/>
              </a:rPr>
              <a:t> </a:t>
            </a:r>
          </a:p>
          <a:p>
            <a:pPr algn="l">
              <a:lnSpc>
                <a:spcPct val="108000"/>
              </a:lnSpc>
              <a:spcAft>
                <a:spcPts val="800"/>
              </a:spcAft>
            </a:pPr>
            <a:r>
              <a:rPr b="0" sz="1600" i="0" kern="100" lang="en-IN">
                <a:solidFill>
                  <a:srgbClr val="000000"/>
                </a:solidFill>
                <a:latin typeface="Times New Roman"/>
                <a:ea typeface="Calibri"/>
                <a:cs typeface="Times New Roman"/>
              </a:rPr>
              <a:t>                                      5.RUGESHWARAN.C</a:t>
            </a:r>
            <a:r>
              <a:rPr b="0" sz="1600" i="0" kern="100" lang="en-IN">
                <a:solidFill>
                  <a:srgbClr val="000000"/>
                </a:solidFill>
                <a:latin typeface="Times New Roman"/>
                <a:ea typeface="Calibri"/>
                <a:cs typeface="Times New Roman"/>
              </a:rPr>
              <a:t> </a:t>
            </a:r>
          </a:p>
        </p:txBody>
      </p:sp>
      <p:sp>
        <p:nvSpPr>
          <p:cNvPr id="1048660" name=""/>
          <p:cNvSpPr txBox="1"/>
          <p:nvPr/>
        </p:nvSpPr>
        <p:spPr>
          <a:xfrm>
            <a:off x="3518485" y="3474878"/>
            <a:ext cx="10861087" cy="381000"/>
          </a:xfrm>
          <a:prstGeom prst="rect"/>
        </p:spPr>
        <p:txBody>
          <a:bodyPr rtlCol="0" wrap="square">
            <a:spAutoFit/>
          </a:bodyPr>
          <a:p>
            <a:r>
              <a:rPr b="1" sz="1800" i="0" kern="100" lang="en-IN">
                <a:solidFill>
                  <a:srgbClr val="000000"/>
                </a:solidFill>
                <a:latin typeface="Times New Roman"/>
                <a:ea typeface="Calibri"/>
                <a:cs typeface="Times New Roman"/>
              </a:rPr>
              <a:t>TEAM MEMBER</a:t>
            </a:r>
          </a:p>
        </p:txBody>
      </p:sp>
      <p:sp>
        <p:nvSpPr>
          <p:cNvPr id="1048661" name=""/>
          <p:cNvSpPr txBox="1"/>
          <p:nvPr/>
        </p:nvSpPr>
        <p:spPr>
          <a:xfrm>
            <a:off x="3167149" y="1957487"/>
            <a:ext cx="8530689" cy="381000"/>
          </a:xfrm>
          <a:prstGeom prst="rect"/>
        </p:spPr>
        <p:txBody>
          <a:bodyPr rtlCol="0" wrap="square">
            <a:spAutoFit/>
          </a:bodyPr>
          <a:p>
            <a:r>
              <a:rPr altLang="en-US" b="0" sz="1800" i="0" kern="100" lang="en-US">
                <a:solidFill>
                  <a:srgbClr val="000000"/>
                </a:solidFill>
                <a:latin typeface="Noto Sans Imperial Aramaic"/>
                <a:ea typeface="Calibri"/>
                <a:cs typeface="Times New Roman"/>
              </a:rPr>
              <a:t>P</a:t>
            </a:r>
            <a:r>
              <a:rPr altLang="en-US" b="0" sz="1800" i="0" kern="100" lang="en-US">
                <a:solidFill>
                  <a:srgbClr val="000000"/>
                </a:solidFill>
                <a:latin typeface="Noto Sans Imperial Aramaic"/>
                <a:ea typeface="Calibri"/>
                <a:cs typeface="Times New Roman"/>
              </a:rPr>
              <a:t>H</a:t>
            </a:r>
            <a:r>
              <a:rPr altLang="en-US" b="0" sz="1800" i="0" kern="100" lang="en-US">
                <a:solidFill>
                  <a:srgbClr val="000000"/>
                </a:solidFill>
                <a:latin typeface="Noto Sans Imperial Aramaic"/>
                <a:ea typeface="Calibri"/>
                <a:cs typeface="Times New Roman"/>
              </a:rPr>
              <a:t>A</a:t>
            </a:r>
            <a:r>
              <a:rPr altLang="en-US" b="0" sz="1800" i="0" kern="100" lang="en-US">
                <a:solidFill>
                  <a:srgbClr val="000000"/>
                </a:solidFill>
                <a:latin typeface="Noto Sans Imperial Aramaic"/>
                <a:ea typeface="Calibri"/>
                <a:cs typeface="Times New Roman"/>
              </a:rPr>
              <a:t>S</a:t>
            </a:r>
            <a:r>
              <a:rPr altLang="en-US" b="0" sz="1800" i="0" kern="100" lang="en-US">
                <a:solidFill>
                  <a:srgbClr val="000000"/>
                </a:solidFill>
                <a:latin typeface="Noto Sans Imperial Aramaic"/>
                <a:ea typeface="Calibri"/>
                <a:cs typeface="Times New Roman"/>
              </a:rPr>
              <a:t>E</a:t>
            </a:r>
            <a:r>
              <a:rPr altLang="en-US" b="0" sz="1800" i="0" kern="100" lang="en-US">
                <a:solidFill>
                  <a:srgbClr val="000000"/>
                </a:solidFill>
                <a:latin typeface="Noto Sans Imperial Aramaic"/>
                <a:ea typeface="Calibri"/>
                <a:cs typeface="Times New Roman"/>
              </a:rPr>
              <a:t>-</a:t>
            </a:r>
            <a:r>
              <a:rPr altLang="en-US" b="0" sz="1800" i="0" kern="100" lang="en-US">
                <a:solidFill>
                  <a:srgbClr val="000000"/>
                </a:solidFill>
                <a:latin typeface="Noto Sans Imperial Aramaic"/>
                <a:ea typeface="Calibri"/>
                <a:cs typeface="Times New Roman"/>
              </a:rPr>
              <a:t>4</a:t>
            </a:r>
            <a:r>
              <a:rPr altLang="en-US" b="0" sz="1800" i="0" kern="100" lang="en-US">
                <a:solidFill>
                  <a:srgbClr val="000000"/>
                </a:solidFill>
                <a:latin typeface="Noto Sans Imperial Aramaic"/>
                <a:ea typeface="Calibri"/>
                <a:cs typeface="Times New Roman"/>
              </a:rPr>
              <a:t> </a:t>
            </a:r>
            <a:r>
              <a:rPr altLang="en-US" b="0" sz="1800" i="0" kern="100" lang="en-US">
                <a:solidFill>
                  <a:srgbClr val="000000"/>
                </a:solidFill>
                <a:latin typeface="Noto Sans Imperial Aramaic"/>
                <a:ea typeface="Calibri"/>
                <a:cs typeface="Times New Roman"/>
              </a:rPr>
              <a:t>SUBMISSION</a:t>
            </a:r>
            <a:endParaRPr altLang="en-US" lang="zh-CN">
              <a:latin typeface="Noto Sans Imperial Aramaic"/>
            </a:endParaRPr>
          </a:p>
        </p:txBody>
      </p:sp>
      <p:sp>
        <p:nvSpPr>
          <p:cNvPr id="1048662" name=""/>
          <p:cNvSpPr txBox="1"/>
          <p:nvPr/>
        </p:nvSpPr>
        <p:spPr>
          <a:xfrm>
            <a:off x="1902285" y="5589899"/>
            <a:ext cx="5671052" cy="1137412"/>
          </a:xfrm>
          <a:prstGeom prst="rect"/>
        </p:spPr>
        <p:txBody>
          <a:bodyPr rtlCol="0" wrap="square">
            <a:spAutoFit/>
          </a:bodyPr>
          <a:p>
            <a:pPr algn="l">
              <a:lnSpc>
                <a:spcPct val="108000"/>
              </a:lnSpc>
              <a:spcAft>
                <a:spcPts val="800"/>
              </a:spcAft>
            </a:pPr>
            <a:r>
              <a:rPr b="1" sz="1800" i="0" kern="100" lang="en-IN">
                <a:solidFill>
                  <a:srgbClr val="000000"/>
                </a:solidFill>
                <a:latin typeface="Times New Roman"/>
                <a:ea typeface="Calibri"/>
                <a:cs typeface="Times New Roman"/>
              </a:rPr>
              <a:t>Phase </a:t>
            </a:r>
            <a:r>
              <a:rPr b="1" sz="1800" i="0" kern="100" lang="en-US">
                <a:solidFill>
                  <a:srgbClr val="000000"/>
                </a:solidFill>
                <a:latin typeface="Times New Roman"/>
                <a:ea typeface="Calibri"/>
                <a:cs typeface="Times New Roman"/>
              </a:rPr>
              <a:t>4</a:t>
            </a:r>
            <a:r>
              <a:rPr b="1" sz="1800" i="0" kern="100" lang="en-US">
                <a:solidFill>
                  <a:srgbClr val="000000"/>
                </a:solidFill>
                <a:latin typeface="Times New Roman"/>
                <a:ea typeface="Calibri"/>
                <a:cs typeface="Times New Roman"/>
              </a:rPr>
              <a:t>:</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US">
                <a:solidFill>
                  <a:srgbClr val="000000"/>
                </a:solidFill>
                <a:latin typeface="Times New Roman"/>
                <a:ea typeface="Calibri"/>
                <a:cs typeface="Times New Roman"/>
              </a:rPr>
              <a:t> </a:t>
            </a:r>
            <a:r>
              <a:rPr b="1" sz="1800" i="0" kern="100" lang="en-IN">
                <a:solidFill>
                  <a:srgbClr val="000000"/>
                </a:solidFill>
                <a:latin typeface="Times New Roman"/>
                <a:ea typeface="Calibri"/>
                <a:cs typeface="Times New Roman"/>
              </a:rPr>
              <a:t>Development part 1</a:t>
            </a:r>
            <a:r>
              <a:rPr b="1" sz="1800" i="0" kern="100" lang="en-IN">
                <a:solidFill>
                  <a:srgbClr val="000000"/>
                </a:solidFill>
                <a:latin typeface="Times New Roman"/>
                <a:ea typeface="Calibri"/>
                <a:cs typeface="Times New Roman"/>
              </a:rPr>
              <a:t> </a:t>
            </a:r>
            <a:endParaRPr altLang="en-US" lang="zh-CN"/>
          </a:p>
          <a:p>
            <a:pPr algn="l">
              <a:lnSpc>
                <a:spcPct val="108000"/>
              </a:lnSpc>
              <a:spcAft>
                <a:spcPts val="800"/>
              </a:spcAft>
            </a:pPr>
            <a:r>
              <a:rPr b="1" sz="1800" i="0" kern="100" lang="en-IN">
                <a:solidFill>
                  <a:srgbClr val="000000"/>
                </a:solidFill>
                <a:latin typeface="Times New Roman"/>
                <a:ea typeface="Calibri"/>
                <a:cs typeface="Times New Roman"/>
              </a:rPr>
              <a:t> </a:t>
            </a:r>
          </a:p>
          <a:p>
            <a:r>
              <a:rPr b="1" sz="1800" i="0" kern="100" lang="en-IN">
                <a:solidFill>
                  <a:srgbClr val="000000"/>
                </a:solidFill>
                <a:latin typeface="Times New Roman"/>
                <a:ea typeface="Calibri"/>
                <a:cs typeface="Times New Roman"/>
              </a:rPr>
              <a:t>                                   AI PREDICTION ROC </a:t>
            </a:r>
          </a:p>
        </p:txBody>
      </p:sp>
      <p:sp>
        <p:nvSpPr>
          <p:cNvPr id="1048664" name=""/>
          <p:cNvSpPr txBox="1"/>
          <p:nvPr/>
        </p:nvSpPr>
        <p:spPr>
          <a:xfrm>
            <a:off x="677374" y="846149"/>
            <a:ext cx="11765050" cy="688340"/>
          </a:xfrm>
          <a:prstGeom prst="rect"/>
        </p:spPr>
        <p:txBody>
          <a:bodyPr rtlCol="0" wrap="square">
            <a:spAutoFit/>
          </a:bodyPr>
          <a:p>
            <a:pPr algn="l" indent="0" marL="0">
              <a:buNone/>
            </a:pPr>
            <a:r>
              <a:rPr b="1" sz="4000" lang="en-US">
                <a:solidFill>
                  <a:srgbClr val="000000"/>
                </a:solidFill>
              </a:rPr>
              <a:t>T</a:t>
            </a:r>
            <a:r>
              <a:rPr b="1" sz="4000" lang="en-US">
                <a:solidFill>
                  <a:srgbClr val="000000"/>
                </a:solidFill>
              </a:rPr>
              <a:t>a</a:t>
            </a:r>
            <a:r>
              <a:rPr b="1" sz="4000" lang="en-US">
                <a:solidFill>
                  <a:srgbClr val="000000"/>
                </a:solidFill>
              </a:rPr>
              <a:t>m</a:t>
            </a:r>
            <a:r>
              <a:rPr b="1" sz="4000" lang="en-US">
                <a:solidFill>
                  <a:srgbClr val="000000"/>
                </a:solidFill>
              </a:rPr>
              <a:t>i</a:t>
            </a:r>
            <a:r>
              <a:rPr b="1" sz="4000" lang="en-US">
                <a:solidFill>
                  <a:srgbClr val="000000"/>
                </a:solidFill>
              </a:rPr>
              <a:t>l</a:t>
            </a:r>
            <a:r>
              <a:rPr b="1" sz="4000" lang="en-US">
                <a:solidFill>
                  <a:srgbClr val="000000"/>
                </a:solidFill>
              </a:rPr>
              <a:t>N</a:t>
            </a:r>
            <a:r>
              <a:rPr b="1" sz="4000" lang="en-US">
                <a:solidFill>
                  <a:srgbClr val="000000"/>
                </a:solidFill>
              </a:rPr>
              <a:t>a</a:t>
            </a:r>
            <a:r>
              <a:rPr b="1" sz="4000" lang="en-US">
                <a:solidFill>
                  <a:srgbClr val="000000"/>
                </a:solidFill>
              </a:rPr>
              <a:t>d</a:t>
            </a:r>
            <a:r>
              <a:rPr b="1" sz="4000" lang="en-US">
                <a:solidFill>
                  <a:srgbClr val="000000"/>
                </a:solidFill>
              </a:rPr>
              <a:t>u</a:t>
            </a:r>
            <a:r>
              <a:rPr b="1" sz="4000" lang="en-US">
                <a:solidFill>
                  <a:srgbClr val="000000"/>
                </a:solidFill>
              </a:rPr>
              <a:t> </a:t>
            </a:r>
            <a:r>
              <a:rPr b="1" sz="4000" lang="en-US">
                <a:solidFill>
                  <a:srgbClr val="000000"/>
                </a:solidFill>
              </a:rPr>
              <a:t>c</a:t>
            </a:r>
            <a:r>
              <a:rPr b="1" sz="4000" lang="en-US">
                <a:solidFill>
                  <a:srgbClr val="000000"/>
                </a:solidFill>
              </a:rPr>
              <a:t>o</a:t>
            </a:r>
            <a:r>
              <a:rPr b="1" sz="4000" lang="en-US">
                <a:solidFill>
                  <a:srgbClr val="000000"/>
                </a:solidFill>
              </a:rPr>
              <a:t>l</a:t>
            </a:r>
            <a:r>
              <a:rPr b="1" sz="4000" lang="en-US">
                <a:solidFill>
                  <a:srgbClr val="000000"/>
                </a:solidFill>
              </a:rPr>
              <a:t>l</a:t>
            </a:r>
            <a:r>
              <a:rPr b="1" sz="4000" lang="en-US">
                <a:solidFill>
                  <a:srgbClr val="000000"/>
                </a:solidFill>
              </a:rPr>
              <a:t>ege</a:t>
            </a:r>
            <a:r>
              <a:rPr b="1" sz="4000" lang="en-US">
                <a:solidFill>
                  <a:srgbClr val="000000"/>
                </a:solidFill>
              </a:rPr>
              <a:t> </a:t>
            </a:r>
            <a:r>
              <a:rPr b="1" sz="4000" lang="en-US">
                <a:solidFill>
                  <a:srgbClr val="000000"/>
                </a:solidFill>
              </a:rPr>
              <a:t>o</a:t>
            </a:r>
            <a:r>
              <a:rPr b="1" sz="4000" lang="en-US">
                <a:solidFill>
                  <a:srgbClr val="000000"/>
                </a:solidFill>
              </a:rPr>
              <a:t>f</a:t>
            </a:r>
            <a:r>
              <a:rPr b="1" sz="4000" lang="en-US">
                <a:solidFill>
                  <a:srgbClr val="000000"/>
                </a:solidFill>
              </a:rPr>
              <a:t> </a:t>
            </a:r>
            <a:r>
              <a:rPr b="1" sz="4000" lang="en-US">
                <a:solidFill>
                  <a:srgbClr val="000000"/>
                </a:solidFill>
              </a:rPr>
              <a:t>E</a:t>
            </a:r>
            <a:r>
              <a:rPr b="1" sz="4000" lang="en-US">
                <a:solidFill>
                  <a:srgbClr val="000000"/>
                </a:solidFill>
              </a:rPr>
              <a:t>n</a:t>
            </a:r>
            <a:r>
              <a:rPr b="1" sz="4000" lang="en-US">
                <a:solidFill>
                  <a:srgbClr val="000000"/>
                </a:solidFill>
              </a:rPr>
              <a:t>g</a:t>
            </a:r>
            <a:r>
              <a:rPr b="1" sz="4000" lang="en-US">
                <a:solidFill>
                  <a:srgbClr val="000000"/>
                </a:solidFill>
              </a:rPr>
              <a:t>i</a:t>
            </a:r>
            <a:r>
              <a:rPr b="1" sz="4000" lang="en-US">
                <a:solidFill>
                  <a:srgbClr val="000000"/>
                </a:solidFill>
              </a:rPr>
              <a:t>n</a:t>
            </a:r>
            <a:r>
              <a:rPr b="1" sz="4000" lang="en-US">
                <a:solidFill>
                  <a:srgbClr val="000000"/>
                </a:solidFill>
              </a:rPr>
              <a:t>e</a:t>
            </a:r>
            <a:r>
              <a:rPr b="1" sz="4000" lang="en-US">
                <a:solidFill>
                  <a:srgbClr val="000000"/>
                </a:solidFill>
              </a:rPr>
              <a:t>e</a:t>
            </a:r>
            <a:r>
              <a:rPr b="1" sz="4000" lang="en-US">
                <a:solidFill>
                  <a:srgbClr val="000000"/>
                </a:solidFill>
              </a:rPr>
              <a:t>ring</a:t>
            </a:r>
            <a:endParaRPr b="1"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CONCLUSION</a:t>
            </a:r>
            <a:endParaRPr dirty="0" lang="en-US"/>
          </a:p>
        </p:txBody>
      </p:sp>
      <p:sp>
        <p:nvSpPr>
          <p:cNvPr id="1048603" name="Content Placeholder 2"/>
          <p:cNvSpPr>
            <a:spLocks noGrp="1"/>
          </p:cNvSpPr>
          <p:nvPr>
            <p:ph idx="1"/>
          </p:nvPr>
        </p:nvSpPr>
        <p:spPr/>
        <p:txBody>
          <a:bodyPr>
            <a:normAutofit fontScale="59375" lnSpcReduction="20000"/>
          </a:bodyPr>
          <a:p>
            <a:r>
              <a:rPr dirty="0" lang="en-US" smtClean="0"/>
              <a:t>In </a:t>
            </a:r>
            <a:r>
              <a:rPr dirty="0" lang="en-US"/>
              <a:t>the pursuit of understanding and predicting company registration trends with the Registrar of Companies (</a:t>
            </a:r>
            <a:r>
              <a:rPr dirty="0" lang="en-US" err="1"/>
              <a:t>RoC</a:t>
            </a:r>
            <a:r>
              <a:rPr dirty="0" lang="en-US"/>
              <a:t>), the application of Artificial Intelligence (AI) and machine learning has proven to be an invaluable asset. This AI-driven exploration has provided us with insights, tools, and methodologies that have the potential to shape the future of business regulation, policy-making, and strategic decision-making in both the public and private sectors.</a:t>
            </a:r>
          </a:p>
          <a:p>
            <a:r>
              <a:rPr dirty="0" lang="en-US"/>
              <a:t>The exploration began with the collection and preprocessing of historical </a:t>
            </a:r>
            <a:r>
              <a:rPr dirty="0" lang="en-US" err="1"/>
              <a:t>RoC</a:t>
            </a:r>
            <a:r>
              <a:rPr dirty="0" lang="en-US"/>
              <a:t> data, and we witnessed the power of data as it revealed trends, patterns, and anomalies in the world of company registrations. Through data exploration, we gained the ability to visualize how various factors such as time, location, and business types influence registration trends. These insights lay the foundation for informed decisions.</a:t>
            </a:r>
          </a:p>
          <a:p>
            <a:r>
              <a:rPr dirty="0" lang="en-US"/>
              <a:t>Feature engineering allowed us to transform raw data into meaningful input for our machine learning models. Categorical variables were encoded, temporal features were extracted, and the data was organized for predictive modeling.</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title"/>
          </p:nvPr>
        </p:nvSpPr>
        <p:spPr/>
        <p:txBody>
          <a:bodyPr/>
          <a:p>
            <a:r>
              <a:rPr dirty="0" lang="en-US" smtClean="0"/>
              <a:t>INTRODUCTION</a:t>
            </a:r>
            <a:endParaRPr dirty="0" lang="en-US"/>
          </a:p>
        </p:txBody>
      </p:sp>
      <p:sp>
        <p:nvSpPr>
          <p:cNvPr id="1048594" name="Content Placeholder 2"/>
          <p:cNvSpPr>
            <a:spLocks noGrp="1"/>
          </p:cNvSpPr>
          <p:nvPr>
            <p:ph idx="1"/>
          </p:nvPr>
        </p:nvSpPr>
        <p:spPr/>
        <p:txBody>
          <a:bodyPr>
            <a:normAutofit fontScale="81250" lnSpcReduction="20000"/>
          </a:bodyPr>
          <a:p>
            <a:r>
              <a:rPr dirty="0" lang="en-US"/>
              <a:t>The Registrar of Companies (</a:t>
            </a:r>
            <a:r>
              <a:rPr dirty="0" lang="en-US" err="1"/>
              <a:t>RoC</a:t>
            </a:r>
            <a:r>
              <a:rPr dirty="0" lang="en-US"/>
              <a:t>) plays a pivotal role in the regulatory framework of a nation, overseeing the incorporation and registration of companies, ensuring transparency, and maintaining records of corporate entities. As the business landscape continually evolves, understanding and predicting company registration trends are of paramount importance for policymakers, business analysts, and entrepreneurs alike. With the advent of Artificial Intelligence (AI) and machine learning, we have gained the capability to leverage vast datasets and sophisticated algorithms to gain valuable insights into these trends.</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Content Placeholder 2"/>
          <p:cNvSpPr>
            <a:spLocks noGrp="1"/>
          </p:cNvSpPr>
          <p:nvPr>
            <p:ph idx="1"/>
          </p:nvPr>
        </p:nvSpPr>
        <p:spPr>
          <a:xfrm>
            <a:off x="457200" y="548680"/>
            <a:ext cx="8229600" cy="5577483"/>
          </a:xfrm>
        </p:spPr>
        <p:txBody>
          <a:bodyPr>
            <a:normAutofit fontScale="62500" lnSpcReduction="20000"/>
          </a:bodyPr>
          <a:p>
            <a:r>
              <a:rPr b="1" dirty="0" lang="en-US"/>
              <a:t>Uncover Patterns and Trends</a:t>
            </a:r>
            <a:r>
              <a:rPr dirty="0" lang="en-US"/>
              <a:t>: AI-driven analysis allows for the identification of historical patterns and trends in company registrations. By examining data over time, we can gain insights into seasonality, shifts in business types, and geographic concentrations.</a:t>
            </a:r>
          </a:p>
          <a:p>
            <a:r>
              <a:rPr b="1" dirty="0" lang="en-US"/>
              <a:t>Data-Driven Decision Making</a:t>
            </a:r>
            <a:r>
              <a:rPr dirty="0" lang="en-US"/>
              <a:t>: Decision-makers in both the public and private sectors can use these insights to make informed, data-driven decisions. Government agencies can allocate resources effectively, businesses can tailor their strategies to market conditions, and investors can make more informed choices.</a:t>
            </a:r>
          </a:p>
          <a:p>
            <a:r>
              <a:rPr b="1" dirty="0" lang="en-US"/>
              <a:t>Risk Mitigation</a:t>
            </a:r>
            <a:r>
              <a:rPr dirty="0" lang="en-US"/>
              <a:t>: Predictive models can help identify potential areas of concern or risk, allowing for proactive regulatory action. This is particularly crucial in spotting anomalies or fraudulent activities.</a:t>
            </a:r>
          </a:p>
          <a:p>
            <a:r>
              <a:rPr b="1" dirty="0" lang="en-US"/>
              <a:t>Economic Forecasting</a:t>
            </a:r>
            <a:r>
              <a:rPr dirty="0" lang="en-US"/>
              <a:t>: The trends in company registrations are often indicative of broader economic trends. Accurate predictions can provide early indicators of economic health or potential downturns.</a:t>
            </a:r>
          </a:p>
          <a:p>
            <a:r>
              <a:rPr b="1" dirty="0" lang="en-US"/>
              <a:t>Efficiency and Resource Optimization</a:t>
            </a:r>
            <a:r>
              <a:rPr dirty="0" lang="en-US"/>
              <a:t>: By understanding registration trends, governments can streamline registration processes, reduce bottlenecks, and optimize the allocation of resources, ultimately reducing administrative burdens on businesses.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6" name="Title 1"/>
          <p:cNvSpPr>
            <a:spLocks noGrp="1"/>
          </p:cNvSpPr>
          <p:nvPr>
            <p:ph type="title"/>
          </p:nvPr>
        </p:nvSpPr>
        <p:spPr/>
        <p:txBody>
          <a:bodyPr/>
          <a:p>
            <a:r>
              <a:rPr dirty="0" lang="en-US" smtClean="0"/>
              <a:t>ALGORITHM</a:t>
            </a:r>
            <a:endParaRPr dirty="0" lang="en-US"/>
          </a:p>
        </p:txBody>
      </p:sp>
      <p:sp>
        <p:nvSpPr>
          <p:cNvPr id="1048597" name="Content Placeholder 2"/>
          <p:cNvSpPr>
            <a:spLocks noGrp="1"/>
          </p:cNvSpPr>
          <p:nvPr>
            <p:ph idx="1"/>
          </p:nvPr>
        </p:nvSpPr>
        <p:spPr/>
        <p:txBody>
          <a:bodyPr>
            <a:noAutofit/>
          </a:bodyPr>
          <a:p>
            <a:r>
              <a:rPr b="1" dirty="0" lang="en-US"/>
              <a:t>Exploration and Prediction of Company Registration Trends with </a:t>
            </a:r>
            <a:r>
              <a:rPr b="1" dirty="0" lang="en-US" err="1"/>
              <a:t>RoC</a:t>
            </a:r>
            <a:r>
              <a:rPr b="1" dirty="0" lang="en-US"/>
              <a:t> Data</a:t>
            </a:r>
            <a:endParaRPr dirty="0" lang="en-US"/>
          </a:p>
          <a:p>
            <a:r>
              <a:rPr b="1" dirty="0" lang="en-US"/>
              <a:t>Data Collection</a:t>
            </a:r>
            <a:r>
              <a:rPr dirty="0" lang="en-US"/>
              <a:t>:</a:t>
            </a:r>
          </a:p>
          <a:p>
            <a:pPr lvl="1"/>
            <a:r>
              <a:rPr dirty="0" lang="en-US"/>
              <a:t>Obtain historical company registration data from the Registrar of Companies (</a:t>
            </a:r>
            <a:r>
              <a:rPr dirty="0" lang="en-US" err="1"/>
              <a:t>RoC</a:t>
            </a:r>
            <a:r>
              <a:rPr dirty="0" lang="en-US"/>
              <a:t>). This data might include company registration dates, types of companies, geographical locations, and other relevant information.</a:t>
            </a:r>
          </a:p>
          <a:p>
            <a:pPr lvl="1"/>
            <a:r>
              <a:rPr dirty="0" lang="en-US"/>
              <a:t>Ensure the data is in a structured format for analysis.</a:t>
            </a:r>
          </a:p>
          <a:p>
            <a:pPr>
              <a:buNone/>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Title 1"/>
          <p:cNvSpPr>
            <a:spLocks noGrp="1"/>
          </p:cNvSpPr>
          <p:nvPr>
            <p:ph idx="1"/>
          </p:nvPr>
        </p:nvSpPr>
        <p:spPr>
          <a:xfrm>
            <a:off x="457200" y="549275"/>
            <a:ext cx="8229600" cy="5576888"/>
          </a:xfrm>
        </p:spPr>
        <p:txBody>
          <a:bodyPr>
            <a:normAutofit fontScale="75000" lnSpcReduction="20000"/>
          </a:bodyPr>
          <a:p>
            <a:r>
              <a:rPr b="1" dirty="0" lang="en-US"/>
              <a:t>Data Preprocessing</a:t>
            </a:r>
            <a:r>
              <a:rPr dirty="0" lang="en-US"/>
              <a:t>:</a:t>
            </a:r>
          </a:p>
          <a:p>
            <a:pPr lvl="1"/>
            <a:r>
              <a:rPr dirty="0" lang="en-US"/>
              <a:t>Clean the data by handling missing values, removing duplicates, and addressing any inconsistencies.</a:t>
            </a:r>
          </a:p>
          <a:p>
            <a:pPr lvl="1"/>
            <a:r>
              <a:rPr dirty="0" lang="en-US"/>
              <a:t>Convert the data into a suitable format (e.g., Pandas </a:t>
            </a:r>
            <a:r>
              <a:rPr dirty="0" lang="en-US" err="1"/>
              <a:t>DataFrame</a:t>
            </a:r>
            <a:r>
              <a:rPr dirty="0" lang="en-US"/>
              <a:t>) for analysis.</a:t>
            </a:r>
          </a:p>
          <a:p>
            <a:r>
              <a:rPr b="1" dirty="0" lang="en-US"/>
              <a:t>Data Exploration</a:t>
            </a:r>
            <a:r>
              <a:rPr dirty="0" lang="en-US"/>
              <a:t>:</a:t>
            </a:r>
          </a:p>
          <a:p>
            <a:pPr lvl="1"/>
            <a:r>
              <a:rPr dirty="0" lang="en-US"/>
              <a:t>Utilize descriptive statistics and data visualization techniques to understand the dataset.</a:t>
            </a:r>
          </a:p>
          <a:p>
            <a:pPr lvl="1"/>
            <a:r>
              <a:rPr dirty="0" lang="en-US"/>
              <a:t>Create various visualizations (e.g., time series plots, bar charts, </a:t>
            </a:r>
            <a:r>
              <a:rPr dirty="0" lang="en-US" err="1"/>
              <a:t>heatmaps</a:t>
            </a:r>
            <a:r>
              <a:rPr dirty="0" lang="en-US"/>
              <a:t>) to gain insights into company registration trends over time.</a:t>
            </a:r>
          </a:p>
          <a:p>
            <a:r>
              <a:rPr b="1" dirty="0" lang="en-US"/>
              <a:t>Feature Engineering</a:t>
            </a:r>
            <a:r>
              <a:rPr dirty="0" lang="en-US"/>
              <a:t>:</a:t>
            </a:r>
          </a:p>
          <a:p>
            <a:pPr lvl="1"/>
            <a:r>
              <a:rPr dirty="0" lang="en-US"/>
              <a:t>Extract or create relevant features from the data that can be used for prediction. Examples include:</a:t>
            </a:r>
          </a:p>
          <a:p>
            <a:pPr lvl="2"/>
            <a:r>
              <a:rPr dirty="0" lang="en-US"/>
              <a:t>Extracting registration dates to obtain month and year.</a:t>
            </a:r>
          </a:p>
          <a:p>
            <a:pPr lvl="2"/>
            <a:r>
              <a:rPr dirty="0" lang="en-US"/>
              <a:t>Encoding categorical variables (e.g., company types) into numerical format.</a:t>
            </a:r>
          </a:p>
          <a:p>
            <a:pPr lvl="2"/>
            <a:r>
              <a:rPr dirty="0" lang="en-US"/>
              <a:t>Aggregating data to different time intervals (e.g., monthly or yearly).</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3" name="Picture 2"/>
          <p:cNvPicPr>
            <a:picLocks/>
          </p:cNvPicPr>
          <p:nvPr/>
        </p:nvPicPr>
        <p:blipFill>
          <a:blip xmlns:r="http://schemas.openxmlformats.org/officeDocument/2006/relationships" r:embed="rId1" cstate="print"/>
          <a:srcRect l="0" t="0" r="0" b="0"/>
          <a:stretch>
            <a:fillRect/>
          </a:stretch>
        </p:blipFill>
        <p:spPr>
          <a:xfrm rot="0">
            <a:off x="2031733" y="862424"/>
            <a:ext cx="5654657" cy="4547959"/>
          </a:xfrm>
          <a:prstGeom prst="rect"/>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1634634" y="892320"/>
            <a:ext cx="6149341" cy="507336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Title 1"/>
          <p:cNvSpPr>
            <a:spLocks noGrp="1"/>
          </p:cNvSpPr>
          <p:nvPr>
            <p:ph type="title"/>
          </p:nvPr>
        </p:nvSpPr>
        <p:spPr/>
        <p:txBody>
          <a:bodyPr/>
          <a:p>
            <a:r>
              <a:rPr dirty="0" lang="en-US" smtClean="0"/>
              <a:t>PROGRAM</a:t>
            </a:r>
            <a:endParaRPr dirty="0" lang="en-US"/>
          </a:p>
        </p:txBody>
      </p:sp>
      <p:sp>
        <p:nvSpPr>
          <p:cNvPr id="1048600" name="Content Placeholder 2"/>
          <p:cNvSpPr>
            <a:spLocks noGrp="1"/>
          </p:cNvSpPr>
          <p:nvPr>
            <p:ph idx="1"/>
          </p:nvPr>
        </p:nvSpPr>
        <p:spPr/>
        <p:txBody>
          <a:bodyPr>
            <a:noAutofit/>
          </a:bodyPr>
          <a:p>
            <a:r>
              <a:rPr dirty="0" sz="1200" lang="en-US" smtClean="0"/>
              <a:t>import pandas as pd</a:t>
            </a:r>
          </a:p>
          <a:p>
            <a:r>
              <a:rPr dirty="0" sz="1200" lang="en-US" smtClean="0"/>
              <a:t>from </a:t>
            </a:r>
            <a:r>
              <a:rPr dirty="0" sz="1200" lang="en-US" err="1" smtClean="0"/>
              <a:t>sklearn.model_selection</a:t>
            </a:r>
            <a:r>
              <a:rPr dirty="0" sz="1200" lang="en-US" smtClean="0"/>
              <a:t> import </a:t>
            </a:r>
            <a:r>
              <a:rPr dirty="0" sz="1200" lang="en-US" err="1" smtClean="0"/>
              <a:t>train_test_split</a:t>
            </a:r>
            <a:endParaRPr dirty="0" sz="1200" lang="en-US" smtClean="0"/>
          </a:p>
          <a:p>
            <a:r>
              <a:rPr dirty="0" sz="1200" lang="en-US" smtClean="0"/>
              <a:t>from </a:t>
            </a:r>
            <a:r>
              <a:rPr dirty="0" sz="1200" lang="en-US" err="1" smtClean="0"/>
              <a:t>sklearn.linear_model</a:t>
            </a:r>
            <a:r>
              <a:rPr dirty="0" sz="1200" lang="en-US" smtClean="0"/>
              <a:t> import </a:t>
            </a:r>
            <a:r>
              <a:rPr dirty="0" sz="1200" lang="en-US" err="1" smtClean="0"/>
              <a:t>LinearRegression</a:t>
            </a:r>
            <a:endParaRPr dirty="0" sz="1200" lang="en-US" smtClean="0"/>
          </a:p>
          <a:p>
            <a:r>
              <a:rPr dirty="0" sz="1200" lang="en-US" smtClean="0"/>
              <a:t>from </a:t>
            </a:r>
            <a:r>
              <a:rPr dirty="0" sz="1200" lang="en-US" err="1" smtClean="0"/>
              <a:t>sklearn.metrics</a:t>
            </a:r>
            <a:r>
              <a:rPr dirty="0" sz="1200" lang="en-US" smtClean="0"/>
              <a:t> import </a:t>
            </a:r>
            <a:r>
              <a:rPr dirty="0" sz="1200" lang="en-US" err="1" smtClean="0"/>
              <a:t>mean_squared_error</a:t>
            </a:r>
            <a:endParaRPr dirty="0" sz="1200" lang="en-US" smtClean="0"/>
          </a:p>
          <a:p>
            <a:r>
              <a:rPr dirty="0" sz="1200" lang="en-US" smtClean="0"/>
              <a:t>import </a:t>
            </a:r>
            <a:r>
              <a:rPr dirty="0" sz="1200" lang="en-US" err="1" smtClean="0"/>
              <a:t>matplotlib.pyplot</a:t>
            </a:r>
            <a:r>
              <a:rPr dirty="0" sz="1200" lang="en-US" smtClean="0"/>
              <a:t> as </a:t>
            </a:r>
            <a:r>
              <a:rPr dirty="0" sz="1200" lang="en-US" err="1" smtClean="0"/>
              <a:t>plt</a:t>
            </a:r>
            <a:endParaRPr dirty="0" sz="1200" lang="en-US" smtClean="0"/>
          </a:p>
          <a:p>
            <a:endParaRPr dirty="0" sz="1200" lang="en-US" smtClean="0"/>
          </a:p>
          <a:p>
            <a:r>
              <a:rPr dirty="0" sz="1200" lang="en-US" smtClean="0"/>
              <a:t># Load your data into a </a:t>
            </a:r>
            <a:r>
              <a:rPr dirty="0" sz="1200" lang="en-US" err="1" smtClean="0"/>
              <a:t>DataFrame</a:t>
            </a:r>
            <a:endParaRPr dirty="0" sz="1200" lang="en-US" smtClean="0"/>
          </a:p>
          <a:p>
            <a:r>
              <a:rPr dirty="0" sz="1200" lang="en-US" smtClean="0"/>
              <a:t>data = </a:t>
            </a:r>
            <a:r>
              <a:rPr dirty="0" sz="1200" lang="en-US" err="1" smtClean="0"/>
              <a:t>pd.read_csv</a:t>
            </a:r>
            <a:r>
              <a:rPr dirty="0" sz="1200" lang="en-US" smtClean="0"/>
              <a:t>("company_registration_data.csv")</a:t>
            </a:r>
          </a:p>
          <a:p>
            <a:endParaRPr dirty="0" sz="1200" lang="en-US" smtClean="0"/>
          </a:p>
          <a:p>
            <a:r>
              <a:rPr dirty="0" sz="1200" lang="en-US" smtClean="0"/>
              <a:t># Perform data preprocessing and feature engineering as needed</a:t>
            </a:r>
          </a:p>
          <a:p>
            <a:endParaRPr dirty="0" sz="1200" lang="en-US" smtClean="0"/>
          </a:p>
          <a:p>
            <a:r>
              <a:rPr dirty="0" sz="1200" lang="en-US" smtClean="0"/>
              <a:t># Split the data into training and testing sets</a:t>
            </a:r>
          </a:p>
          <a:p>
            <a:r>
              <a:rPr dirty="0" sz="1200" lang="en-US" smtClean="0"/>
              <a:t>X = data[["feature1", "feature2", ...]]  # Use relevant features</a:t>
            </a:r>
          </a:p>
          <a:p>
            <a:r>
              <a:rPr dirty="0" sz="1200" lang="en-US" smtClean="0"/>
              <a:t>y = data["</a:t>
            </a:r>
            <a:r>
              <a:rPr dirty="0" sz="1200" lang="en-US" err="1" smtClean="0"/>
              <a:t>registration_trend</a:t>
            </a:r>
            <a:r>
              <a:rPr dirty="0" sz="1200" lang="en-US" smtClean="0"/>
              <a:t>"]</a:t>
            </a:r>
          </a:p>
          <a:p>
            <a:endParaRPr dirty="0" sz="1200" lang="en-US" smtClean="0"/>
          </a:p>
          <a:p>
            <a:r>
              <a:rPr dirty="0" sz="1200" lang="en-US" err="1" smtClean="0"/>
              <a:t>X_train</a:t>
            </a:r>
            <a:r>
              <a:rPr dirty="0" sz="1200" lang="en-US" smtClean="0"/>
              <a:t>, </a:t>
            </a:r>
            <a:r>
              <a:rPr dirty="0" sz="1200" lang="en-US" err="1" smtClean="0"/>
              <a:t>X_test</a:t>
            </a:r>
            <a:r>
              <a:rPr dirty="0" sz="1200" lang="en-US" smtClean="0"/>
              <a:t>, </a:t>
            </a:r>
            <a:r>
              <a:rPr dirty="0" sz="1200" lang="en-US" err="1" smtClean="0"/>
              <a:t>y_train</a:t>
            </a:r>
            <a:r>
              <a:rPr dirty="0" sz="1200" lang="en-US" smtClean="0"/>
              <a:t>, </a:t>
            </a:r>
            <a:r>
              <a:rPr dirty="0" sz="1200" lang="en-US" err="1" smtClean="0"/>
              <a:t>y_test</a:t>
            </a:r>
            <a:r>
              <a:rPr dirty="0" sz="1200" lang="en-US" smtClean="0"/>
              <a:t> = </a:t>
            </a:r>
            <a:r>
              <a:rPr dirty="0" sz="1200" lang="en-US" err="1" smtClean="0"/>
              <a:t>train_test_split</a:t>
            </a:r>
            <a:r>
              <a:rPr dirty="0" sz="1200" lang="en-US" smtClean="0"/>
              <a:t>(X, y, </a:t>
            </a:r>
            <a:r>
              <a:rPr dirty="0" sz="1200" lang="en-US" err="1" smtClean="0"/>
              <a:t>test_size</a:t>
            </a:r>
            <a:r>
              <a:rPr dirty="0" sz="1200" lang="en-US" smtClean="0"/>
              <a:t>=0.2, </a:t>
            </a:r>
            <a:r>
              <a:rPr dirty="0" sz="1200" lang="en-US" err="1" smtClean="0"/>
              <a:t>random_state</a:t>
            </a:r>
            <a:r>
              <a:rPr dirty="0" sz="1200" lang="en-US" smtClean="0"/>
              <a:t>=42)</a:t>
            </a:r>
          </a:p>
          <a:p>
            <a:endParaRPr dirty="0" sz="1200" lang="en-US" smtClean="0"/>
          </a:p>
          <a:p>
            <a:r>
              <a:rPr dirty="0" sz="1200" lang="en-US" smtClean="0"/>
              <a:t># Create and train a Linear Regression model</a:t>
            </a:r>
          </a:p>
          <a:p>
            <a:r>
              <a:rPr dirty="0" sz="1200" lang="en-US" smtClean="0"/>
              <a:t>model = </a:t>
            </a:r>
            <a:r>
              <a:rPr dirty="0" sz="1200" lang="en-US" err="1" smtClean="0"/>
              <a:t>LinearRegression</a:t>
            </a:r>
            <a:r>
              <a:rPr dirty="0" sz="1200" lang="en-US" smtClean="0"/>
              <a:t>()</a:t>
            </a:r>
          </a:p>
          <a:p>
            <a:r>
              <a:rPr dirty="0" sz="1200" lang="en-US" smtClean="0"/>
              <a:t>model.fit(</a:t>
            </a:r>
            <a:r>
              <a:rPr dirty="0" sz="1200" lang="en-US" err="1" smtClean="0"/>
              <a:t>X_train</a:t>
            </a:r>
            <a:r>
              <a:rPr dirty="0" sz="1200" lang="en-US" smtClean="0"/>
              <a:t>, </a:t>
            </a:r>
            <a:r>
              <a:rPr dirty="0" sz="1200" lang="en-US" err="1" smtClean="0"/>
              <a:t>y_train</a:t>
            </a:r>
            <a:r>
              <a:rPr dirty="0" sz="1200" lang="en-US" smtClean="0"/>
              <a:t>)</a:t>
            </a:r>
          </a:p>
          <a:p>
            <a:endParaRPr dirty="0" sz="1200"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Title 1"/>
          <p:cNvSpPr>
            <a:spLocks noGrp="1"/>
          </p:cNvSpPr>
          <p:nvPr>
            <p:ph idx="1"/>
          </p:nvPr>
        </p:nvSpPr>
        <p:spPr>
          <a:xfrm>
            <a:off x="457200" y="333375"/>
            <a:ext cx="8229600" cy="5792788"/>
          </a:xfrm>
        </p:spPr>
        <p:txBody>
          <a:bodyPr>
            <a:normAutofit fontScale="87500" lnSpcReduction="20000"/>
          </a:bodyPr>
          <a:p>
            <a:r>
              <a:rPr dirty="0" lang="en-US" smtClean="0"/>
              <a:t># Make predictions</a:t>
            </a:r>
          </a:p>
          <a:p>
            <a:r>
              <a:rPr dirty="0" lang="en-US" err="1" smtClean="0"/>
              <a:t>y_pred</a:t>
            </a:r>
            <a:r>
              <a:rPr dirty="0" lang="en-US" smtClean="0"/>
              <a:t> = </a:t>
            </a:r>
            <a:r>
              <a:rPr dirty="0" lang="en-US" err="1" smtClean="0"/>
              <a:t>model.predict</a:t>
            </a:r>
            <a:r>
              <a:rPr dirty="0" lang="en-US" smtClean="0"/>
              <a:t>(</a:t>
            </a:r>
            <a:r>
              <a:rPr dirty="0" lang="en-US" err="1" smtClean="0"/>
              <a:t>X_test</a:t>
            </a:r>
            <a:r>
              <a:rPr dirty="0" lang="en-US" smtClean="0"/>
              <a:t>)</a:t>
            </a:r>
          </a:p>
          <a:p>
            <a:endParaRPr dirty="0" lang="en-US" smtClean="0"/>
          </a:p>
          <a:p>
            <a:r>
              <a:rPr dirty="0" lang="en-US" smtClean="0"/>
              <a:t># Evaluate the model</a:t>
            </a:r>
          </a:p>
          <a:p>
            <a:r>
              <a:rPr dirty="0" lang="en-US" err="1" smtClean="0"/>
              <a:t>mse</a:t>
            </a:r>
            <a:r>
              <a:rPr dirty="0" lang="en-US" smtClean="0"/>
              <a:t> = </a:t>
            </a:r>
            <a:r>
              <a:rPr dirty="0" lang="en-US" err="1" smtClean="0"/>
              <a:t>mean_squared_error</a:t>
            </a:r>
            <a:r>
              <a:rPr dirty="0" lang="en-US" smtClean="0"/>
              <a:t>(</a:t>
            </a:r>
            <a:r>
              <a:rPr dirty="0" lang="en-US" err="1" smtClean="0"/>
              <a:t>y_test</a:t>
            </a:r>
            <a:r>
              <a:rPr dirty="0" lang="en-US" smtClean="0"/>
              <a:t>, </a:t>
            </a:r>
            <a:r>
              <a:rPr dirty="0" lang="en-US" err="1" smtClean="0"/>
              <a:t>y_pred</a:t>
            </a:r>
            <a:r>
              <a:rPr dirty="0" lang="en-US" smtClean="0"/>
              <a:t>)</a:t>
            </a:r>
          </a:p>
          <a:p>
            <a:r>
              <a:rPr dirty="0" lang="en-US" smtClean="0"/>
              <a:t>print(</a:t>
            </a:r>
            <a:r>
              <a:rPr dirty="0" lang="en-US" err="1" smtClean="0"/>
              <a:t>f"Mean</a:t>
            </a:r>
            <a:r>
              <a:rPr dirty="0" lang="en-US" smtClean="0"/>
              <a:t> Squared Error: {</a:t>
            </a:r>
            <a:r>
              <a:rPr dirty="0" lang="en-US" err="1" smtClean="0"/>
              <a:t>mse</a:t>
            </a:r>
            <a:r>
              <a:rPr dirty="0" lang="en-US" smtClean="0"/>
              <a:t>}")</a:t>
            </a:r>
          </a:p>
          <a:p>
            <a:endParaRPr dirty="0" lang="en-US" smtClean="0"/>
          </a:p>
          <a:p>
            <a:r>
              <a:rPr dirty="0" lang="en-US" smtClean="0"/>
              <a:t># Visualize the data and predictions</a:t>
            </a:r>
          </a:p>
          <a:p>
            <a:r>
              <a:rPr dirty="0" lang="en-US" err="1" smtClean="0"/>
              <a:t>plt.scatter</a:t>
            </a:r>
            <a:r>
              <a:rPr dirty="0" lang="en-US" smtClean="0"/>
              <a:t>(</a:t>
            </a:r>
            <a:r>
              <a:rPr dirty="0" lang="en-US" err="1" smtClean="0"/>
              <a:t>X_test</a:t>
            </a:r>
            <a:r>
              <a:rPr dirty="0" lang="en-US" smtClean="0"/>
              <a:t>, </a:t>
            </a:r>
            <a:r>
              <a:rPr dirty="0" lang="en-US" err="1" smtClean="0"/>
              <a:t>y_test</a:t>
            </a:r>
            <a:r>
              <a:rPr dirty="0" lang="en-US" smtClean="0"/>
              <a:t>, color='b', label='Actual')</a:t>
            </a:r>
          </a:p>
          <a:p>
            <a:r>
              <a:rPr dirty="0" lang="en-US" err="1" smtClean="0"/>
              <a:t>plt.plot</a:t>
            </a:r>
            <a:r>
              <a:rPr dirty="0" lang="en-US" smtClean="0"/>
              <a:t>(</a:t>
            </a:r>
            <a:r>
              <a:rPr dirty="0" lang="en-US" err="1" smtClean="0"/>
              <a:t>X_test</a:t>
            </a:r>
            <a:r>
              <a:rPr dirty="0" lang="en-US" smtClean="0"/>
              <a:t>, </a:t>
            </a:r>
            <a:r>
              <a:rPr dirty="0" lang="en-US" err="1" smtClean="0"/>
              <a:t>y_pred</a:t>
            </a:r>
            <a:r>
              <a:rPr dirty="0" lang="en-US" smtClean="0"/>
              <a:t>, color='r', label='Predicted')</a:t>
            </a:r>
          </a:p>
          <a:p>
            <a:r>
              <a:rPr dirty="0" lang="en-US" err="1" smtClean="0"/>
              <a:t>plt.legend</a:t>
            </a:r>
            <a:r>
              <a:rPr dirty="0" lang="en-US" smtClean="0"/>
              <a:t>()</a:t>
            </a:r>
          </a:p>
          <a:p>
            <a:r>
              <a:rPr dirty="0" lang="en-US" err="1" smtClean="0"/>
              <a:t>plt.show</a:t>
            </a:r>
            <a:r>
              <a:rPr dirty="0" lang="en-US" smtClean="0"/>
              <a:t>()</a:t>
            </a:r>
          </a:p>
          <a:p>
            <a:endParaRPr dirty="0" lang="en-US" smtClean="0"/>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ECELAB14</dc:creator>
  <cp:lastModifiedBy>ECELAB14</cp:lastModifiedBy>
  <dcterms:created xsi:type="dcterms:W3CDTF">2023-10-24T20:40:16Z</dcterms:created>
  <dcterms:modified xsi:type="dcterms:W3CDTF">2023-11-01T05:37:01Z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02c4819a03c74cf7b725e6ff7532b541</vt:lpwstr>
  </property>
</Properties>
</file>