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5" r:id="rId4"/>
    <p:sldId id="257" r:id="rId5"/>
    <p:sldId id="259" r:id="rId6"/>
    <p:sldId id="264" r:id="rId7"/>
    <p:sldId id="262" r:id="rId8"/>
    <p:sldId id="263" r:id="rId9"/>
    <p:sldId id="260" r:id="rId10"/>
    <p:sldId id="266" r:id="rId11"/>
    <p:sldId id="267" r:id="rId12"/>
    <p:sldId id="261" r:id="rId13"/>
    <p:sldId id="270" r:id="rId14"/>
    <p:sldId id="268" r:id="rId15"/>
    <p:sldId id="271" r:id="rId16"/>
    <p:sldId id="272" r:id="rId17"/>
    <p:sldId id="269" r:id="rId18"/>
    <p:sldId id="276" r:id="rId19"/>
    <p:sldId id="275" r:id="rId20"/>
    <p:sldId id="274" r:id="rId21"/>
    <p:sldId id="273" r:id="rId22"/>
    <p:sldId id="281" r:id="rId23"/>
    <p:sldId id="280" r:id="rId24"/>
    <p:sldId id="279" r:id="rId25"/>
    <p:sldId id="278" r:id="rId26"/>
    <p:sldId id="277" r:id="rId27"/>
    <p:sldId id="282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161455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linkedhashmap" TargetMode="External"/><Relationship Id="rId2" Type="http://schemas.openxmlformats.org/officeDocument/2006/relationships/hyperlink" Target="https://www.javatpoint.com/java-hashma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avatpoint.com/java-treemap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fa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99592" y="3789040"/>
            <a:ext cx="34985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ED65CAF-F4A5-9365-F990-6C93F0CEB5E3}"/>
              </a:ext>
            </a:extLst>
          </p:cNvPr>
          <p:cNvSpPr txBox="1"/>
          <p:nvPr/>
        </p:nvSpPr>
        <p:spPr>
          <a:xfrm>
            <a:off x="755576" y="1124744"/>
            <a:ext cx="7920880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LinkedList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LinkedList implements the Collection interface.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uses a doubly linked list internally to store the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store the duplicate elements.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maintains the insertion order and is not synchronized. In LinkedList, the manipulation is fast because no shifting is required.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3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180A74-3AAE-F6E3-FD3B-57A345E37546}"/>
              </a:ext>
            </a:extLst>
          </p:cNvPr>
          <p:cNvSpPr txBox="1"/>
          <p:nvPr/>
        </p:nvSpPr>
        <p:spPr>
          <a:xfrm>
            <a:off x="1619672" y="692696"/>
            <a:ext cx="712879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Stack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stack is the subclass of Vector.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implements the last-in-first-out data structure.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stack contains all of the methods of Vector class 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provides methods like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push(),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peek(),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push(object o), which defines its properties.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0E07097-4435-1A4A-B885-2DE95515CC05}"/>
              </a:ext>
            </a:extLst>
          </p:cNvPr>
          <p:cNvSpPr txBox="1"/>
          <p:nvPr/>
        </p:nvSpPr>
        <p:spPr>
          <a:xfrm>
            <a:off x="755576" y="980728"/>
            <a:ext cx="7416824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Queue Interface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interface maintains the first-in-first-out order.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be defined as an ordered list that is used to hold the elements which are about to be processed.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various classes like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PriorityQueue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Deque, and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ArrayDeque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which implements the Queue interface.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A802B5-89D3-DDE4-AA6F-43E4EA982773}"/>
              </a:ext>
            </a:extLst>
          </p:cNvPr>
          <p:cNvSpPr txBox="1"/>
          <p:nvPr/>
        </p:nvSpPr>
        <p:spPr>
          <a:xfrm>
            <a:off x="1835696" y="332656"/>
            <a:ext cx="6048672" cy="2318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 interface can be instantiated as: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Queue&lt;String&gt; q1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PriorityQueue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Queue&lt;String&gt; q2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ArrayDeque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Queue&lt;String&gt; q2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LinkedList();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15374D-188D-573C-7471-7ACB4561D472}"/>
              </a:ext>
            </a:extLst>
          </p:cNvPr>
          <p:cNvSpPr txBox="1"/>
          <p:nvPr/>
        </p:nvSpPr>
        <p:spPr>
          <a:xfrm>
            <a:off x="1835696" y="2808461"/>
            <a:ext cx="7056784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PriorityQueue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mplements the Queue interface.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holds the elements or objects which are to be processed by their priorities.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doesn't allow null values to be stored in the queue.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42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F424CD-8F69-3E7B-15F8-A45784A5270D}"/>
              </a:ext>
            </a:extLst>
          </p:cNvPr>
          <p:cNvSpPr txBox="1"/>
          <p:nvPr/>
        </p:nvSpPr>
        <p:spPr>
          <a:xfrm>
            <a:off x="899592" y="1124744"/>
            <a:ext cx="7056784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 like offer(),peek() and pop() are used to add and remove the elements.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also use add(),element(),remove() but this methods will throw exception if the element is performed is specified task/operations.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3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28E514B-8FB3-5452-8AF9-E8773C5F51BC}"/>
              </a:ext>
            </a:extLst>
          </p:cNvPr>
          <p:cNvSpPr txBox="1"/>
          <p:nvPr/>
        </p:nvSpPr>
        <p:spPr>
          <a:xfrm>
            <a:off x="971600" y="908720"/>
            <a:ext cx="6984776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ArrayDeque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ArrayDeque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class implements the Deque interface.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facilitates us to use the Deque.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Unlike queue, we can add or delete the elements from both the ends.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ArrayDeque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faster than ArrayList and Stack and has no capacity restrictions.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2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2433DFC-F66A-6125-72A2-D0EB9E9898D3}"/>
              </a:ext>
            </a:extLst>
          </p:cNvPr>
          <p:cNvSpPr txBox="1"/>
          <p:nvPr/>
        </p:nvSpPr>
        <p:spPr>
          <a:xfrm>
            <a:off x="1547664" y="764704"/>
            <a:ext cx="705678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 Interface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Interface in Java is present in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java.util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package.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extends the Collection interface.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represents the unordered set of elements which doesn't allow us to store the duplicate items.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can store at most one null value in Set.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is implemented by HashSet,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LinkedHashSet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60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4B50A8D-4294-049E-B965-F4A54163AAF6}"/>
              </a:ext>
            </a:extLst>
          </p:cNvPr>
          <p:cNvSpPr txBox="1"/>
          <p:nvPr/>
        </p:nvSpPr>
        <p:spPr>
          <a:xfrm>
            <a:off x="1654716" y="1187040"/>
            <a:ext cx="7524328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can be instantiated as: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Set&lt;data-type&gt; s1 =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HashSet&lt;data-type&gt;();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Set&lt;data-type&gt; s2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LinkedHashSet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&lt;data-type&gt;();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Set&lt;data-type&gt; s3 = 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IN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TreeSet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&lt;data-type&gt;();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6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2F47164-C259-70FC-4BB7-B0542A1CA073}"/>
              </a:ext>
            </a:extLst>
          </p:cNvPr>
          <p:cNvSpPr txBox="1"/>
          <p:nvPr/>
        </p:nvSpPr>
        <p:spPr>
          <a:xfrm>
            <a:off x="1547664" y="692696"/>
            <a:ext cx="691276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375"/>
              </a:spcBef>
            </a:pPr>
            <a:r>
              <a:rPr lang="en-US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Map Interface</a:t>
            </a:r>
            <a:endParaRPr lang="en-IN" sz="2400" b="1" kern="0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map contains values on the basis of key, i.e. key and value pair.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key and value pair is known as an entry.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Map contains unique keys.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Map is useful if you have to search, update or delete elements on the basis of a key.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0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13E0A11-045B-2F45-F6AF-2EB1F24EB931}"/>
              </a:ext>
            </a:extLst>
          </p:cNvPr>
          <p:cNvSpPr txBox="1"/>
          <p:nvPr/>
        </p:nvSpPr>
        <p:spPr>
          <a:xfrm>
            <a:off x="1547664" y="332656"/>
            <a:ext cx="457200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 Map Hierarchy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11" name="Picture 10" descr="Java Map Hierarchy">
            <a:extLst>
              <a:ext uri="{FF2B5EF4-FFF2-40B4-BE49-F238E27FC236}">
                <a16:creationId xmlns:a16="http://schemas.microsoft.com/office/drawing/2014/main" id="{0A245213-B177-E70A-0253-8C8434DFF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40768"/>
            <a:ext cx="6120680" cy="4608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68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404664"/>
            <a:ext cx="6192688" cy="864096"/>
          </a:xfrm>
        </p:spPr>
        <p:txBody>
          <a:bodyPr/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endParaRPr lang="ko-KR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42BF0-C52A-323F-41AE-FE1640B4A425}"/>
              </a:ext>
            </a:extLst>
          </p:cNvPr>
          <p:cNvSpPr txBox="1"/>
          <p:nvPr/>
        </p:nvSpPr>
        <p:spPr>
          <a:xfrm>
            <a:off x="611560" y="1556792"/>
            <a:ext cx="7704856" cy="3503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Collections are used to group objects into single entity. Once the objects are stored in a collection you can then perform operations on single object or multiple objects (bulk operations).</a:t>
            </a: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400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Ca</a:t>
            </a:r>
            <a:r>
              <a:rPr lang="en-US" sz="2400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do insert, update, delete, and retrieve objects into entity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27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1FB5DC-7C5A-130D-66F6-73A01643B5A2}"/>
              </a:ext>
            </a:extLst>
          </p:cNvPr>
          <p:cNvSpPr txBox="1"/>
          <p:nvPr/>
        </p:nvSpPr>
        <p:spPr>
          <a:xfrm>
            <a:off x="1547664" y="620688"/>
            <a:ext cx="727280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Map can't be traversed, so you need to convert it into Set using 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keySet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or 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entrySet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method.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08A91D-F4FC-0CF9-C2F8-3CDFBF42A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94304"/>
              </p:ext>
            </p:extLst>
          </p:nvPr>
        </p:nvGraphicFramePr>
        <p:xfrm>
          <a:off x="1907704" y="1988840"/>
          <a:ext cx="6768752" cy="43692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6772">
                  <a:extLst>
                    <a:ext uri="{9D8B030D-6E8A-4147-A177-3AD203B41FA5}">
                      <a16:colId xmlns:a16="http://schemas.microsoft.com/office/drawing/2014/main" val="1577424995"/>
                    </a:ext>
                  </a:extLst>
                </a:gridCol>
                <a:gridCol w="3421980">
                  <a:extLst>
                    <a:ext uri="{9D8B030D-6E8A-4147-A177-3AD203B41FA5}">
                      <a16:colId xmlns:a16="http://schemas.microsoft.com/office/drawing/2014/main" val="56483352"/>
                    </a:ext>
                  </a:extLst>
                </a:gridCol>
              </a:tblGrid>
              <a:tr h="2746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Class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536299"/>
                  </a:ext>
                </a:extLst>
              </a:tr>
              <a:tr h="1273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HashMap</a:t>
                      </a:r>
                      <a:endParaRPr lang="en-IN" sz="1200" b="1" u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>
                          <a:effectLst/>
                        </a:rPr>
                        <a:t>HashMap is the implementation of Map, but it doesn't maintain any order.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225588"/>
                  </a:ext>
                </a:extLst>
              </a:tr>
              <a:tr h="1273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b="1" u="sng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LinkedHashMap</a:t>
                      </a:r>
                      <a:endParaRPr lang="en-IN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LinkedHashMap</a:t>
                      </a:r>
                      <a:r>
                        <a:rPr lang="en-US" sz="1600" dirty="0">
                          <a:effectLst/>
                        </a:rPr>
                        <a:t> is the implementation of Map. It inherits HashMap class. It maintains insertion order.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5889453"/>
                  </a:ext>
                </a:extLst>
              </a:tr>
              <a:tr h="127310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u="sng" dirty="0" err="1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TreeMap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600" dirty="0" err="1">
                          <a:effectLst/>
                        </a:rPr>
                        <a:t>TreeMap</a:t>
                      </a:r>
                      <a:r>
                        <a:rPr lang="en-US" sz="1600" dirty="0">
                          <a:effectLst/>
                        </a:rPr>
                        <a:t> is the implementation of Map and </a:t>
                      </a:r>
                      <a:r>
                        <a:rPr lang="en-US" sz="1600" dirty="0" err="1">
                          <a:effectLst/>
                        </a:rPr>
                        <a:t>SortedMap</a:t>
                      </a:r>
                      <a:r>
                        <a:rPr lang="en-US" sz="1600" dirty="0">
                          <a:effectLst/>
                        </a:rPr>
                        <a:t>. It maintains ascending order.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2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08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9A0157D-4338-D8AF-9189-ECABF89973E5}"/>
              </a:ext>
            </a:extLst>
          </p:cNvPr>
          <p:cNvSpPr txBox="1"/>
          <p:nvPr/>
        </p:nvSpPr>
        <p:spPr>
          <a:xfrm>
            <a:off x="1763688" y="764704"/>
            <a:ext cx="6984776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Equals() and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in Java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equals() and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are the two important methods provided by the 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for comparing objects.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Object class is the parent class for all Java objects, hence all objects inherit the default implementation of these two methods. </a:t>
            </a:r>
          </a:p>
        </p:txBody>
      </p:sp>
    </p:spTree>
    <p:extLst>
      <p:ext uri="{BB962C8B-B14F-4D97-AF65-F5344CB8AC3E}">
        <p14:creationId xmlns:p14="http://schemas.microsoft.com/office/powerpoint/2010/main" val="2815939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00DD44D-6CBF-7744-6AA2-BDC21AFE24A1}"/>
              </a:ext>
            </a:extLst>
          </p:cNvPr>
          <p:cNvSpPr txBox="1"/>
          <p:nvPr/>
        </p:nvSpPr>
        <p:spPr>
          <a:xfrm>
            <a:off x="1691680" y="476672"/>
            <a:ext cx="691276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equals()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java equals() is a method of </a:t>
            </a:r>
            <a:r>
              <a:rPr lang="en-US" sz="24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lang.Object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class, and it is used to compare two objects.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objects that whether they are the same, it compares the values of both the object's attributes.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two objects will be the same only if stored in the same memory location.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969B7-C7CF-8AEA-0B57-6D4AF49BF7FB}"/>
              </a:ext>
            </a:extLst>
          </p:cNvPr>
          <p:cNvSpPr txBox="1"/>
          <p:nvPr/>
        </p:nvSpPr>
        <p:spPr>
          <a:xfrm>
            <a:off x="1763688" y="4581128"/>
            <a:ext cx="547260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 algn="just">
              <a:lnSpc>
                <a:spcPct val="150000"/>
              </a:lnSpc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</a:t>
            </a:r>
            <a:r>
              <a:rPr lang="en-US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equals(Object obj)  </a:t>
            </a:r>
          </a:p>
        </p:txBody>
      </p:sp>
    </p:spTree>
    <p:extLst>
      <p:ext uri="{BB962C8B-B14F-4D97-AF65-F5344CB8AC3E}">
        <p14:creationId xmlns:p14="http://schemas.microsoft.com/office/powerpoint/2010/main" val="2690977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5B6A3D7-1834-7F3B-C63B-773ACB1502DE}"/>
              </a:ext>
            </a:extLst>
          </p:cNvPr>
          <p:cNvSpPr txBox="1"/>
          <p:nvPr/>
        </p:nvSpPr>
        <p:spPr>
          <a:xfrm>
            <a:off x="1604332" y="836712"/>
            <a:ext cx="7056784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integer value associated with every object in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method is defined in the Object class, hence it is inherited by user-defined classes also.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752A3F-7004-EE3E-F363-7B8CEDB51250}"/>
              </a:ext>
            </a:extLst>
          </p:cNvPr>
          <p:cNvSpPr txBox="1"/>
          <p:nvPr/>
        </p:nvSpPr>
        <p:spPr>
          <a:xfrm>
            <a:off x="1691680" y="3429000"/>
            <a:ext cx="4572000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lvl="1" algn="just">
              <a:lnSpc>
                <a:spcPct val="150000"/>
              </a:lnSpc>
            </a:pP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 int </a:t>
            </a:r>
            <a:r>
              <a:rPr lang="en-IN" sz="24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IN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 </a:t>
            </a:r>
          </a:p>
        </p:txBody>
      </p:sp>
    </p:spTree>
    <p:extLst>
      <p:ext uri="{BB962C8B-B14F-4D97-AF65-F5344CB8AC3E}">
        <p14:creationId xmlns:p14="http://schemas.microsoft.com/office/powerpoint/2010/main" val="1786364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61075A9-A33C-043B-570F-A45C3742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548680"/>
            <a:ext cx="6192688" cy="21534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77A8B3-89A1-3A80-8326-98D893577CBA}"/>
              </a:ext>
            </a:extLst>
          </p:cNvPr>
          <p:cNvSpPr txBox="1"/>
          <p:nvPr/>
        </p:nvSpPr>
        <p:spPr>
          <a:xfrm>
            <a:off x="1691680" y="3284984"/>
            <a:ext cx="684076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hashcode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the same hash value when called on two objects, which are equal according to the equals() method.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if the objects are unequal, it usually returns different hash values.</a:t>
            </a:r>
          </a:p>
        </p:txBody>
      </p:sp>
    </p:spTree>
    <p:extLst>
      <p:ext uri="{BB962C8B-B14F-4D97-AF65-F5344CB8AC3E}">
        <p14:creationId xmlns:p14="http://schemas.microsoft.com/office/powerpoint/2010/main" val="43965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A3F4BE-2D8B-9408-D898-8F257C85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620688"/>
            <a:ext cx="620541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AFD0C7-D692-E22D-7C53-04CE1C0B452B}"/>
              </a:ext>
            </a:extLst>
          </p:cNvPr>
          <p:cNvSpPr/>
          <p:nvPr/>
        </p:nvSpPr>
        <p:spPr>
          <a:xfrm>
            <a:off x="2434529" y="2636912"/>
            <a:ext cx="446789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7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404664"/>
            <a:ext cx="7200800" cy="961502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 collections are made up of following: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998E0-AE69-399C-A724-F801BEEF0DF8}"/>
              </a:ext>
            </a:extLst>
          </p:cNvPr>
          <p:cNvSpPr txBox="1"/>
          <p:nvPr/>
        </p:nvSpPr>
        <p:spPr>
          <a:xfrm>
            <a:off x="755576" y="1366166"/>
            <a:ext cx="7704856" cy="5732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Interfaces</a:t>
            </a: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Algorithms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 b="1" spc="4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Benefits:</a:t>
            </a:r>
          </a:p>
          <a:p>
            <a:pPr marL="742950" lvl="1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Reduced Programming effort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Reduced learning effort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spc="4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Reusability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476672"/>
            <a:ext cx="7560840" cy="43204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Hierarchy of Collection Framework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ko-KR" altLang="en-US" dirty="0"/>
          </a:p>
        </p:txBody>
      </p:sp>
      <p:pic>
        <p:nvPicPr>
          <p:cNvPr id="8" name="Picture 7" descr="Hierarchy of Java Collection framework">
            <a:extLst>
              <a:ext uri="{FF2B5EF4-FFF2-40B4-BE49-F238E27FC236}">
                <a16:creationId xmlns:a16="http://schemas.microsoft.com/office/drawing/2014/main" id="{1AC64C2F-FD07-1C00-7609-79078FDFF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510" y="1128671"/>
            <a:ext cx="6936938" cy="5587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588FB3-EA86-FE54-DEDE-46F2F4A33252}"/>
              </a:ext>
            </a:extLst>
          </p:cNvPr>
          <p:cNvSpPr txBox="1"/>
          <p:nvPr/>
        </p:nvSpPr>
        <p:spPr>
          <a:xfrm>
            <a:off x="683568" y="692696"/>
            <a:ext cx="7632848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 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java.util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package contains all the 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classes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 </a:t>
            </a:r>
            <a:r>
              <a:rPr lang="en-US" sz="24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interfaces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Collection framework.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25122-F571-C5A0-52BE-D2F35A6E9BAA}"/>
              </a:ext>
            </a:extLst>
          </p:cNvPr>
          <p:cNvSpPr txBox="1"/>
          <p:nvPr/>
        </p:nvSpPr>
        <p:spPr>
          <a:xfrm>
            <a:off x="611560" y="1826661"/>
            <a:ext cx="784887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Iterable</a:t>
            </a:r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Interface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is the root interface for all the collection classes. The Collection interface extends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 and therefore all the subclasses of Collection interface also implement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Iterable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interface.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contains only one abstract method. i.e.,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Iterator&lt;T&gt; iterator()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returns the iterator over the elements of type 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4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FE1C5D0-01DE-33E4-ECD4-AFF3F6230B00}"/>
              </a:ext>
            </a:extLst>
          </p:cNvPr>
          <p:cNvSpPr txBox="1"/>
          <p:nvPr/>
        </p:nvSpPr>
        <p:spPr>
          <a:xfrm>
            <a:off x="791580" y="620688"/>
            <a:ext cx="7560840" cy="5346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Collection Interface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Collection interface is the interface which is implemented by all the classes in the collection framework. It declares the methods that every collection will have.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of the methods of Collection interface are Boolean add ( Object obj), Boolean </a:t>
            </a:r>
            <a:r>
              <a:rPr lang="en-US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addAll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 Collection c), void clear(), etc. which are implemented by all the subclasses of Collection interface.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0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A1EEAF8-ACE9-9CF7-C236-F3BBC3270483}"/>
              </a:ext>
            </a:extLst>
          </p:cNvPr>
          <p:cNvSpPr txBox="1"/>
          <p:nvPr/>
        </p:nvSpPr>
        <p:spPr>
          <a:xfrm>
            <a:off x="755576" y="980728"/>
            <a:ext cx="7632848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List Interface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interface is the child interface of Collection interface.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inhibits a list type data structure in which we can store the ordered collection of objects.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can have duplicate values.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interface is implemented by the classes ArrayList, LinkedList, Vector, and Stack.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1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8B4FDAA-0CAE-AB98-8446-47B232625AA3}"/>
              </a:ext>
            </a:extLst>
          </p:cNvPr>
          <p:cNvSpPr txBox="1"/>
          <p:nvPr/>
        </p:nvSpPr>
        <p:spPr>
          <a:xfrm>
            <a:off x="1835696" y="836712"/>
            <a:ext cx="6624736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instantiate the List interface, we must use :</a:t>
            </a: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 &lt;data-type&gt; list1=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ArrayList();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 &lt;data-type&gt; list2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LinkedList();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 &lt;data-type&gt; list3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Vector();  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 &lt;data-type&gt; list4 = 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Stack(); 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970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7F63805-CD28-4716-32B5-FF7E5479F96B}"/>
              </a:ext>
            </a:extLst>
          </p:cNvPr>
          <p:cNvSpPr txBox="1"/>
          <p:nvPr/>
        </p:nvSpPr>
        <p:spPr>
          <a:xfrm>
            <a:off x="827584" y="1124744"/>
            <a:ext cx="7344816" cy="4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ts val="200"/>
              </a:spcBef>
            </a:pPr>
            <a:r>
              <a:rPr lang="en-IN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 is the implementation class of List Interface which is used to store a group of individual objects where duplicate values are allowed. </a:t>
            </a:r>
          </a:p>
          <a:p>
            <a:pPr marL="342900" indent="-3429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ArrayList all the elements are stored in contiguous memory locations same as an array, but ArrayList size is not fixed.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307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1107</Words>
  <Application>Microsoft Office PowerPoint</Application>
  <PresentationFormat>On-screen Show (4:3)</PresentationFormat>
  <Paragraphs>106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Malgun Gothic</vt:lpstr>
      <vt:lpstr>Arial</vt:lpstr>
      <vt:lpstr>Calibri</vt:lpstr>
      <vt:lpstr>Symbol</vt:lpstr>
      <vt:lpstr>Times New Roman</vt:lpstr>
      <vt:lpstr>Office Theme</vt:lpstr>
      <vt:lpstr>Custom Design</vt:lpstr>
      <vt:lpstr>PowerPoint Presentation</vt:lpstr>
      <vt:lpstr>COLLECTIONS</vt:lpstr>
      <vt:lpstr> Java collections are made up of following:</vt:lpstr>
      <vt:lpstr> Hierarchy of Collection Framework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Suriya Stephen</cp:lastModifiedBy>
  <cp:revision>43</cp:revision>
  <dcterms:created xsi:type="dcterms:W3CDTF">2014-04-01T16:35:38Z</dcterms:created>
  <dcterms:modified xsi:type="dcterms:W3CDTF">2022-11-06T11:38:29Z</dcterms:modified>
</cp:coreProperties>
</file>