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59" r:id="rId6"/>
    <p:sldId id="263" r:id="rId7"/>
    <p:sldId id="258" r:id="rId8"/>
    <p:sldId id="264" r:id="rId9"/>
    <p:sldId id="266" r:id="rId10"/>
    <p:sldId id="267" r:id="rId11"/>
    <p:sldId id="268" r:id="rId12"/>
    <p:sldId id="269" r:id="rId13"/>
    <p:sldId id="265" r:id="rId14"/>
    <p:sldId id="260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60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2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8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1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3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76015" y="89199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015" y="3487980"/>
            <a:ext cx="639864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2393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12847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DD8737-4DFC-8CA2-2C80-0D0E64AACA61}"/>
              </a:ext>
            </a:extLst>
          </p:cNvPr>
          <p:cNvSpPr txBox="1"/>
          <p:nvPr/>
        </p:nvSpPr>
        <p:spPr>
          <a:xfrm>
            <a:off x="1670605" y="586585"/>
            <a:ext cx="7635251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JDBC</a:t>
            </a:r>
          </a:p>
          <a:p>
            <a:pPr algn="just">
              <a:lnSpc>
                <a:spcPct val="150000"/>
              </a:lnSpc>
            </a:pPr>
            <a:r>
              <a:rPr lang="en-US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(Java Database Connectivity)</a:t>
            </a:r>
            <a:endParaRPr lang="en-IN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A40B0F-146B-5528-B535-FEEB19FAD77F}"/>
              </a:ext>
            </a:extLst>
          </p:cNvPr>
          <p:cNvSpPr txBox="1"/>
          <p:nvPr/>
        </p:nvSpPr>
        <p:spPr>
          <a:xfrm>
            <a:off x="2128720" y="1044700"/>
            <a:ext cx="4586868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3.Create the Statement object</a:t>
            </a:r>
            <a:endParaRPr lang="en-IN" sz="20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BE21E-F757-99C0-8C9F-D92D88CFB1E4}"/>
              </a:ext>
            </a:extLst>
          </p:cNvPr>
          <p:cNvSpPr txBox="1"/>
          <p:nvPr/>
        </p:nvSpPr>
        <p:spPr>
          <a:xfrm>
            <a:off x="2128720" y="1655520"/>
            <a:ext cx="6108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createStatement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Connection interface is used to create statement. The object of statement is responsible to execute queries with the database.</a:t>
            </a: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endParaRPr lang="en-IN" sz="20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Statement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createStatement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SQLException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34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BDBD99-4610-052E-ADB4-9D8A9CA29897}"/>
              </a:ext>
            </a:extLst>
          </p:cNvPr>
          <p:cNvSpPr txBox="1"/>
          <p:nvPr/>
        </p:nvSpPr>
        <p:spPr>
          <a:xfrm>
            <a:off x="2586835" y="891995"/>
            <a:ext cx="4586868" cy="41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4.Execute the query</a:t>
            </a:r>
            <a:endParaRPr lang="en-IN" sz="20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71B64-8506-EE8F-2D8D-1AB7CB153650}"/>
              </a:ext>
            </a:extLst>
          </p:cNvPr>
          <p:cNvSpPr txBox="1"/>
          <p:nvPr/>
        </p:nvSpPr>
        <p:spPr>
          <a:xfrm>
            <a:off x="2618154" y="1350110"/>
            <a:ext cx="59241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executeQuery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 of Statement interface is used to execute queries to the database. This method returns the object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can be used to get all the records of a table.</a:t>
            </a:r>
          </a:p>
          <a:p>
            <a:pPr algn="just">
              <a:lnSpc>
                <a:spcPct val="150000"/>
              </a:lnSpc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endParaRPr lang="en-IN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ResultSet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executeQuery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SQLException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91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2F0D56-BD1E-136C-8025-40A919E8D4C6}"/>
              </a:ext>
            </a:extLst>
          </p:cNvPr>
          <p:cNvSpPr txBox="1"/>
          <p:nvPr/>
        </p:nvSpPr>
        <p:spPr>
          <a:xfrm>
            <a:off x="2281425" y="891995"/>
            <a:ext cx="4586868" cy="49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5.Close the connection object</a:t>
            </a:r>
            <a:endParaRPr lang="en-IN" sz="20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A7909-F12D-42B9-2292-9E0D8AFAC809}"/>
              </a:ext>
            </a:extLst>
          </p:cNvPr>
          <p:cNvSpPr txBox="1"/>
          <p:nvPr/>
        </p:nvSpPr>
        <p:spPr>
          <a:xfrm>
            <a:off x="2281425" y="1502815"/>
            <a:ext cx="58027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closing connection object statement and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ResultSet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closed automatically. The close() method of Connection interface is used to close the connection.</a:t>
            </a:r>
          </a:p>
          <a:p>
            <a:pPr algn="just">
              <a:lnSpc>
                <a:spcPct val="150000"/>
              </a:lnSpc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endParaRPr lang="en-IN" sz="20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close()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SQLException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40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i="0" dirty="0">
                <a:effectLst/>
                <a:latin typeface="Source Sans Pro" panose="020B0503030403020204" pitchFamily="34" charset="0"/>
              </a:rPr>
              <a:t>			     JDBC Scrollable </a:t>
            </a:r>
            <a:r>
              <a:rPr lang="en-IN" b="1" i="0" dirty="0" err="1">
                <a:effectLst/>
                <a:latin typeface="Source Sans Pro" panose="020B0503030403020204" pitchFamily="34" charset="0"/>
              </a:rPr>
              <a:t>ResultSet</a:t>
            </a:r>
            <a:r>
              <a:rPr lang="en-IN" b="1" i="0" dirty="0">
                <a:effectLst/>
                <a:latin typeface="Source Sans Pro" panose="020B0503030403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AC1DE-E3AF-DD56-9411-DB672751120D}"/>
              </a:ext>
            </a:extLst>
          </p:cNvPr>
          <p:cNvSpPr txBox="1"/>
          <p:nvPr/>
        </p:nvSpPr>
        <p:spPr>
          <a:xfrm>
            <a:off x="754375" y="1350110"/>
            <a:ext cx="702443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scrollable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one which allows us to retrieve the data in forward direction as well as backward direction but no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updations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allowed.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order to make the non-scrollable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scrollable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must use the following </a:t>
            </a:r>
            <a:r>
              <a:rPr lang="en-US" sz="2000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which is present in Connection interface.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2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8C2C5-C689-1A46-7EE3-65445833EA30}"/>
              </a:ext>
            </a:extLst>
          </p:cNvPr>
          <p:cNvSpPr txBox="1"/>
          <p:nvPr/>
        </p:nvSpPr>
        <p:spPr>
          <a:xfrm>
            <a:off x="983432" y="1044700"/>
            <a:ext cx="771160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Statement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createStatement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Type , int Mode)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t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ype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type of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scrollability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either read only or updatable.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Type and the Modes are present in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as constant data members and they are: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TYPE_FORWARD_ONLY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TYPE_SCROLL_INSENSITIVE 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CONCUR_READ_ONLY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C49C9F-4F08-8CC2-8490-597D91B54876}"/>
              </a:ext>
            </a:extLst>
          </p:cNvPr>
          <p:cNvSpPr txBox="1"/>
          <p:nvPr/>
        </p:nvSpPr>
        <p:spPr>
          <a:xfrm>
            <a:off x="754375" y="1502815"/>
            <a:ext cx="366492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next ()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beforeFirst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 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isFirst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first ()</a:t>
            </a: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isBeforeFirst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endParaRPr lang="en-US" sz="20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56438-41B4-29E6-FC0A-8BB2746BE84C}"/>
              </a:ext>
            </a:extLst>
          </p:cNvPr>
          <p:cNvSpPr txBox="1"/>
          <p:nvPr/>
        </p:nvSpPr>
        <p:spPr>
          <a:xfrm>
            <a:off x="4266590" y="1502815"/>
            <a:ext cx="4586868" cy="235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previous ()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last ()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isAfterLast</a:t>
            </a: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() 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absolute (int)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relative (int)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2263E-B00E-68B6-714E-894DC181F243}"/>
              </a:ext>
            </a:extLst>
          </p:cNvPr>
          <p:cNvSpPr txBox="1"/>
          <p:nvPr/>
        </p:nvSpPr>
        <p:spPr>
          <a:xfrm>
            <a:off x="4266590" y="128470"/>
            <a:ext cx="412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Methods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0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EAE688-48DB-2122-3435-943415191C7C}"/>
              </a:ext>
            </a:extLst>
          </p:cNvPr>
          <p:cNvSpPr txBox="1"/>
          <p:nvPr/>
        </p:nvSpPr>
        <p:spPr>
          <a:xfrm>
            <a:off x="4532390" y="281175"/>
            <a:ext cx="4586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 Updatable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50AF3-B012-000A-A51A-630B1DF0F10C}"/>
              </a:ext>
            </a:extLst>
          </p:cNvPr>
          <p:cNvSpPr txBox="1"/>
          <p:nvPr/>
        </p:nvSpPr>
        <p:spPr>
          <a:xfrm>
            <a:off x="754375" y="1502815"/>
            <a:ext cx="7177135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the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 updatable and scrollable we must use the following constants which are present in the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TYPE_SCROLL_SENSITIVE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CONCUR_UPDATABLE</a:t>
            </a:r>
          </a:p>
        </p:txBody>
      </p:sp>
    </p:spTree>
    <p:extLst>
      <p:ext uri="{BB962C8B-B14F-4D97-AF65-F5344CB8AC3E}">
        <p14:creationId xmlns:p14="http://schemas.microsoft.com/office/powerpoint/2010/main" val="140854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0ABD26-D9CE-3937-3E04-E932F3CCE5BA}"/>
              </a:ext>
            </a:extLst>
          </p:cNvPr>
          <p:cNvSpPr txBox="1"/>
          <p:nvPr/>
        </p:nvSpPr>
        <p:spPr>
          <a:xfrm>
            <a:off x="448965" y="1655520"/>
            <a:ext cx="8551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con.createStatement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ResultSet.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TYPE_SCROLL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-SENSITIVE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ResultSet.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CONCUR_UPDATABLE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3D5FA-242D-8512-2ADF-F7330F5C78DB}"/>
              </a:ext>
            </a:extLst>
          </p:cNvPr>
          <p:cNvSpPr txBox="1"/>
          <p:nvPr/>
        </p:nvSpPr>
        <p:spPr>
          <a:xfrm>
            <a:off x="499255" y="2571750"/>
            <a:ext cx="4587240" cy="171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Perform the following three operations: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ource Sans Pro" panose="020B0503030403020204" pitchFamily="34" charset="0"/>
              </a:rPr>
              <a:t>I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nserting a record.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Deleting a record. 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ource Sans Pro" panose="020B0503030403020204" pitchFamily="34" charset="0"/>
              </a:rPr>
              <a:t>U</a:t>
            </a:r>
            <a:r>
              <a:rPr lang="en-US" b="0" i="0" dirty="0">
                <a:solidFill>
                  <a:srgbClr val="212529"/>
                </a:solidFill>
                <a:effectLst/>
                <a:latin typeface="Source Sans Pro" panose="020B0503030403020204" pitchFamily="34" charset="0"/>
              </a:rPr>
              <a:t>pdating a record.</a:t>
            </a:r>
          </a:p>
        </p:txBody>
      </p:sp>
    </p:spTree>
    <p:extLst>
      <p:ext uri="{BB962C8B-B14F-4D97-AF65-F5344CB8AC3E}">
        <p14:creationId xmlns:p14="http://schemas.microsoft.com/office/powerpoint/2010/main" val="7227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75629-D8DB-7420-E8D1-9C4F4FFA7AE1}"/>
              </a:ext>
            </a:extLst>
          </p:cNvPr>
          <p:cNvSpPr/>
          <p:nvPr/>
        </p:nvSpPr>
        <p:spPr>
          <a:xfrm>
            <a:off x="2374925" y="2110085"/>
            <a:ext cx="439415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en-US" sz="7200" b="1" cap="none" spc="0" dirty="0">
                <a:ln/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58700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1350110"/>
            <a:ext cx="7177135" cy="3512213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JDBC’s full form is Java Database Connectivity. It is basically a Java API that is used to execute and connect query along with the database.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considered to be part of Java SE, that is, Java Standard Edition. API of JDBC makes uses of drivers of JDBC in order to get connected along with the database.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28" y="1502815"/>
            <a:ext cx="7482544" cy="351221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JDBC API can be used in order to access the tabular data stored in any of the relational databases.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using JDBC API, you can save, update, delete, and fetch the data from the database. Therefore, it is considered to be Open Database Connectivity, that is, ODBC provided by Microsoft.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6" y="0"/>
            <a:ext cx="8246070" cy="104285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Architecture Of JDBC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Lightbox">
            <a:extLst>
              <a:ext uri="{FF2B5EF4-FFF2-40B4-BE49-F238E27FC236}">
                <a16:creationId xmlns:a16="http://schemas.microsoft.com/office/drawing/2014/main" id="{A67EBCD8-21A7-4317-9CFC-E24CDDB535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75" y="1128395"/>
            <a:ext cx="7024429" cy="4015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80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090AEB-CBF2-CA4F-18C1-102B095AB291}"/>
              </a:ext>
            </a:extLst>
          </p:cNvPr>
          <p:cNvSpPr txBox="1"/>
          <p:nvPr/>
        </p:nvSpPr>
        <p:spPr>
          <a:xfrm>
            <a:off x="3103813" y="891995"/>
            <a:ext cx="5802790" cy="966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java.sql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package contains classes and interfaces for JDBC API. 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8DC3-C69C-CACA-0E31-2DB7832136DB}"/>
              </a:ext>
            </a:extLst>
          </p:cNvPr>
          <p:cNvSpPr txBox="1"/>
          <p:nvPr/>
        </p:nvSpPr>
        <p:spPr>
          <a:xfrm>
            <a:off x="3044950" y="2113635"/>
            <a:ext cx="5802790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of popular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JDBC API are given below:</a:t>
            </a:r>
            <a:endParaRPr lang="en-IN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 interface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 interface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 interface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00DAEF-AEF1-EEDA-3FA3-293022440C1E}"/>
              </a:ext>
            </a:extLst>
          </p:cNvPr>
          <p:cNvSpPr txBox="1"/>
          <p:nvPr/>
        </p:nvSpPr>
        <p:spPr>
          <a:xfrm>
            <a:off x="2739540" y="739290"/>
            <a:ext cx="4586868" cy="317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PreparedStatement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CallableStatement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ResultSet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</a:t>
            </a: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ResultSetMetaData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</a:t>
            </a:r>
          </a:p>
          <a:p>
            <a:pPr algn="just">
              <a:lnSpc>
                <a:spcPct val="150000"/>
              </a:lnSpc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lasses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JDBC API are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DriverManager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5" y="0"/>
            <a:ext cx="8076896" cy="1068935"/>
          </a:xfrm>
        </p:spPr>
        <p:txBody>
          <a:bodyPr>
            <a:normAutofit fontScale="90000"/>
          </a:bodyPr>
          <a:lstStyle/>
          <a:p>
            <a:br>
              <a:rPr lang="en-US" sz="3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Database Connectivity Steps</a:t>
            </a:r>
            <a:br>
              <a:rPr lang="en-IN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EF200-D997-2205-1036-516999789B22}"/>
              </a:ext>
            </a:extLst>
          </p:cNvPr>
          <p:cNvSpPr txBox="1"/>
          <p:nvPr/>
        </p:nvSpPr>
        <p:spPr>
          <a:xfrm>
            <a:off x="1212490" y="1655520"/>
            <a:ext cx="4586868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 &amp; Register the Driver class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connection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statement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Execute queries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Close connection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Load &amp;Register the driver class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2CC1D-AC89-646B-226C-0433F6409F50}"/>
              </a:ext>
            </a:extLst>
          </p:cNvPr>
          <p:cNvSpPr txBox="1"/>
          <p:nvPr/>
        </p:nvSpPr>
        <p:spPr>
          <a:xfrm>
            <a:off x="2434130" y="1303967"/>
            <a:ext cx="5781709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method of Class class is used to register the driver class. This method is used to dynamically load the driver class.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Syntax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static void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forName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className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)throws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ClassNotFoundException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3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A1AA77C-78C9-9515-F359-84672322EFE5}"/>
              </a:ext>
            </a:extLst>
          </p:cNvPr>
          <p:cNvSpPr txBox="1"/>
          <p:nvPr/>
        </p:nvSpPr>
        <p:spPr>
          <a:xfrm>
            <a:off x="2128720" y="891995"/>
            <a:ext cx="458686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Create the connection object</a:t>
            </a:r>
            <a:endParaRPr lang="en-IN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850694-E0B2-018E-40FA-3CFF115F4AA3}"/>
              </a:ext>
            </a:extLst>
          </p:cNvPr>
          <p:cNvSpPr txBox="1"/>
          <p:nvPr/>
        </p:nvSpPr>
        <p:spPr>
          <a:xfrm>
            <a:off x="2281425" y="1269021"/>
            <a:ext cx="6719019" cy="3729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getConnection()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method of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DriverManager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is used to establish connection with the database.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endParaRPr lang="en-IN" sz="2000" b="1" dirty="0">
              <a:solidFill>
                <a:srgbClr val="4F81B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Connection getConnection(String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Connection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getConnection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(String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url,String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name,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 password )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42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Microsoft Office PowerPoint</Application>
  <PresentationFormat>On-screen Show (16:9)</PresentationFormat>
  <Paragraphs>87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Source Sans Pro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    Architecture Of JDBC</vt:lpstr>
      <vt:lpstr>PowerPoint Presentation</vt:lpstr>
      <vt:lpstr>PowerPoint Presentation</vt:lpstr>
      <vt:lpstr> Java Database Connectivity Steps </vt:lpstr>
      <vt:lpstr>1. Load &amp;Register the driver class</vt:lpstr>
      <vt:lpstr>PowerPoint Presentation</vt:lpstr>
      <vt:lpstr>PowerPoint Presentation</vt:lpstr>
      <vt:lpstr>PowerPoint Presentation</vt:lpstr>
      <vt:lpstr>PowerPoint Presentation</vt:lpstr>
      <vt:lpstr>        JDBC Scrollable ResultSet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2022-11-06T11:39:13Z</dcterms:modified>
</cp:coreProperties>
</file>