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3"/>
  </p:notesMasterIdLst>
  <p:sldIdLst>
    <p:sldId id="256" r:id="rId2"/>
    <p:sldId id="257" r:id="rId3"/>
    <p:sldId id="258" r:id="rId4"/>
    <p:sldId id="261" r:id="rId5"/>
    <p:sldId id="262" r:id="rId6"/>
    <p:sldId id="297" r:id="rId7"/>
    <p:sldId id="295" r:id="rId8"/>
    <p:sldId id="296" r:id="rId9"/>
    <p:sldId id="303" r:id="rId10"/>
    <p:sldId id="304" r:id="rId11"/>
    <p:sldId id="305" r:id="rId12"/>
    <p:sldId id="264" r:id="rId13"/>
    <p:sldId id="265" r:id="rId14"/>
    <p:sldId id="270" r:id="rId15"/>
    <p:sldId id="298" r:id="rId16"/>
    <p:sldId id="299" r:id="rId17"/>
    <p:sldId id="300" r:id="rId18"/>
    <p:sldId id="263" r:id="rId19"/>
    <p:sldId id="269" r:id="rId20"/>
    <p:sldId id="268" r:id="rId21"/>
    <p:sldId id="271" r:id="rId22"/>
    <p:sldId id="267" r:id="rId23"/>
    <p:sldId id="272" r:id="rId24"/>
    <p:sldId id="273" r:id="rId25"/>
    <p:sldId id="274" r:id="rId26"/>
    <p:sldId id="275" r:id="rId27"/>
    <p:sldId id="276" r:id="rId28"/>
    <p:sldId id="277" r:id="rId29"/>
    <p:sldId id="278" r:id="rId30"/>
    <p:sldId id="301" r:id="rId31"/>
    <p:sldId id="302" r:id="rId32"/>
  </p:sldIdLst>
  <p:sldSz cx="9144000" cy="5143500" type="screen16x9"/>
  <p:notesSz cx="6858000" cy="9144000"/>
  <p:embeddedFontLst>
    <p:embeddedFont>
      <p:font typeface="Arvo" panose="020B0604020202020204" charset="0"/>
      <p:regular r:id="rId34"/>
      <p:bold r:id="rId35"/>
      <p:italic r:id="rId36"/>
      <p:boldItalic r:id="rId37"/>
    </p:embeddedFont>
    <p:embeddedFont>
      <p:font typeface="Nunito" pitchFamily="2" charset="0"/>
      <p:regular r:id="rId38"/>
      <p:bold r:id="rId39"/>
      <p:italic r:id="rId40"/>
      <p:boldItalic r:id="rId41"/>
    </p:embeddedFont>
    <p:embeddedFont>
      <p:font typeface="Roboto" panose="02000000000000000000" pitchFamily="2" charset="0"/>
      <p:regular r:id="rId42"/>
      <p:bold r:id="rId43"/>
      <p:italic r:id="rId44"/>
      <p:boldItalic r:id="rId45"/>
    </p:embeddedFont>
    <p:embeddedFont>
      <p:font typeface="Roboto Condensed" panose="02000000000000000000" pitchFamily="2" charset="0"/>
      <p:regular r:id="rId46"/>
      <p:bold r:id="rId47"/>
      <p:italic r:id="rId48"/>
      <p:boldItalic r:id="rId49"/>
    </p:embeddedFont>
    <p:embeddedFont>
      <p:font typeface="Roboto Condensed Light" panose="02000000000000000000" pitchFamily="2" charset="0"/>
      <p:regular r:id="rId50"/>
      <p:bold r:id="rId51"/>
      <p:italic r:id="rId52"/>
      <p:boldItalic r:id="rId53"/>
    </p:embeddedFont>
    <p:embeddedFont>
      <p:font typeface="Source Sans Pro" panose="020B0503030403020204"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010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228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120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97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8200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5633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142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421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javatpoint.com/java-biconsumer-interface"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hyperlink" Target="https://www.javatpoint.com/java-predicate-interface" TargetMode="External"/><Relationship Id="rId5" Type="http://schemas.openxmlformats.org/officeDocument/2006/relationships/hyperlink" Target="https://www.javatpoint.com/java-function-interface" TargetMode="External"/><Relationship Id="rId4" Type="http://schemas.openxmlformats.org/officeDocument/2006/relationships/hyperlink" Target="https://www.javatpoint.com/java-consumer-interfa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93288" y="1090750"/>
            <a:ext cx="7605131" cy="27898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6000" dirty="0">
                <a:latin typeface="Times New Roman" panose="02020603050405020304" pitchFamily="18" charset="0"/>
                <a:cs typeface="Times New Roman" panose="02020603050405020304" pitchFamily="18" charset="0"/>
              </a:rPr>
              <a:t>Lambda Expressions</a:t>
            </a:r>
            <a:endParaRPr sz="6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D5E7C2-689B-172D-B43E-50A715E2E8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Rectangle 2">
            <a:extLst>
              <a:ext uri="{FF2B5EF4-FFF2-40B4-BE49-F238E27FC236}">
                <a16:creationId xmlns:a16="http://schemas.microsoft.com/office/drawing/2014/main" id="{63B6CEF5-7229-D91E-59C9-04ACA8306D14}"/>
              </a:ext>
            </a:extLst>
          </p:cNvPr>
          <p:cNvSpPr/>
          <p:nvPr/>
        </p:nvSpPr>
        <p:spPr>
          <a:xfrm>
            <a:off x="512956" y="1055649"/>
            <a:ext cx="3672468" cy="318924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l"/>
            <a:r>
              <a:rPr lang="en-IN" b="1" i="0" dirty="0">
                <a:solidFill>
                  <a:srgbClr val="C00000"/>
                </a:solidFill>
                <a:effectLst/>
                <a:latin typeface="Roboto" panose="02000000000000000000" pitchFamily="2" charset="0"/>
              </a:rPr>
              <a:t>// before java 8 with implementation</a:t>
            </a:r>
            <a:br>
              <a:rPr lang="en-IN" b="1" dirty="0">
                <a:solidFill>
                  <a:srgbClr val="C00000"/>
                </a:solidFill>
              </a:rPr>
            </a:br>
            <a:r>
              <a:rPr lang="en-IN" b="0" i="0" dirty="0">
                <a:solidFill>
                  <a:srgbClr val="555555"/>
                </a:solidFill>
                <a:effectLst/>
                <a:latin typeface="Roboto" panose="02000000000000000000" pitchFamily="2" charset="0"/>
              </a:rPr>
              <a:t>public class </a:t>
            </a:r>
            <a:r>
              <a:rPr lang="en-IN" b="0" i="0" dirty="0" err="1">
                <a:solidFill>
                  <a:srgbClr val="555555"/>
                </a:solidFill>
                <a:effectLst/>
                <a:latin typeface="Roboto" panose="02000000000000000000" pitchFamily="2" charset="0"/>
              </a:rPr>
              <a:t>RunnableImpl</a:t>
            </a:r>
            <a:r>
              <a:rPr lang="en-IN" b="0" i="0" dirty="0">
                <a:solidFill>
                  <a:srgbClr val="555555"/>
                </a:solidFill>
                <a:effectLst/>
                <a:latin typeface="Roboto" panose="02000000000000000000" pitchFamily="2" charset="0"/>
              </a:rPr>
              <a:t> implements Runnable {</a:t>
            </a:r>
          </a:p>
          <a:p>
            <a:pPr algn="l"/>
            <a:r>
              <a:rPr lang="en-IN" b="0" i="0" dirty="0">
                <a:solidFill>
                  <a:srgbClr val="555555"/>
                </a:solidFill>
                <a:effectLst/>
                <a:latin typeface="Roboto" panose="02000000000000000000" pitchFamily="2" charset="0"/>
              </a:rPr>
              <a:t>public void run(){</a:t>
            </a:r>
          </a:p>
          <a:p>
            <a:pPr algn="l"/>
            <a:r>
              <a:rPr lang="en-IN" b="0" i="0" dirty="0" err="1">
                <a:solidFill>
                  <a:srgbClr val="555555"/>
                </a:solidFill>
                <a:effectLst/>
                <a:latin typeface="Roboto" panose="02000000000000000000" pitchFamily="2" charset="0"/>
              </a:rPr>
              <a:t>System.out.println</a:t>
            </a:r>
            <a:r>
              <a:rPr lang="en-IN" b="0" i="0" dirty="0">
                <a:solidFill>
                  <a:srgbClr val="555555"/>
                </a:solidFill>
                <a:effectLst/>
                <a:latin typeface="Roboto" panose="02000000000000000000" pitchFamily="2" charset="0"/>
              </a:rPr>
              <a:t>("Runnable implementation");</a:t>
            </a:r>
          </a:p>
          <a:p>
            <a:pPr algn="l"/>
            <a:r>
              <a:rPr lang="en-IN" b="0" i="0" dirty="0">
                <a:solidFill>
                  <a:srgbClr val="555555"/>
                </a:solidFill>
                <a:effectLst/>
                <a:latin typeface="Roboto" panose="02000000000000000000" pitchFamily="2" charset="0"/>
              </a:rPr>
              <a:t>}</a:t>
            </a:r>
          </a:p>
          <a:p>
            <a:pPr algn="l"/>
            <a:r>
              <a:rPr lang="en-IN" b="0" i="0" dirty="0">
                <a:solidFill>
                  <a:srgbClr val="555555"/>
                </a:solidFill>
                <a:effectLst/>
                <a:latin typeface="Roboto" panose="02000000000000000000" pitchFamily="2" charset="0"/>
              </a:rPr>
              <a:t>}</a:t>
            </a:r>
            <a:br>
              <a:rPr lang="en-IN" b="0" i="0" dirty="0">
                <a:solidFill>
                  <a:srgbClr val="555555"/>
                </a:solidFill>
                <a:effectLst/>
                <a:latin typeface="Roboto" panose="02000000000000000000" pitchFamily="2" charset="0"/>
              </a:rPr>
            </a:br>
            <a:r>
              <a:rPr lang="en-IN" b="0" i="0" dirty="0">
                <a:solidFill>
                  <a:srgbClr val="555555"/>
                </a:solidFill>
                <a:effectLst/>
                <a:latin typeface="Roboto" panose="02000000000000000000" pitchFamily="2" charset="0"/>
              </a:rPr>
              <a:t>usage == &gt;</a:t>
            </a:r>
            <a:br>
              <a:rPr lang="en-IN" b="0" i="0" dirty="0">
                <a:solidFill>
                  <a:srgbClr val="555555"/>
                </a:solidFill>
                <a:effectLst/>
                <a:latin typeface="Roboto" panose="02000000000000000000" pitchFamily="2" charset="0"/>
              </a:rPr>
            </a:br>
            <a:r>
              <a:rPr lang="en-IN" b="0" i="0" dirty="0">
                <a:solidFill>
                  <a:srgbClr val="555555"/>
                </a:solidFill>
                <a:effectLst/>
                <a:latin typeface="Roboto" panose="02000000000000000000" pitchFamily="2" charset="0"/>
              </a:rPr>
              <a:t>Runnable </a:t>
            </a:r>
            <a:r>
              <a:rPr lang="en-IN" b="0" i="0" dirty="0" err="1">
                <a:solidFill>
                  <a:srgbClr val="555555"/>
                </a:solidFill>
                <a:effectLst/>
                <a:latin typeface="Roboto" panose="02000000000000000000" pitchFamily="2" charset="0"/>
              </a:rPr>
              <a:t>runnableObject</a:t>
            </a:r>
            <a:r>
              <a:rPr lang="en-IN" b="0" i="0" dirty="0">
                <a:solidFill>
                  <a:srgbClr val="555555"/>
                </a:solidFill>
                <a:effectLst/>
                <a:latin typeface="Roboto" panose="02000000000000000000" pitchFamily="2" charset="0"/>
              </a:rPr>
              <a:t> = new </a:t>
            </a:r>
            <a:r>
              <a:rPr lang="en-IN" b="0" i="0" dirty="0" err="1">
                <a:solidFill>
                  <a:srgbClr val="555555"/>
                </a:solidFill>
                <a:effectLst/>
                <a:latin typeface="Roboto" panose="02000000000000000000" pitchFamily="2" charset="0"/>
              </a:rPr>
              <a:t>RunnableImpl</a:t>
            </a:r>
            <a:r>
              <a:rPr lang="en-IN" b="0" i="0" dirty="0">
                <a:solidFill>
                  <a:srgbClr val="555555"/>
                </a:solidFill>
                <a:effectLst/>
                <a:latin typeface="Roboto" panose="02000000000000000000" pitchFamily="2" charset="0"/>
              </a:rPr>
              <a:t> ();</a:t>
            </a:r>
          </a:p>
        </p:txBody>
      </p:sp>
      <p:sp>
        <p:nvSpPr>
          <p:cNvPr id="4" name="Rectangle 3">
            <a:extLst>
              <a:ext uri="{FF2B5EF4-FFF2-40B4-BE49-F238E27FC236}">
                <a16:creationId xmlns:a16="http://schemas.microsoft.com/office/drawing/2014/main" id="{F2106492-2D0E-869F-5430-12D5302BAD3F}"/>
              </a:ext>
            </a:extLst>
          </p:cNvPr>
          <p:cNvSpPr/>
          <p:nvPr/>
        </p:nvSpPr>
        <p:spPr>
          <a:xfrm>
            <a:off x="4847063" y="1055649"/>
            <a:ext cx="3724508" cy="318924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l"/>
            <a:r>
              <a:rPr lang="en-IN" b="1" i="0" dirty="0">
                <a:solidFill>
                  <a:srgbClr val="C00000"/>
                </a:solidFill>
                <a:effectLst/>
                <a:latin typeface="Roboto" panose="02000000000000000000" pitchFamily="2" charset="0"/>
              </a:rPr>
              <a:t>//Anonymous class implementation</a:t>
            </a:r>
            <a:br>
              <a:rPr lang="en-IN" dirty="0"/>
            </a:br>
            <a:r>
              <a:rPr lang="en-IN" b="0" i="0" dirty="0">
                <a:solidFill>
                  <a:srgbClr val="555555"/>
                </a:solidFill>
                <a:effectLst/>
                <a:latin typeface="Roboto" panose="02000000000000000000" pitchFamily="2" charset="0"/>
              </a:rPr>
              <a:t>Runnable </a:t>
            </a:r>
            <a:r>
              <a:rPr lang="en-IN" b="0" i="0" dirty="0" err="1">
                <a:solidFill>
                  <a:srgbClr val="555555"/>
                </a:solidFill>
                <a:effectLst/>
                <a:latin typeface="Roboto" panose="02000000000000000000" pitchFamily="2" charset="0"/>
              </a:rPr>
              <a:t>runnableObject</a:t>
            </a:r>
            <a:r>
              <a:rPr lang="en-IN" b="0" i="0" dirty="0">
                <a:solidFill>
                  <a:srgbClr val="555555"/>
                </a:solidFill>
                <a:effectLst/>
                <a:latin typeface="Roboto" panose="02000000000000000000" pitchFamily="2" charset="0"/>
              </a:rPr>
              <a:t> = new Runnable() {</a:t>
            </a:r>
          </a:p>
          <a:p>
            <a:pPr algn="l"/>
            <a:r>
              <a:rPr lang="en-IN" b="0" i="0" dirty="0">
                <a:solidFill>
                  <a:srgbClr val="555555"/>
                </a:solidFill>
                <a:effectLst/>
                <a:latin typeface="Roboto" panose="02000000000000000000" pitchFamily="2" charset="0"/>
              </a:rPr>
              <a:t>@Override</a:t>
            </a:r>
          </a:p>
          <a:p>
            <a:pPr algn="l"/>
            <a:r>
              <a:rPr lang="en-IN" b="0" i="0" dirty="0">
                <a:solidFill>
                  <a:srgbClr val="555555"/>
                </a:solidFill>
                <a:effectLst/>
                <a:latin typeface="Roboto" panose="02000000000000000000" pitchFamily="2" charset="0"/>
              </a:rPr>
              <a:t>public void run() {</a:t>
            </a:r>
          </a:p>
          <a:p>
            <a:pPr algn="l"/>
            <a:r>
              <a:rPr lang="en-IN" b="0" i="0" dirty="0" err="1">
                <a:solidFill>
                  <a:srgbClr val="555555"/>
                </a:solidFill>
                <a:effectLst/>
                <a:latin typeface="Roboto" panose="02000000000000000000" pitchFamily="2" charset="0"/>
              </a:rPr>
              <a:t>System.out.println</a:t>
            </a:r>
            <a:r>
              <a:rPr lang="en-IN" b="0" i="0" dirty="0">
                <a:solidFill>
                  <a:srgbClr val="555555"/>
                </a:solidFill>
                <a:effectLst/>
                <a:latin typeface="Roboto" panose="02000000000000000000" pitchFamily="2" charset="0"/>
              </a:rPr>
              <a:t>("Anonymous implementation");</a:t>
            </a:r>
          </a:p>
          <a:p>
            <a:pPr algn="l"/>
            <a:r>
              <a:rPr lang="en-IN" b="0" i="0" dirty="0">
                <a:solidFill>
                  <a:srgbClr val="555555"/>
                </a:solidFill>
                <a:effectLst/>
                <a:latin typeface="Roboto" panose="02000000000000000000" pitchFamily="2" charset="0"/>
              </a:rPr>
              <a:t>}</a:t>
            </a:r>
          </a:p>
          <a:p>
            <a:pPr algn="l"/>
            <a:r>
              <a:rPr lang="en-IN" b="0" i="0" dirty="0">
                <a:solidFill>
                  <a:srgbClr val="555555"/>
                </a:solidFill>
                <a:effectLst/>
                <a:latin typeface="Roboto" panose="02000000000000000000" pitchFamily="2" charset="0"/>
              </a:rPr>
              <a:t>}</a:t>
            </a:r>
          </a:p>
        </p:txBody>
      </p:sp>
    </p:spTree>
    <p:extLst>
      <p:ext uri="{BB962C8B-B14F-4D97-AF65-F5344CB8AC3E}">
        <p14:creationId xmlns:p14="http://schemas.microsoft.com/office/powerpoint/2010/main" val="363789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272018-C239-773A-9103-C05FC772B1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Rectangle 2">
            <a:extLst>
              <a:ext uri="{FF2B5EF4-FFF2-40B4-BE49-F238E27FC236}">
                <a16:creationId xmlns:a16="http://schemas.microsoft.com/office/drawing/2014/main" id="{37763C83-3F43-E96A-9B3A-FA918D5FCD0C}"/>
              </a:ext>
            </a:extLst>
          </p:cNvPr>
          <p:cNvSpPr/>
          <p:nvPr/>
        </p:nvSpPr>
        <p:spPr>
          <a:xfrm>
            <a:off x="2046176" y="1527846"/>
            <a:ext cx="4601737" cy="247557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E58CB265-4145-0D1B-6D38-01DE1DF20F9C}"/>
              </a:ext>
            </a:extLst>
          </p:cNvPr>
          <p:cNvSpPr txBox="1"/>
          <p:nvPr/>
        </p:nvSpPr>
        <p:spPr>
          <a:xfrm>
            <a:off x="1076092" y="861432"/>
            <a:ext cx="6541907" cy="461665"/>
          </a:xfrm>
          <a:prstGeom prst="rect">
            <a:avLst/>
          </a:prstGeom>
          <a:noFill/>
        </p:spPr>
        <p:txBody>
          <a:bodyPr wrap="square">
            <a:spAutoFit/>
          </a:bodyPr>
          <a:lstStyle/>
          <a:p>
            <a:r>
              <a:rPr lang="en-US" sz="2400" b="0" i="0" dirty="0">
                <a:solidFill>
                  <a:srgbClr val="555555"/>
                </a:solidFill>
                <a:effectLst/>
                <a:latin typeface="Times New Roman" panose="02020603050405020304" pitchFamily="18" charset="0"/>
                <a:cs typeface="Times New Roman" panose="02020603050405020304" pitchFamily="18" charset="0"/>
              </a:rPr>
              <a:t>Create Lambda expression for above functionality</a:t>
            </a:r>
            <a:endParaRPr lang="en-IN" dirty="0"/>
          </a:p>
        </p:txBody>
      </p:sp>
      <p:sp>
        <p:nvSpPr>
          <p:cNvPr id="7" name="Rectangle 2">
            <a:extLst>
              <a:ext uri="{FF2B5EF4-FFF2-40B4-BE49-F238E27FC236}">
                <a16:creationId xmlns:a16="http://schemas.microsoft.com/office/drawing/2014/main" id="{1BD72D52-A49A-9D02-77B3-29FDA1A51343}"/>
              </a:ext>
            </a:extLst>
          </p:cNvPr>
          <p:cNvSpPr>
            <a:spLocks noChangeArrowheads="1"/>
          </p:cNvSpPr>
          <p:nvPr/>
        </p:nvSpPr>
        <p:spPr bwMode="auto">
          <a:xfrm>
            <a:off x="2317522" y="1734579"/>
            <a:ext cx="4059044"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Runnable </a:t>
            </a:r>
            <a:r>
              <a:rPr kumimoji="0" lang="en-US" altLang="en-US" sz="1600" b="0" i="0" u="none" strike="noStrike" cap="none" normalizeH="0" baseline="0" dirty="0" err="1">
                <a:ln>
                  <a:noFill/>
                </a:ln>
                <a:solidFill>
                  <a:srgbClr val="555555"/>
                </a:solidFill>
                <a:effectLst/>
                <a:latin typeface="Times New Roman" panose="02020603050405020304" pitchFamily="18" charset="0"/>
                <a:cs typeface="Times New Roman" panose="02020603050405020304" pitchFamily="18" charset="0"/>
              </a:rPr>
              <a:t>runnableObject</a:t>
            </a:r>
            <a:r>
              <a:rPr kumimoji="0" lang="en-US" altLang="en-US" sz="1600"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 = new Runnable() {      // for Runnable it obviously new Runnable()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@Override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public void run(){       // Method syntax is fix</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555555"/>
                </a:solidFill>
                <a:effectLst/>
                <a:latin typeface="Times New Roman" panose="02020603050405020304" pitchFamily="18" charset="0"/>
                <a:cs typeface="Times New Roman" panose="02020603050405020304" pitchFamily="18" charset="0"/>
              </a:rPr>
              <a:t>System.out.println</a:t>
            </a:r>
            <a:r>
              <a:rPr kumimoji="0" lang="en-US" altLang="en-US" sz="1600"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("Anonymous implementation");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55555"/>
                </a:solidFill>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3F7DE7CE-D975-4253-AB37-CD4F177F8CCE}"/>
              </a:ext>
            </a:extLst>
          </p:cNvPr>
          <p:cNvCxnSpPr/>
          <p:nvPr/>
        </p:nvCxnSpPr>
        <p:spPr>
          <a:xfrm>
            <a:off x="4631474" y="1947747"/>
            <a:ext cx="13901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A2B4929-BE18-F2BA-2ACD-B8D082ACC329}"/>
              </a:ext>
            </a:extLst>
          </p:cNvPr>
          <p:cNvCxnSpPr>
            <a:cxnSpLocks/>
          </p:cNvCxnSpPr>
          <p:nvPr/>
        </p:nvCxnSpPr>
        <p:spPr>
          <a:xfrm flipH="1">
            <a:off x="2371493" y="2163336"/>
            <a:ext cx="505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D2ED6FE-6FBE-5A43-1200-4B94204E103B}"/>
              </a:ext>
            </a:extLst>
          </p:cNvPr>
          <p:cNvCxnSpPr>
            <a:cxnSpLocks/>
          </p:cNvCxnSpPr>
          <p:nvPr/>
        </p:nvCxnSpPr>
        <p:spPr>
          <a:xfrm flipH="1">
            <a:off x="2256264" y="2427248"/>
            <a:ext cx="15165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1CB7AC-0951-26CA-ADA9-65BF53D66F69}"/>
              </a:ext>
            </a:extLst>
          </p:cNvPr>
          <p:cNvCxnSpPr>
            <a:cxnSpLocks/>
          </p:cNvCxnSpPr>
          <p:nvPr/>
        </p:nvCxnSpPr>
        <p:spPr>
          <a:xfrm flipH="1">
            <a:off x="2256264" y="2427248"/>
            <a:ext cx="14162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0C0531D-14C3-84E9-B4DD-4C6914C8F4DC}"/>
              </a:ext>
            </a:extLst>
          </p:cNvPr>
          <p:cNvCxnSpPr>
            <a:cxnSpLocks/>
          </p:cNvCxnSpPr>
          <p:nvPr/>
        </p:nvCxnSpPr>
        <p:spPr>
          <a:xfrm flipH="1">
            <a:off x="2317522" y="2698594"/>
            <a:ext cx="15165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32A8383-73CF-DA11-4C86-2008061C33CB}"/>
              </a:ext>
            </a:extLst>
          </p:cNvPr>
          <p:cNvCxnSpPr>
            <a:cxnSpLocks/>
          </p:cNvCxnSpPr>
          <p:nvPr/>
        </p:nvCxnSpPr>
        <p:spPr>
          <a:xfrm flipH="1">
            <a:off x="2371493" y="2914185"/>
            <a:ext cx="1642946"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297ADD2-88FF-5A7B-8386-B37375866671}"/>
              </a:ext>
            </a:extLst>
          </p:cNvPr>
          <p:cNvSpPr txBox="1"/>
          <p:nvPr/>
        </p:nvSpPr>
        <p:spPr>
          <a:xfrm>
            <a:off x="683941" y="4225178"/>
            <a:ext cx="7118587" cy="307777"/>
          </a:xfrm>
          <a:prstGeom prst="rect">
            <a:avLst/>
          </a:prstGeom>
          <a:noFill/>
        </p:spPr>
        <p:txBody>
          <a:bodyPr wrap="square">
            <a:spAutoFit/>
          </a:bodyPr>
          <a:lstStyle/>
          <a:p>
            <a:r>
              <a:rPr lang="en-IN" b="1" i="0" dirty="0">
                <a:solidFill>
                  <a:srgbClr val="C00000"/>
                </a:solidFill>
                <a:effectLst/>
                <a:latin typeface="Roboto" panose="02000000000000000000" pitchFamily="2" charset="0"/>
              </a:rPr>
              <a:t>Runnable </a:t>
            </a:r>
            <a:r>
              <a:rPr lang="en-IN" b="1" i="0" dirty="0" err="1">
                <a:solidFill>
                  <a:srgbClr val="C00000"/>
                </a:solidFill>
                <a:effectLst/>
                <a:latin typeface="Roboto" panose="02000000000000000000" pitchFamily="2" charset="0"/>
              </a:rPr>
              <a:t>runnableObject</a:t>
            </a:r>
            <a:r>
              <a:rPr lang="en-IN" b="1" i="0" dirty="0">
                <a:solidFill>
                  <a:srgbClr val="C00000"/>
                </a:solidFill>
                <a:effectLst/>
                <a:latin typeface="Roboto" panose="02000000000000000000" pitchFamily="2" charset="0"/>
              </a:rPr>
              <a:t> = () -&gt; { </a:t>
            </a:r>
            <a:r>
              <a:rPr lang="en-IN" b="1" i="0" dirty="0" err="1">
                <a:solidFill>
                  <a:srgbClr val="C00000"/>
                </a:solidFill>
                <a:effectLst/>
                <a:latin typeface="Roboto" panose="02000000000000000000" pitchFamily="2" charset="0"/>
              </a:rPr>
              <a:t>System.out.println</a:t>
            </a:r>
            <a:r>
              <a:rPr lang="en-IN" b="1" i="0" dirty="0">
                <a:solidFill>
                  <a:srgbClr val="C00000"/>
                </a:solidFill>
                <a:effectLst/>
                <a:latin typeface="Roboto" panose="02000000000000000000" pitchFamily="2" charset="0"/>
              </a:rPr>
              <a:t>("Anonymous implementation") };</a:t>
            </a:r>
            <a:endParaRPr lang="en-IN" b="1" dirty="0">
              <a:solidFill>
                <a:srgbClr val="C00000"/>
              </a:solidFill>
            </a:endParaRPr>
          </a:p>
        </p:txBody>
      </p:sp>
    </p:spTree>
    <p:extLst>
      <p:ext uri="{BB962C8B-B14F-4D97-AF65-F5344CB8AC3E}">
        <p14:creationId xmlns:p14="http://schemas.microsoft.com/office/powerpoint/2010/main" val="1436141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7" name="Google Shape;287;p19"/>
          <p:cNvSpPr txBox="1">
            <a:spLocks noGrp="1"/>
          </p:cNvSpPr>
          <p:nvPr>
            <p:ph type="sldNum" idx="12"/>
          </p:nvPr>
        </p:nvSpPr>
        <p:spPr>
          <a:xfrm>
            <a:off x="7618000" y="4636499"/>
            <a:ext cx="1487400" cy="323787"/>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88" name="Google Shape;288;p19"/>
          <p:cNvGrpSpPr/>
          <p:nvPr/>
        </p:nvGrpSpPr>
        <p:grpSpPr>
          <a:xfrm>
            <a:off x="312466" y="587260"/>
            <a:ext cx="309022" cy="386613"/>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C8EC5441-BEC9-94FD-F50D-8D7D2CF3B2BA}"/>
              </a:ext>
            </a:extLst>
          </p:cNvPr>
          <p:cNvSpPr txBox="1"/>
          <p:nvPr/>
        </p:nvSpPr>
        <p:spPr>
          <a:xfrm>
            <a:off x="860502" y="1289363"/>
            <a:ext cx="5443653" cy="3785652"/>
          </a:xfrm>
          <a:prstGeom prst="rect">
            <a:avLst/>
          </a:prstGeom>
          <a:noFill/>
        </p:spPr>
        <p:txBody>
          <a:bodyPr wrap="square">
            <a:spAutoFit/>
          </a:bodyPr>
          <a:lstStyle/>
          <a:p>
            <a:pPr algn="just"/>
            <a:r>
              <a:rPr lang="en-IN" sz="1600" b="1" i="0" dirty="0">
                <a:solidFill>
                  <a:srgbClr val="006699"/>
                </a:solidFill>
                <a:effectLst/>
                <a:latin typeface="Times New Roman" panose="02020603050405020304" pitchFamily="18" charset="0"/>
                <a:cs typeface="Times New Roman" panose="02020603050405020304" pitchFamily="18" charset="0"/>
              </a:rPr>
              <a:t>interface</a:t>
            </a:r>
            <a:r>
              <a:rPr lang="en-IN" sz="1600" b="0" i="0" dirty="0">
                <a:solidFill>
                  <a:srgbClr val="000000"/>
                </a:solidFill>
                <a:effectLst/>
                <a:latin typeface="Times New Roman" panose="02020603050405020304" pitchFamily="18" charset="0"/>
                <a:cs typeface="Times New Roman" panose="02020603050405020304" pitchFamily="18" charset="0"/>
              </a:rPr>
              <a:t> Drawable{  </a:t>
            </a:r>
          </a:p>
          <a:p>
            <a:pPr algn="just"/>
            <a:r>
              <a:rPr lang="en-IN" sz="1600" b="0" i="0" dirty="0">
                <a:solidFill>
                  <a:srgbClr val="000000"/>
                </a:solidFill>
                <a:effectLst/>
                <a:latin typeface="Times New Roman" panose="02020603050405020304" pitchFamily="18" charset="0"/>
                <a:cs typeface="Times New Roman" panose="02020603050405020304" pitchFamily="18" charset="0"/>
              </a:rPr>
              <a:t>    </a:t>
            </a:r>
            <a:r>
              <a:rPr lang="en-IN" sz="1600" b="1" i="0" dirty="0">
                <a:solidFill>
                  <a:srgbClr val="006699"/>
                </a:solidFill>
                <a:effectLst/>
                <a:latin typeface="Times New Roman" panose="02020603050405020304" pitchFamily="18" charset="0"/>
                <a:cs typeface="Times New Roman" panose="02020603050405020304" pitchFamily="18" charset="0"/>
              </a:rPr>
              <a:t>public</a:t>
            </a:r>
            <a:r>
              <a:rPr lang="en-IN" sz="1600" b="0" i="0" dirty="0">
                <a:solidFill>
                  <a:srgbClr val="000000"/>
                </a:solidFill>
                <a:effectLst/>
                <a:latin typeface="Times New Roman" panose="02020603050405020304" pitchFamily="18" charset="0"/>
                <a:cs typeface="Times New Roman" panose="02020603050405020304" pitchFamily="18" charset="0"/>
              </a:rPr>
              <a:t> </a:t>
            </a:r>
            <a:r>
              <a:rPr lang="en-IN" sz="1600" b="1" i="0" dirty="0">
                <a:solidFill>
                  <a:srgbClr val="006699"/>
                </a:solidFill>
                <a:effectLst/>
                <a:latin typeface="Times New Roman" panose="02020603050405020304" pitchFamily="18" charset="0"/>
                <a:cs typeface="Times New Roman" panose="02020603050405020304" pitchFamily="18" charset="0"/>
              </a:rPr>
              <a:t>void</a:t>
            </a:r>
            <a:r>
              <a:rPr lang="en-IN" sz="1600" b="0" i="0" dirty="0">
                <a:solidFill>
                  <a:srgbClr val="000000"/>
                </a:solidFill>
                <a:effectLst/>
                <a:latin typeface="Times New Roman" panose="02020603050405020304" pitchFamily="18" charset="0"/>
                <a:cs typeface="Times New Roman" panose="02020603050405020304" pitchFamily="18" charset="0"/>
              </a:rPr>
              <a:t> draw();  </a:t>
            </a:r>
          </a:p>
          <a:p>
            <a:pPr algn="just"/>
            <a:r>
              <a:rPr lang="en-IN" sz="1600" b="0" i="0" dirty="0">
                <a:solidFill>
                  <a:srgbClr val="000000"/>
                </a:solidFill>
                <a:effectLst/>
                <a:latin typeface="Times New Roman" panose="02020603050405020304" pitchFamily="18" charset="0"/>
                <a:cs typeface="Times New Roman" panose="02020603050405020304" pitchFamily="18" charset="0"/>
              </a:rPr>
              <a:t>}  </a:t>
            </a:r>
          </a:p>
          <a:p>
            <a:pPr algn="just"/>
            <a:r>
              <a:rPr lang="en-IN" sz="1600" b="0" i="0" dirty="0">
                <a:solidFill>
                  <a:srgbClr val="000000"/>
                </a:solidFill>
                <a:effectLst/>
                <a:latin typeface="Times New Roman" panose="02020603050405020304" pitchFamily="18" charset="0"/>
                <a:cs typeface="Times New Roman" panose="02020603050405020304" pitchFamily="18" charset="0"/>
              </a:rPr>
              <a:t>  </a:t>
            </a:r>
          </a:p>
          <a:p>
            <a:pPr algn="just"/>
            <a:r>
              <a:rPr lang="en-IN" sz="1600" b="1" i="0" dirty="0">
                <a:solidFill>
                  <a:srgbClr val="006699"/>
                </a:solidFill>
                <a:effectLst/>
                <a:latin typeface="Times New Roman" panose="02020603050405020304" pitchFamily="18" charset="0"/>
                <a:cs typeface="Times New Roman" panose="02020603050405020304" pitchFamily="18" charset="0"/>
              </a:rPr>
              <a:t>public</a:t>
            </a:r>
            <a:r>
              <a:rPr lang="en-IN" sz="1600" b="0" i="0" dirty="0">
                <a:solidFill>
                  <a:srgbClr val="000000"/>
                </a:solidFill>
                <a:effectLst/>
                <a:latin typeface="Times New Roman" panose="02020603050405020304" pitchFamily="18" charset="0"/>
                <a:cs typeface="Times New Roman" panose="02020603050405020304" pitchFamily="18" charset="0"/>
              </a:rPr>
              <a:t> </a:t>
            </a:r>
            <a:r>
              <a:rPr lang="en-IN" sz="1600" b="1" i="0" dirty="0">
                <a:solidFill>
                  <a:srgbClr val="006699"/>
                </a:solidFill>
                <a:effectLst/>
                <a:latin typeface="Times New Roman" panose="02020603050405020304" pitchFamily="18" charset="0"/>
                <a:cs typeface="Times New Roman" panose="02020603050405020304" pitchFamily="18" charset="0"/>
              </a:rPr>
              <a:t>class</a:t>
            </a:r>
            <a:r>
              <a:rPr lang="en-IN" sz="1600" b="0" i="0" dirty="0">
                <a:solidFill>
                  <a:srgbClr val="000000"/>
                </a:solidFill>
                <a:effectLst/>
                <a:latin typeface="Times New Roman" panose="02020603050405020304" pitchFamily="18" charset="0"/>
                <a:cs typeface="Times New Roman" panose="02020603050405020304" pitchFamily="18" charset="0"/>
              </a:rPr>
              <a:t> LambdaExpressionExample2 {  </a:t>
            </a:r>
          </a:p>
          <a:p>
            <a:pPr algn="just"/>
            <a:r>
              <a:rPr lang="en-IN" sz="1600" b="0" i="0" dirty="0">
                <a:solidFill>
                  <a:srgbClr val="000000"/>
                </a:solidFill>
                <a:effectLst/>
                <a:latin typeface="Times New Roman" panose="02020603050405020304" pitchFamily="18" charset="0"/>
                <a:cs typeface="Times New Roman" panose="02020603050405020304" pitchFamily="18" charset="0"/>
              </a:rPr>
              <a:t>    </a:t>
            </a:r>
            <a:r>
              <a:rPr lang="en-IN" sz="1600" b="1" i="0" dirty="0">
                <a:solidFill>
                  <a:srgbClr val="006699"/>
                </a:solidFill>
                <a:effectLst/>
                <a:latin typeface="Times New Roman" panose="02020603050405020304" pitchFamily="18" charset="0"/>
                <a:cs typeface="Times New Roman" panose="02020603050405020304" pitchFamily="18" charset="0"/>
              </a:rPr>
              <a:t>public</a:t>
            </a:r>
            <a:r>
              <a:rPr lang="en-IN" sz="1600" b="0" i="0" dirty="0">
                <a:solidFill>
                  <a:srgbClr val="000000"/>
                </a:solidFill>
                <a:effectLst/>
                <a:latin typeface="Times New Roman" panose="02020603050405020304" pitchFamily="18" charset="0"/>
                <a:cs typeface="Times New Roman" panose="02020603050405020304" pitchFamily="18" charset="0"/>
              </a:rPr>
              <a:t> </a:t>
            </a:r>
            <a:r>
              <a:rPr lang="en-IN" sz="1600" b="1" i="0" dirty="0">
                <a:solidFill>
                  <a:srgbClr val="006699"/>
                </a:solidFill>
                <a:effectLst/>
                <a:latin typeface="Times New Roman" panose="02020603050405020304" pitchFamily="18" charset="0"/>
                <a:cs typeface="Times New Roman" panose="02020603050405020304" pitchFamily="18" charset="0"/>
              </a:rPr>
              <a:t>static</a:t>
            </a:r>
            <a:r>
              <a:rPr lang="en-IN" sz="1600" b="0" i="0" dirty="0">
                <a:solidFill>
                  <a:srgbClr val="000000"/>
                </a:solidFill>
                <a:effectLst/>
                <a:latin typeface="Times New Roman" panose="02020603050405020304" pitchFamily="18" charset="0"/>
                <a:cs typeface="Times New Roman" panose="02020603050405020304" pitchFamily="18" charset="0"/>
              </a:rPr>
              <a:t> </a:t>
            </a:r>
            <a:r>
              <a:rPr lang="en-IN" sz="1600" b="1" i="0" dirty="0">
                <a:solidFill>
                  <a:srgbClr val="006699"/>
                </a:solidFill>
                <a:effectLst/>
                <a:latin typeface="Times New Roman" panose="02020603050405020304" pitchFamily="18" charset="0"/>
                <a:cs typeface="Times New Roman" panose="02020603050405020304" pitchFamily="18" charset="0"/>
              </a:rPr>
              <a:t>void</a:t>
            </a:r>
            <a:r>
              <a:rPr lang="en-IN" sz="1600" b="0" i="0" dirty="0">
                <a:solidFill>
                  <a:srgbClr val="000000"/>
                </a:solidFill>
                <a:effectLst/>
                <a:latin typeface="Times New Roman" panose="02020603050405020304" pitchFamily="18" charset="0"/>
                <a:cs typeface="Times New Roman" panose="02020603050405020304" pitchFamily="18" charset="0"/>
              </a:rPr>
              <a:t> main(String[] </a:t>
            </a:r>
            <a:r>
              <a:rPr lang="en-IN" sz="1600" b="0" i="0" dirty="0" err="1">
                <a:solidFill>
                  <a:srgbClr val="000000"/>
                </a:solidFill>
                <a:effectLst/>
                <a:latin typeface="Times New Roman" panose="02020603050405020304" pitchFamily="18" charset="0"/>
                <a:cs typeface="Times New Roman" panose="02020603050405020304" pitchFamily="18" charset="0"/>
              </a:rPr>
              <a:t>args</a:t>
            </a:r>
            <a:r>
              <a:rPr lang="en-IN" sz="1600" b="0" i="0" dirty="0">
                <a:solidFill>
                  <a:srgbClr val="000000"/>
                </a:solidFill>
                <a:effectLst/>
                <a:latin typeface="Times New Roman" panose="02020603050405020304" pitchFamily="18" charset="0"/>
                <a:cs typeface="Times New Roman" panose="02020603050405020304" pitchFamily="18" charset="0"/>
              </a:rPr>
              <a:t>) {  </a:t>
            </a:r>
          </a:p>
          <a:p>
            <a:pPr algn="just"/>
            <a:r>
              <a:rPr lang="en-IN" sz="1600" b="0" i="0" dirty="0">
                <a:solidFill>
                  <a:srgbClr val="000000"/>
                </a:solidFill>
                <a:effectLst/>
                <a:latin typeface="Times New Roman" panose="02020603050405020304" pitchFamily="18" charset="0"/>
                <a:cs typeface="Times New Roman" panose="02020603050405020304" pitchFamily="18" charset="0"/>
              </a:rPr>
              <a:t>        </a:t>
            </a:r>
            <a:r>
              <a:rPr lang="en-IN" sz="1600" b="1" i="0" dirty="0">
                <a:solidFill>
                  <a:srgbClr val="006699"/>
                </a:solidFill>
                <a:effectLst/>
                <a:latin typeface="Times New Roman" panose="02020603050405020304" pitchFamily="18" charset="0"/>
                <a:cs typeface="Times New Roman" panose="02020603050405020304" pitchFamily="18" charset="0"/>
              </a:rPr>
              <a:t>int</a:t>
            </a:r>
            <a:r>
              <a:rPr lang="en-IN" sz="1600" b="0" i="0" dirty="0">
                <a:solidFill>
                  <a:srgbClr val="000000"/>
                </a:solidFill>
                <a:effectLst/>
                <a:latin typeface="Times New Roman" panose="02020603050405020304" pitchFamily="18" charset="0"/>
                <a:cs typeface="Times New Roman" panose="02020603050405020304" pitchFamily="18" charset="0"/>
              </a:rPr>
              <a:t> width=</a:t>
            </a:r>
            <a:r>
              <a:rPr lang="en-IN" sz="1600" b="0" i="0" dirty="0">
                <a:solidFill>
                  <a:srgbClr val="C00000"/>
                </a:solidFill>
                <a:effectLst/>
                <a:latin typeface="Times New Roman" panose="02020603050405020304" pitchFamily="18" charset="0"/>
                <a:cs typeface="Times New Roman" panose="02020603050405020304" pitchFamily="18" charset="0"/>
              </a:rPr>
              <a:t>10</a:t>
            </a:r>
            <a:r>
              <a:rPr lang="en-IN" sz="1600" b="0" i="0" dirty="0">
                <a:solidFill>
                  <a:srgbClr val="000000"/>
                </a:solidFill>
                <a:effectLst/>
                <a:latin typeface="Times New Roman" panose="02020603050405020304" pitchFamily="18" charset="0"/>
                <a:cs typeface="Times New Roman" panose="02020603050405020304" pitchFamily="18" charset="0"/>
              </a:rPr>
              <a:t>;  </a:t>
            </a:r>
          </a:p>
          <a:p>
            <a:pPr algn="just"/>
            <a:r>
              <a:rPr lang="en-IN" sz="1600" b="0" i="0" dirty="0">
                <a:solidFill>
                  <a:srgbClr val="000000"/>
                </a:solidFill>
                <a:effectLst/>
                <a:latin typeface="Times New Roman" panose="02020603050405020304" pitchFamily="18" charset="0"/>
                <a:cs typeface="Times New Roman" panose="02020603050405020304" pitchFamily="18" charset="0"/>
              </a:rPr>
              <a:t>          </a:t>
            </a:r>
          </a:p>
          <a:p>
            <a:pPr algn="just"/>
            <a:r>
              <a:rPr lang="en-IN" sz="1600" b="0" i="0" dirty="0">
                <a:solidFill>
                  <a:srgbClr val="000000"/>
                </a:solidFill>
                <a:effectLst/>
                <a:latin typeface="Times New Roman" panose="02020603050405020304" pitchFamily="18" charset="0"/>
                <a:cs typeface="Times New Roman" panose="02020603050405020304" pitchFamily="18" charset="0"/>
              </a:rPr>
              <a:t>        </a:t>
            </a:r>
            <a:r>
              <a:rPr lang="en-IN" sz="1600" b="0" i="0" dirty="0">
                <a:solidFill>
                  <a:srgbClr val="008200"/>
                </a:solidFill>
                <a:effectLst/>
                <a:latin typeface="Times New Roman" panose="02020603050405020304" pitchFamily="18" charset="0"/>
                <a:cs typeface="Times New Roman" panose="02020603050405020304" pitchFamily="18" charset="0"/>
              </a:rPr>
              <a:t>//with lambda</a:t>
            </a:r>
            <a:r>
              <a:rPr lang="en-IN" sz="1600" b="0" i="0" dirty="0">
                <a:solidFill>
                  <a:srgbClr val="000000"/>
                </a:solidFill>
                <a:effectLst/>
                <a:latin typeface="Times New Roman" panose="02020603050405020304" pitchFamily="18" charset="0"/>
                <a:cs typeface="Times New Roman" panose="02020603050405020304" pitchFamily="18" charset="0"/>
              </a:rPr>
              <a:t>  </a:t>
            </a:r>
          </a:p>
          <a:p>
            <a:pPr algn="just"/>
            <a:r>
              <a:rPr lang="en-IN" sz="1600" b="0" i="0" dirty="0">
                <a:solidFill>
                  <a:srgbClr val="000000"/>
                </a:solidFill>
                <a:effectLst/>
                <a:latin typeface="Times New Roman" panose="02020603050405020304" pitchFamily="18" charset="0"/>
                <a:cs typeface="Times New Roman" panose="02020603050405020304" pitchFamily="18" charset="0"/>
              </a:rPr>
              <a:t>        Drawable d2=()-&gt;{  </a:t>
            </a:r>
          </a:p>
          <a:p>
            <a:pPr algn="just"/>
            <a:r>
              <a:rPr lang="en-IN" sz="1600" b="0" i="0" dirty="0">
                <a:solidFill>
                  <a:srgbClr val="000000"/>
                </a:solidFill>
                <a:effectLst/>
                <a:latin typeface="Times New Roman" panose="02020603050405020304" pitchFamily="18" charset="0"/>
                <a:cs typeface="Times New Roman" panose="02020603050405020304" pitchFamily="18" charset="0"/>
              </a:rPr>
              <a:t>            </a:t>
            </a:r>
            <a:r>
              <a:rPr lang="en-IN" sz="1600" b="0" i="0" dirty="0" err="1">
                <a:solidFill>
                  <a:srgbClr val="000000"/>
                </a:solidFill>
                <a:effectLst/>
                <a:latin typeface="Times New Roman" panose="02020603050405020304" pitchFamily="18" charset="0"/>
                <a:cs typeface="Times New Roman" panose="02020603050405020304" pitchFamily="18" charset="0"/>
              </a:rPr>
              <a:t>System.out.println</a:t>
            </a:r>
            <a:r>
              <a:rPr lang="en-IN" sz="1600" b="0" i="0" dirty="0">
                <a:solidFill>
                  <a:srgbClr val="000000"/>
                </a:solidFill>
                <a:effectLst/>
                <a:latin typeface="Times New Roman" panose="02020603050405020304" pitchFamily="18" charset="0"/>
                <a:cs typeface="Times New Roman" panose="02020603050405020304" pitchFamily="18" charset="0"/>
              </a:rPr>
              <a:t>(</a:t>
            </a:r>
            <a:r>
              <a:rPr lang="en-IN" sz="1600" b="0" i="0" dirty="0">
                <a:solidFill>
                  <a:srgbClr val="0000FF"/>
                </a:solidFill>
                <a:effectLst/>
                <a:latin typeface="Times New Roman" panose="02020603050405020304" pitchFamily="18" charset="0"/>
                <a:cs typeface="Times New Roman" panose="02020603050405020304" pitchFamily="18" charset="0"/>
              </a:rPr>
              <a:t>"Drawing "</a:t>
            </a:r>
            <a:r>
              <a:rPr lang="en-IN" sz="1600" b="0" i="0" dirty="0">
                <a:solidFill>
                  <a:srgbClr val="000000"/>
                </a:solidFill>
                <a:effectLst/>
                <a:latin typeface="Times New Roman" panose="02020603050405020304" pitchFamily="18" charset="0"/>
                <a:cs typeface="Times New Roman" panose="02020603050405020304" pitchFamily="18" charset="0"/>
              </a:rPr>
              <a:t>+width);  </a:t>
            </a:r>
          </a:p>
          <a:p>
            <a:pPr algn="just"/>
            <a:r>
              <a:rPr lang="en-IN" sz="1600" b="0" i="0" dirty="0">
                <a:solidFill>
                  <a:srgbClr val="000000"/>
                </a:solidFill>
                <a:effectLst/>
                <a:latin typeface="Times New Roman" panose="02020603050405020304" pitchFamily="18" charset="0"/>
                <a:cs typeface="Times New Roman" panose="02020603050405020304" pitchFamily="18" charset="0"/>
              </a:rPr>
              <a:t>        };  </a:t>
            </a:r>
          </a:p>
          <a:p>
            <a:pPr algn="just"/>
            <a:r>
              <a:rPr lang="en-IN" sz="1600" b="0" i="0" dirty="0">
                <a:solidFill>
                  <a:srgbClr val="000000"/>
                </a:solidFill>
                <a:effectLst/>
                <a:latin typeface="Times New Roman" panose="02020603050405020304" pitchFamily="18" charset="0"/>
                <a:cs typeface="Times New Roman" panose="02020603050405020304" pitchFamily="18" charset="0"/>
              </a:rPr>
              <a:t>        d2.draw();  </a:t>
            </a:r>
          </a:p>
          <a:p>
            <a:pPr algn="just"/>
            <a:r>
              <a:rPr lang="en-IN" sz="1600" b="0" i="0" dirty="0">
                <a:solidFill>
                  <a:srgbClr val="000000"/>
                </a:solidFill>
                <a:effectLst/>
                <a:latin typeface="Times New Roman" panose="02020603050405020304" pitchFamily="18" charset="0"/>
                <a:cs typeface="Times New Roman" panose="02020603050405020304" pitchFamily="18" charset="0"/>
              </a:rPr>
              <a:t>    }  </a:t>
            </a:r>
          </a:p>
          <a:p>
            <a:pPr algn="just"/>
            <a:r>
              <a:rPr lang="en-IN" sz="1600" b="0" i="0" dirty="0">
                <a:solidFill>
                  <a:srgbClr val="00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A28C4C36-9C8C-B4A0-BC3B-89F845DCB576}"/>
              </a:ext>
            </a:extLst>
          </p:cNvPr>
          <p:cNvSpPr txBox="1"/>
          <p:nvPr/>
        </p:nvSpPr>
        <p:spPr>
          <a:xfrm>
            <a:off x="798611" y="436095"/>
            <a:ext cx="6040804"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Example – Lambda Expression</a:t>
            </a:r>
            <a:endParaRPr lang="en-IN" sz="32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6E476C77-EA51-622B-CD33-9A881132F46E}"/>
              </a:ext>
            </a:extLst>
          </p:cNvPr>
          <p:cNvSpPr txBox="1"/>
          <p:nvPr/>
        </p:nvSpPr>
        <p:spPr>
          <a:xfrm>
            <a:off x="727589" y="462078"/>
            <a:ext cx="5565652" cy="58477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Types of Functional Interface</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A12AF00-05FD-B8DA-8819-7DBDEF2414D5}"/>
              </a:ext>
            </a:extLst>
          </p:cNvPr>
          <p:cNvSpPr txBox="1"/>
          <p:nvPr/>
        </p:nvSpPr>
        <p:spPr>
          <a:xfrm>
            <a:off x="860503" y="1481917"/>
            <a:ext cx="5770756" cy="2345322"/>
          </a:xfrm>
          <a:prstGeom prst="rect">
            <a:avLst/>
          </a:prstGeom>
          <a:noFill/>
        </p:spPr>
        <p:txBody>
          <a:bodyPr wrap="square">
            <a:spAutoFit/>
          </a:bodyPr>
          <a:lstStyle/>
          <a:p>
            <a:pPr algn="l">
              <a:lnSpc>
                <a:spcPct val="150000"/>
              </a:lnSpc>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Functional interfaces in Java are mainly of </a:t>
            </a:r>
            <a:r>
              <a:rPr lang="en-US" sz="2000" b="1" i="0" dirty="0">
                <a:solidFill>
                  <a:schemeClr val="tx1">
                    <a:lumMod val="50000"/>
                  </a:schemeClr>
                </a:solidFill>
                <a:effectLst/>
                <a:latin typeface="Times New Roman" panose="02020603050405020304" pitchFamily="18" charset="0"/>
                <a:cs typeface="Times New Roman" panose="02020603050405020304" pitchFamily="18" charset="0"/>
              </a:rPr>
              <a:t>four types</a:t>
            </a: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a:t>
            </a:r>
          </a:p>
          <a:p>
            <a:pPr algn="l">
              <a:lnSpc>
                <a:spcPct val="150000"/>
              </a:lnSpc>
              <a:buFont typeface="+mj-lt"/>
              <a:buAutoNum type="arabicPeriod"/>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Consumer</a:t>
            </a:r>
          </a:p>
          <a:p>
            <a:pPr algn="l">
              <a:lnSpc>
                <a:spcPct val="150000"/>
              </a:lnSpc>
              <a:buFont typeface="+mj-lt"/>
              <a:buAutoNum type="arabicPeriod"/>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Predicate</a:t>
            </a:r>
          </a:p>
          <a:p>
            <a:pPr algn="l">
              <a:lnSpc>
                <a:spcPct val="150000"/>
              </a:lnSpc>
              <a:buFont typeface="+mj-lt"/>
              <a:buAutoNum type="arabicPeriod"/>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Function</a:t>
            </a:r>
          </a:p>
          <a:p>
            <a:pPr algn="l">
              <a:lnSpc>
                <a:spcPct val="150000"/>
              </a:lnSpc>
              <a:buFont typeface="+mj-lt"/>
              <a:buAutoNum type="arabicPeriod"/>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Supplier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TextBox 2">
            <a:extLst>
              <a:ext uri="{FF2B5EF4-FFF2-40B4-BE49-F238E27FC236}">
                <a16:creationId xmlns:a16="http://schemas.microsoft.com/office/drawing/2014/main" id="{01903C90-BB10-086B-50AF-761C5E266796}"/>
              </a:ext>
            </a:extLst>
          </p:cNvPr>
          <p:cNvSpPr txBox="1"/>
          <p:nvPr/>
        </p:nvSpPr>
        <p:spPr>
          <a:xfrm>
            <a:off x="652345" y="570542"/>
            <a:ext cx="7644162" cy="2806987"/>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Function</a:t>
            </a:r>
          </a:p>
          <a:p>
            <a:pPr marL="342900" indent="-342900" algn="just">
              <a:lnSpc>
                <a:spcPct val="150000"/>
              </a:lnSpc>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The function type functional interface receives a single argument, processes it, and returns a value. </a:t>
            </a:r>
          </a:p>
          <a:p>
            <a:pPr marL="342900" indent="-342900" algn="just">
              <a:lnSpc>
                <a:spcPct val="150000"/>
              </a:lnSpc>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One of the applications of this type of functional interface is taking the key from the user as input and searching for the value in the map for the given key.</a:t>
            </a:r>
          </a:p>
        </p:txBody>
      </p:sp>
      <p:sp>
        <p:nvSpPr>
          <p:cNvPr id="5" name="TextBox 4">
            <a:extLst>
              <a:ext uri="{FF2B5EF4-FFF2-40B4-BE49-F238E27FC236}">
                <a16:creationId xmlns:a16="http://schemas.microsoft.com/office/drawing/2014/main" id="{25F9AA96-98B8-36BE-38BA-D94C8E319AF6}"/>
              </a:ext>
            </a:extLst>
          </p:cNvPr>
          <p:cNvSpPr txBox="1"/>
          <p:nvPr/>
        </p:nvSpPr>
        <p:spPr>
          <a:xfrm>
            <a:off x="3165089" y="3118099"/>
            <a:ext cx="4575716" cy="1569660"/>
          </a:xfrm>
          <a:prstGeom prst="rect">
            <a:avLst/>
          </a:prstGeom>
          <a:noFill/>
        </p:spPr>
        <p:txBody>
          <a:bodyPr wrap="square">
            <a:spAutoFit/>
          </a:bodyPr>
          <a:lstStyle/>
          <a:p>
            <a:r>
              <a:rPr lang="en-IN" sz="1600" b="1" i="0" dirty="0">
                <a:solidFill>
                  <a:schemeClr val="tx1">
                    <a:lumMod val="50000"/>
                  </a:schemeClr>
                </a:solidFill>
                <a:effectLst/>
                <a:latin typeface="Times New Roman" panose="02020603050405020304" pitchFamily="18" charset="0"/>
                <a:cs typeface="Times New Roman" panose="02020603050405020304" pitchFamily="18" charset="0"/>
              </a:rPr>
              <a:t>Syntax:</a:t>
            </a:r>
          </a:p>
          <a:p>
            <a:endParaRPr lang="en-IN" sz="1600" b="1" dirty="0">
              <a:solidFill>
                <a:schemeClr val="tx1">
                  <a:lumMod val="50000"/>
                </a:schemeClr>
              </a:solidFill>
              <a:latin typeface="Times New Roman" panose="02020603050405020304" pitchFamily="18" charset="0"/>
              <a:cs typeface="Times New Roman" panose="02020603050405020304" pitchFamily="18" charset="0"/>
            </a:endParaRPr>
          </a:p>
          <a:p>
            <a:r>
              <a:rPr lang="en-IN" sz="1600" b="1" dirty="0">
                <a:solidFill>
                  <a:schemeClr val="tx1">
                    <a:lumMod val="50000"/>
                  </a:schemeClr>
                </a:solidFill>
                <a:latin typeface="Times New Roman" panose="02020603050405020304" pitchFamily="18" charset="0"/>
                <a:cs typeface="Times New Roman" panose="02020603050405020304" pitchFamily="18" charset="0"/>
              </a:rPr>
              <a:t>@FunctionalInterface</a:t>
            </a:r>
          </a:p>
          <a:p>
            <a:r>
              <a:rPr lang="en-IN" sz="1600" b="1" dirty="0">
                <a:solidFill>
                  <a:schemeClr val="tx1">
                    <a:lumMod val="50000"/>
                  </a:schemeClr>
                </a:solidFill>
                <a:latin typeface="Times New Roman" panose="02020603050405020304" pitchFamily="18" charset="0"/>
                <a:cs typeface="Times New Roman" panose="02020603050405020304" pitchFamily="18" charset="0"/>
              </a:rPr>
              <a:t>Public interface Function&lt;T,R&gt;{</a:t>
            </a:r>
          </a:p>
          <a:p>
            <a:r>
              <a:rPr lang="en-IN" sz="1600" b="1" dirty="0">
                <a:solidFill>
                  <a:schemeClr val="tx1">
                    <a:lumMod val="50000"/>
                  </a:schemeClr>
                </a:solidFill>
                <a:latin typeface="Times New Roman" panose="02020603050405020304" pitchFamily="18" charset="0"/>
                <a:cs typeface="Times New Roman" panose="02020603050405020304" pitchFamily="18" charset="0"/>
              </a:rPr>
              <a:t>	R apply(T t)</a:t>
            </a:r>
          </a:p>
          <a:p>
            <a:r>
              <a:rPr lang="en-IN" sz="1600" b="1" dirty="0">
                <a:solidFill>
                  <a:schemeClr val="tx1">
                    <a:lumMod val="50000"/>
                  </a:schemeClr>
                </a:solidFill>
                <a:latin typeface="Times New Roman" panose="02020603050405020304" pitchFamily="18" charset="0"/>
                <a:cs typeface="Times New Roman" panose="02020603050405020304" pitchFamily="18" charset="0"/>
              </a:rPr>
              <a:t>}</a:t>
            </a:r>
            <a:endParaRPr lang="en-IN" sz="1600" dirty="0">
              <a:solidFill>
                <a:schemeClr val="tx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5" name="TextBox 4">
            <a:extLst>
              <a:ext uri="{FF2B5EF4-FFF2-40B4-BE49-F238E27FC236}">
                <a16:creationId xmlns:a16="http://schemas.microsoft.com/office/drawing/2014/main" id="{25F9AA96-98B8-36BE-38BA-D94C8E319AF6}"/>
              </a:ext>
            </a:extLst>
          </p:cNvPr>
          <p:cNvSpPr txBox="1"/>
          <p:nvPr/>
        </p:nvSpPr>
        <p:spPr>
          <a:xfrm>
            <a:off x="949713" y="2290170"/>
            <a:ext cx="4575716" cy="1569660"/>
          </a:xfrm>
          <a:prstGeom prst="rect">
            <a:avLst/>
          </a:prstGeom>
          <a:noFill/>
        </p:spPr>
        <p:txBody>
          <a:bodyPr wrap="square">
            <a:spAutoFit/>
          </a:bodyPr>
          <a:lstStyle/>
          <a:p>
            <a:r>
              <a:rPr lang="en-IN" sz="1600" b="1" i="0" dirty="0">
                <a:solidFill>
                  <a:schemeClr val="tx1">
                    <a:lumMod val="50000"/>
                  </a:schemeClr>
                </a:solidFill>
                <a:effectLst/>
                <a:latin typeface="Times New Roman" panose="02020603050405020304" pitchFamily="18" charset="0"/>
                <a:cs typeface="Times New Roman" panose="02020603050405020304" pitchFamily="18" charset="0"/>
              </a:rPr>
              <a:t>Syntax:</a:t>
            </a:r>
          </a:p>
          <a:p>
            <a:endParaRPr lang="en-IN" sz="1600" b="1" dirty="0">
              <a:solidFill>
                <a:schemeClr val="tx1">
                  <a:lumMod val="50000"/>
                </a:schemeClr>
              </a:solidFill>
              <a:latin typeface="Times New Roman" panose="02020603050405020304" pitchFamily="18" charset="0"/>
              <a:cs typeface="Times New Roman" panose="02020603050405020304" pitchFamily="18" charset="0"/>
            </a:endParaRPr>
          </a:p>
          <a:p>
            <a:r>
              <a:rPr lang="en-IN" sz="1600" b="1" dirty="0">
                <a:solidFill>
                  <a:schemeClr val="tx1">
                    <a:lumMod val="50000"/>
                  </a:schemeClr>
                </a:solidFill>
                <a:latin typeface="Times New Roman" panose="02020603050405020304" pitchFamily="18" charset="0"/>
                <a:cs typeface="Times New Roman" panose="02020603050405020304" pitchFamily="18" charset="0"/>
              </a:rPr>
              <a:t>@FunctionalInterface</a:t>
            </a:r>
          </a:p>
          <a:p>
            <a:r>
              <a:rPr lang="en-IN" sz="1600" b="1" dirty="0">
                <a:solidFill>
                  <a:schemeClr val="tx1">
                    <a:lumMod val="50000"/>
                  </a:schemeClr>
                </a:solidFill>
                <a:latin typeface="Times New Roman" panose="02020603050405020304" pitchFamily="18" charset="0"/>
                <a:cs typeface="Times New Roman" panose="02020603050405020304" pitchFamily="18" charset="0"/>
              </a:rPr>
              <a:t>Public interface Supplier&lt;T&gt;{</a:t>
            </a:r>
          </a:p>
          <a:p>
            <a:r>
              <a:rPr lang="en-IN" sz="1600" b="1" dirty="0">
                <a:solidFill>
                  <a:schemeClr val="tx1">
                    <a:lumMod val="50000"/>
                  </a:schemeClr>
                </a:solidFill>
                <a:latin typeface="Times New Roman" panose="02020603050405020304" pitchFamily="18" charset="0"/>
                <a:cs typeface="Times New Roman" panose="02020603050405020304" pitchFamily="18" charset="0"/>
              </a:rPr>
              <a:t>	T get();</a:t>
            </a:r>
          </a:p>
          <a:p>
            <a:r>
              <a:rPr lang="en-IN" sz="1600" b="1" dirty="0">
                <a:solidFill>
                  <a:schemeClr val="tx1">
                    <a:lumMod val="50000"/>
                  </a:schemeClr>
                </a:solidFill>
                <a:latin typeface="Times New Roman" panose="02020603050405020304" pitchFamily="18" charset="0"/>
                <a:cs typeface="Times New Roman" panose="02020603050405020304" pitchFamily="18" charset="0"/>
              </a:rPr>
              <a:t>}</a:t>
            </a:r>
            <a:endParaRPr lang="en-IN" sz="16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3AB7699-35A1-3B31-A991-80BB7BDFC425}"/>
              </a:ext>
            </a:extLst>
          </p:cNvPr>
          <p:cNvSpPr txBox="1"/>
          <p:nvPr/>
        </p:nvSpPr>
        <p:spPr>
          <a:xfrm>
            <a:off x="801028" y="597399"/>
            <a:ext cx="7183245" cy="1692771"/>
          </a:xfrm>
          <a:prstGeom prst="rect">
            <a:avLst/>
          </a:prstGeom>
          <a:noFill/>
        </p:spPr>
        <p:txBody>
          <a:bodyPr wrap="square">
            <a:spAutoFit/>
          </a:bodyPr>
          <a:lstStyle/>
          <a:p>
            <a:pPr algn="just">
              <a:lnSpc>
                <a:spcPct val="150000"/>
              </a:lnSpc>
            </a:pPr>
            <a:r>
              <a:rPr lang="en-US" sz="2000" b="1" i="0" dirty="0">
                <a:solidFill>
                  <a:schemeClr val="tx1">
                    <a:lumMod val="50000"/>
                  </a:schemeClr>
                </a:solidFill>
                <a:effectLst/>
                <a:latin typeface="Times New Roman" panose="02020603050405020304" pitchFamily="18" charset="0"/>
                <a:cs typeface="Times New Roman" panose="02020603050405020304" pitchFamily="18" charset="0"/>
              </a:rPr>
              <a:t>Supplier</a:t>
            </a:r>
          </a:p>
          <a:p>
            <a:pPr algn="just">
              <a:lnSpc>
                <a:spcPct val="150000"/>
              </a:lnSpc>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The </a:t>
            </a:r>
            <a:r>
              <a:rPr lang="en-US" sz="2000" b="1" i="0" dirty="0">
                <a:solidFill>
                  <a:schemeClr val="tx1">
                    <a:lumMod val="50000"/>
                  </a:schemeClr>
                </a:solidFill>
                <a:effectLst/>
                <a:latin typeface="Times New Roman" panose="02020603050405020304" pitchFamily="18" charset="0"/>
                <a:cs typeface="Times New Roman" panose="02020603050405020304" pitchFamily="18" charset="0"/>
              </a:rPr>
              <a:t>supplier</a:t>
            </a: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 functional interface in Java is much like a functional interface, the only difference is it doesn't take any arguments. </a:t>
            </a:r>
          </a:p>
          <a:p>
            <a:pPr algn="l"/>
            <a:endParaRPr lang="en-US" b="0" i="0" dirty="0">
              <a:solidFill>
                <a:srgbClr val="61738E"/>
              </a:solidFill>
              <a:effectLst/>
              <a:latin typeface="Source Sans Pro" panose="020B0503030403020204" pitchFamily="34" charset="0"/>
            </a:endParaRPr>
          </a:p>
        </p:txBody>
      </p:sp>
    </p:spTree>
    <p:extLst>
      <p:ext uri="{BB962C8B-B14F-4D97-AF65-F5344CB8AC3E}">
        <p14:creationId xmlns:p14="http://schemas.microsoft.com/office/powerpoint/2010/main" val="43684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5" name="TextBox 4">
            <a:extLst>
              <a:ext uri="{FF2B5EF4-FFF2-40B4-BE49-F238E27FC236}">
                <a16:creationId xmlns:a16="http://schemas.microsoft.com/office/drawing/2014/main" id="{25F9AA96-98B8-36BE-38BA-D94C8E319AF6}"/>
              </a:ext>
            </a:extLst>
          </p:cNvPr>
          <p:cNvSpPr txBox="1"/>
          <p:nvPr/>
        </p:nvSpPr>
        <p:spPr>
          <a:xfrm>
            <a:off x="949713" y="2290170"/>
            <a:ext cx="4575716" cy="1569660"/>
          </a:xfrm>
          <a:prstGeom prst="rect">
            <a:avLst/>
          </a:prstGeom>
          <a:noFill/>
        </p:spPr>
        <p:txBody>
          <a:bodyPr wrap="square">
            <a:spAutoFit/>
          </a:bodyPr>
          <a:lstStyle/>
          <a:p>
            <a:r>
              <a:rPr lang="en-IN" sz="1600" b="1" i="0" dirty="0">
                <a:solidFill>
                  <a:schemeClr val="tx1">
                    <a:lumMod val="50000"/>
                  </a:schemeClr>
                </a:solidFill>
                <a:effectLst/>
                <a:latin typeface="Times New Roman" panose="02020603050405020304" pitchFamily="18" charset="0"/>
                <a:cs typeface="Times New Roman" panose="02020603050405020304" pitchFamily="18" charset="0"/>
              </a:rPr>
              <a:t>Syntax:</a:t>
            </a:r>
          </a:p>
          <a:p>
            <a:endParaRPr lang="en-IN" sz="1600" b="1" dirty="0">
              <a:solidFill>
                <a:schemeClr val="tx1">
                  <a:lumMod val="50000"/>
                </a:schemeClr>
              </a:solidFill>
              <a:latin typeface="Times New Roman" panose="02020603050405020304" pitchFamily="18" charset="0"/>
              <a:cs typeface="Times New Roman" panose="02020603050405020304" pitchFamily="18" charset="0"/>
            </a:endParaRPr>
          </a:p>
          <a:p>
            <a:r>
              <a:rPr lang="en-IN" sz="1600" b="1" dirty="0">
                <a:solidFill>
                  <a:schemeClr val="tx1">
                    <a:lumMod val="50000"/>
                  </a:schemeClr>
                </a:solidFill>
                <a:latin typeface="Times New Roman" panose="02020603050405020304" pitchFamily="18" charset="0"/>
                <a:cs typeface="Times New Roman" panose="02020603050405020304" pitchFamily="18" charset="0"/>
              </a:rPr>
              <a:t>@FunctionalInterface</a:t>
            </a:r>
          </a:p>
          <a:p>
            <a:r>
              <a:rPr lang="en-IN" sz="1600" b="1" dirty="0">
                <a:solidFill>
                  <a:schemeClr val="tx1">
                    <a:lumMod val="50000"/>
                  </a:schemeClr>
                </a:solidFill>
                <a:latin typeface="Times New Roman" panose="02020603050405020304" pitchFamily="18" charset="0"/>
                <a:cs typeface="Times New Roman" panose="02020603050405020304" pitchFamily="18" charset="0"/>
              </a:rPr>
              <a:t>Public interface Consumer&lt;T&gt;{</a:t>
            </a:r>
          </a:p>
          <a:p>
            <a:r>
              <a:rPr lang="en-IN" sz="1600" b="1" dirty="0">
                <a:solidFill>
                  <a:schemeClr val="tx1">
                    <a:lumMod val="50000"/>
                  </a:schemeClr>
                </a:solidFill>
                <a:latin typeface="Times New Roman" panose="02020603050405020304" pitchFamily="18" charset="0"/>
                <a:cs typeface="Times New Roman" panose="02020603050405020304" pitchFamily="18" charset="0"/>
              </a:rPr>
              <a:t>	void accept(T t);</a:t>
            </a:r>
          </a:p>
          <a:p>
            <a:r>
              <a:rPr lang="en-IN" sz="1600" b="1" dirty="0">
                <a:solidFill>
                  <a:schemeClr val="tx1">
                    <a:lumMod val="50000"/>
                  </a:schemeClr>
                </a:solidFill>
                <a:latin typeface="Times New Roman" panose="02020603050405020304" pitchFamily="18" charset="0"/>
                <a:cs typeface="Times New Roman" panose="02020603050405020304" pitchFamily="18" charset="0"/>
              </a:rPr>
              <a:t>}</a:t>
            </a:r>
            <a:endParaRPr lang="en-IN" sz="160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267EF79-BC2D-D6B3-57C1-739FD02C2FCC}"/>
              </a:ext>
            </a:extLst>
          </p:cNvPr>
          <p:cNvSpPr txBox="1"/>
          <p:nvPr/>
        </p:nvSpPr>
        <p:spPr>
          <a:xfrm>
            <a:off x="882806" y="686628"/>
            <a:ext cx="6811536" cy="1421992"/>
          </a:xfrm>
          <a:prstGeom prst="rect">
            <a:avLst/>
          </a:prstGeom>
          <a:noFill/>
        </p:spPr>
        <p:txBody>
          <a:bodyPr wrap="square">
            <a:spAutoFit/>
          </a:bodyPr>
          <a:lstStyle/>
          <a:p>
            <a:pPr algn="just">
              <a:lnSpc>
                <a:spcPct val="150000"/>
              </a:lnSpc>
            </a:pPr>
            <a:r>
              <a:rPr lang="en-US" sz="2000" b="1" i="0" dirty="0">
                <a:solidFill>
                  <a:schemeClr val="tx1">
                    <a:lumMod val="50000"/>
                  </a:schemeClr>
                </a:solidFill>
                <a:effectLst/>
                <a:latin typeface="Times New Roman" panose="02020603050405020304" pitchFamily="18" charset="0"/>
                <a:cs typeface="Times New Roman" panose="02020603050405020304" pitchFamily="18" charset="0"/>
              </a:rPr>
              <a:t>Consumer</a:t>
            </a:r>
          </a:p>
          <a:p>
            <a:pPr algn="just">
              <a:lnSpc>
                <a:spcPct val="150000"/>
              </a:lnSpc>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The </a:t>
            </a:r>
            <a:r>
              <a:rPr lang="en-US" sz="2000" b="1" i="0" dirty="0">
                <a:solidFill>
                  <a:schemeClr val="tx1">
                    <a:lumMod val="50000"/>
                  </a:schemeClr>
                </a:solidFill>
                <a:effectLst/>
                <a:latin typeface="Times New Roman" panose="02020603050405020304" pitchFamily="18" charset="0"/>
                <a:cs typeface="Times New Roman" panose="02020603050405020304" pitchFamily="18" charset="0"/>
              </a:rPr>
              <a:t>Consumer</a:t>
            </a: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 functional interface in Java accepts a single gentrified argument and doesn't return any value.</a:t>
            </a:r>
          </a:p>
        </p:txBody>
      </p:sp>
    </p:spTree>
    <p:extLst>
      <p:ext uri="{BB962C8B-B14F-4D97-AF65-F5344CB8AC3E}">
        <p14:creationId xmlns:p14="http://schemas.microsoft.com/office/powerpoint/2010/main" val="2731269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6" name="TextBox 5">
            <a:extLst>
              <a:ext uri="{FF2B5EF4-FFF2-40B4-BE49-F238E27FC236}">
                <a16:creationId xmlns:a16="http://schemas.microsoft.com/office/drawing/2014/main" id="{4267EF79-BC2D-D6B3-57C1-739FD02C2FCC}"/>
              </a:ext>
            </a:extLst>
          </p:cNvPr>
          <p:cNvSpPr txBox="1"/>
          <p:nvPr/>
        </p:nvSpPr>
        <p:spPr>
          <a:xfrm>
            <a:off x="882806" y="686628"/>
            <a:ext cx="6811536" cy="498663"/>
          </a:xfrm>
          <a:prstGeom prst="rect">
            <a:avLst/>
          </a:prstGeom>
          <a:noFill/>
        </p:spPr>
        <p:txBody>
          <a:bodyPr wrap="square">
            <a:spAutoFit/>
          </a:bodyPr>
          <a:lstStyle/>
          <a:p>
            <a:pPr algn="just">
              <a:lnSpc>
                <a:spcPct val="150000"/>
              </a:lnSpc>
            </a:pPr>
            <a:endParaRPr lang="en-US" sz="2000" b="0" i="0" dirty="0">
              <a:solidFill>
                <a:schemeClr val="tx1">
                  <a:lumMod val="50000"/>
                </a:schemeClr>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454CA0F-0A80-AC26-CBFA-07A2CEC0EA93}"/>
              </a:ext>
            </a:extLst>
          </p:cNvPr>
          <p:cNvSpPr txBox="1"/>
          <p:nvPr/>
        </p:nvSpPr>
        <p:spPr>
          <a:xfrm>
            <a:off x="1401195" y="365052"/>
            <a:ext cx="6969653" cy="1883657"/>
          </a:xfrm>
          <a:prstGeom prst="rect">
            <a:avLst/>
          </a:prstGeom>
          <a:noFill/>
        </p:spPr>
        <p:txBody>
          <a:bodyPr wrap="square">
            <a:spAutoFit/>
          </a:bodyPr>
          <a:lstStyle/>
          <a:p>
            <a:pPr algn="just">
              <a:lnSpc>
                <a:spcPct val="150000"/>
              </a:lnSpc>
            </a:pPr>
            <a:r>
              <a:rPr lang="en-US" sz="2000" b="1" i="0" dirty="0">
                <a:solidFill>
                  <a:schemeClr val="tx1">
                    <a:lumMod val="50000"/>
                  </a:schemeClr>
                </a:solidFill>
                <a:effectLst/>
                <a:latin typeface="Times New Roman" panose="02020603050405020304" pitchFamily="18" charset="0"/>
                <a:cs typeface="Times New Roman" panose="02020603050405020304" pitchFamily="18" charset="0"/>
              </a:rPr>
              <a:t>Predicate</a:t>
            </a:r>
          </a:p>
          <a:p>
            <a:pPr marL="342900" indent="-342900" algn="just">
              <a:lnSpc>
                <a:spcPct val="150000"/>
              </a:lnSpc>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The </a:t>
            </a:r>
            <a:r>
              <a:rPr lang="en-US" sz="2000" b="1" i="0" dirty="0">
                <a:solidFill>
                  <a:schemeClr val="tx1">
                    <a:lumMod val="50000"/>
                  </a:schemeClr>
                </a:solidFill>
                <a:effectLst/>
                <a:latin typeface="Times New Roman" panose="02020603050405020304" pitchFamily="18" charset="0"/>
                <a:cs typeface="Times New Roman" panose="02020603050405020304" pitchFamily="18" charset="0"/>
              </a:rPr>
              <a:t>predicate</a:t>
            </a: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 functional interface in Java takes a single argument and returns a </a:t>
            </a:r>
            <a:r>
              <a:rPr lang="en-US" sz="2000" b="0" i="0" dirty="0" err="1">
                <a:solidFill>
                  <a:schemeClr val="tx1">
                    <a:lumMod val="50000"/>
                  </a:schemeClr>
                </a:solidFill>
                <a:effectLst/>
                <a:latin typeface="Times New Roman" panose="02020603050405020304" pitchFamily="18" charset="0"/>
                <a:cs typeface="Times New Roman" panose="02020603050405020304" pitchFamily="18" charset="0"/>
              </a:rPr>
              <a:t>boolean</a:t>
            </a: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 value.</a:t>
            </a:r>
          </a:p>
          <a:p>
            <a:pPr marL="342900" indent="-342900" algn="just">
              <a:lnSpc>
                <a:spcPct val="150000"/>
              </a:lnSpc>
              <a:buFont typeface="Arial" panose="020B0604020202020204" pitchFamily="34" charset="0"/>
              <a:buChar char="•"/>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 It is usually used in filtering values from the collection. </a:t>
            </a:r>
          </a:p>
        </p:txBody>
      </p:sp>
      <p:sp>
        <p:nvSpPr>
          <p:cNvPr id="9" name="TextBox 8">
            <a:extLst>
              <a:ext uri="{FF2B5EF4-FFF2-40B4-BE49-F238E27FC236}">
                <a16:creationId xmlns:a16="http://schemas.microsoft.com/office/drawing/2014/main" id="{B24E2C15-41A9-3903-652D-16BCCED19FD7}"/>
              </a:ext>
            </a:extLst>
          </p:cNvPr>
          <p:cNvSpPr txBox="1"/>
          <p:nvPr/>
        </p:nvSpPr>
        <p:spPr>
          <a:xfrm>
            <a:off x="1752599" y="2470920"/>
            <a:ext cx="4715107" cy="1384995"/>
          </a:xfrm>
          <a:prstGeom prst="rect">
            <a:avLst/>
          </a:prstGeom>
          <a:noFill/>
        </p:spPr>
        <p:txBody>
          <a:bodyPr wrap="square">
            <a:spAutoFit/>
          </a:bodyPr>
          <a:lstStyle/>
          <a:p>
            <a:r>
              <a:rPr lang="en-IN" sz="1400" b="1" i="0" dirty="0">
                <a:solidFill>
                  <a:schemeClr val="tx1">
                    <a:lumMod val="50000"/>
                  </a:schemeClr>
                </a:solidFill>
                <a:effectLst/>
                <a:latin typeface="Times New Roman" panose="02020603050405020304" pitchFamily="18" charset="0"/>
                <a:cs typeface="Times New Roman" panose="02020603050405020304" pitchFamily="18" charset="0"/>
              </a:rPr>
              <a:t>Syntax:</a:t>
            </a:r>
          </a:p>
          <a:p>
            <a:endParaRPr lang="en-IN" sz="1400" b="1" dirty="0">
              <a:solidFill>
                <a:schemeClr val="tx1">
                  <a:lumMod val="50000"/>
                </a:schemeClr>
              </a:solidFill>
              <a:latin typeface="Times New Roman" panose="02020603050405020304" pitchFamily="18" charset="0"/>
              <a:cs typeface="Times New Roman" panose="02020603050405020304" pitchFamily="18" charset="0"/>
            </a:endParaRPr>
          </a:p>
          <a:p>
            <a:r>
              <a:rPr lang="en-IN" sz="1400" b="1" dirty="0">
                <a:solidFill>
                  <a:schemeClr val="tx1">
                    <a:lumMod val="50000"/>
                  </a:schemeClr>
                </a:solidFill>
                <a:latin typeface="Times New Roman" panose="02020603050405020304" pitchFamily="18" charset="0"/>
                <a:cs typeface="Times New Roman" panose="02020603050405020304" pitchFamily="18" charset="0"/>
              </a:rPr>
              <a:t>@FunctionalInterface</a:t>
            </a:r>
          </a:p>
          <a:p>
            <a:r>
              <a:rPr lang="en-IN" sz="1400" b="1" dirty="0">
                <a:solidFill>
                  <a:schemeClr val="tx1">
                    <a:lumMod val="50000"/>
                  </a:schemeClr>
                </a:solidFill>
                <a:latin typeface="Times New Roman" panose="02020603050405020304" pitchFamily="18" charset="0"/>
                <a:cs typeface="Times New Roman" panose="02020603050405020304" pitchFamily="18" charset="0"/>
              </a:rPr>
              <a:t>Public interface </a:t>
            </a:r>
            <a:r>
              <a:rPr lang="en-IN" b="1" dirty="0">
                <a:solidFill>
                  <a:schemeClr val="tx1">
                    <a:lumMod val="50000"/>
                  </a:schemeClr>
                </a:solidFill>
                <a:latin typeface="Times New Roman" panose="02020603050405020304" pitchFamily="18" charset="0"/>
                <a:cs typeface="Times New Roman" panose="02020603050405020304" pitchFamily="18" charset="0"/>
              </a:rPr>
              <a:t>Predicate</a:t>
            </a:r>
            <a:r>
              <a:rPr lang="en-IN" sz="1400" b="1" dirty="0">
                <a:solidFill>
                  <a:schemeClr val="tx1">
                    <a:lumMod val="50000"/>
                  </a:schemeClr>
                </a:solidFill>
                <a:latin typeface="Times New Roman" panose="02020603050405020304" pitchFamily="18" charset="0"/>
                <a:cs typeface="Times New Roman" panose="02020603050405020304" pitchFamily="18" charset="0"/>
              </a:rPr>
              <a:t>&lt;T&gt;{</a:t>
            </a:r>
          </a:p>
          <a:p>
            <a:r>
              <a:rPr lang="en-IN" sz="1400" b="1" dirty="0">
                <a:solidFill>
                  <a:schemeClr val="tx1">
                    <a:lumMod val="50000"/>
                  </a:schemeClr>
                </a:solidFill>
                <a:latin typeface="Times New Roman" panose="02020603050405020304" pitchFamily="18" charset="0"/>
                <a:cs typeface="Times New Roman" panose="02020603050405020304" pitchFamily="18" charset="0"/>
              </a:rPr>
              <a:t>	</a:t>
            </a:r>
            <a:r>
              <a:rPr lang="en-IN" b="1" dirty="0">
                <a:solidFill>
                  <a:schemeClr val="tx1">
                    <a:lumMod val="50000"/>
                  </a:schemeClr>
                </a:solidFill>
                <a:latin typeface="Times New Roman" panose="02020603050405020304" pitchFamily="18" charset="0"/>
                <a:cs typeface="Times New Roman" panose="02020603050405020304" pitchFamily="18" charset="0"/>
              </a:rPr>
              <a:t>Boolean test</a:t>
            </a:r>
            <a:r>
              <a:rPr lang="en-IN" sz="1400" b="1" dirty="0">
                <a:solidFill>
                  <a:schemeClr val="tx1">
                    <a:lumMod val="50000"/>
                  </a:schemeClr>
                </a:solidFill>
                <a:latin typeface="Times New Roman" panose="02020603050405020304" pitchFamily="18" charset="0"/>
                <a:cs typeface="Times New Roman" panose="02020603050405020304" pitchFamily="18" charset="0"/>
              </a:rPr>
              <a:t>(T t);</a:t>
            </a:r>
          </a:p>
          <a:p>
            <a:r>
              <a:rPr lang="en-IN" sz="1400" b="1" dirty="0">
                <a:solidFill>
                  <a:schemeClr val="tx1">
                    <a:lumMod val="50000"/>
                  </a:schemeClr>
                </a:solidFill>
                <a:latin typeface="Times New Roman" panose="02020603050405020304" pitchFamily="18" charset="0"/>
                <a:cs typeface="Times New Roman" panose="02020603050405020304" pitchFamily="18" charset="0"/>
              </a:rPr>
              <a:t>}</a:t>
            </a:r>
            <a:endParaRPr lang="en-IN" sz="1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822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8"/>
          <p:cNvSpPr txBox="1">
            <a:spLocks noGrp="1"/>
          </p:cNvSpPr>
          <p:nvPr>
            <p:ph type="title"/>
          </p:nvPr>
        </p:nvSpPr>
        <p:spPr>
          <a:xfrm>
            <a:off x="668548" y="680627"/>
            <a:ext cx="6151830" cy="459841"/>
          </a:xfrm>
          <a:prstGeom prst="rect">
            <a:avLst/>
          </a:prstGeom>
        </p:spPr>
        <p:txBody>
          <a:bodyPr spcFirstLastPara="1" wrap="square" lIns="91425" tIns="91425" rIns="91425" bIns="91425" anchor="ctr" anchorCtr="0">
            <a:noAutofit/>
          </a:bodyPr>
          <a:lstStyle/>
          <a:p>
            <a:r>
              <a:rPr lang="en-IN" sz="2800" i="0" dirty="0">
                <a:solidFill>
                  <a:schemeClr val="bg1"/>
                </a:solidFill>
                <a:effectLst/>
                <a:latin typeface="Times New Roman" panose="02020603050405020304" pitchFamily="18" charset="0"/>
                <a:cs typeface="Times New Roman" panose="02020603050405020304" pitchFamily="18" charset="0"/>
              </a:rPr>
              <a:t>Java Predefined-Functional Interfaces</a:t>
            </a:r>
            <a:br>
              <a:rPr lang="en-IN" sz="2800" i="0" dirty="0">
                <a:solidFill>
                  <a:schemeClr val="bg1"/>
                </a:solidFill>
                <a:effectLst/>
                <a:latin typeface="Times New Roman" panose="02020603050405020304" pitchFamily="18" charset="0"/>
                <a:cs typeface="Times New Roman" panose="02020603050405020304" pitchFamily="18" charset="0"/>
              </a:rPr>
            </a:br>
            <a:endParaRPr sz="2800" dirty="0">
              <a:solidFill>
                <a:schemeClr val="bg1"/>
              </a:solidFill>
              <a:latin typeface="Times New Roman" panose="02020603050405020304" pitchFamily="18" charset="0"/>
              <a:cs typeface="Times New Roman" panose="02020603050405020304" pitchFamily="18" charset="0"/>
            </a:endParaRPr>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4E9E5A51-08D5-C5CC-F3B2-B2208FEF7763}"/>
              </a:ext>
            </a:extLst>
          </p:cNvPr>
          <p:cNvSpPr txBox="1"/>
          <p:nvPr/>
        </p:nvSpPr>
        <p:spPr>
          <a:xfrm>
            <a:off x="906440" y="1463405"/>
            <a:ext cx="7025793" cy="280698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Java provides predefined functional interfaces to deal with functional programming by using lambda and method references.</a:t>
            </a:r>
          </a:p>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You can also define your own custom functional interface. </a:t>
            </a:r>
          </a:p>
          <a:p>
            <a:pPr marL="342900" indent="-342900" algn="just">
              <a:lnSpc>
                <a:spcPct val="150000"/>
              </a:lnSpc>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Predefined </a:t>
            </a:r>
            <a:r>
              <a:rPr lang="en-US" sz="2000" b="0" i="0" dirty="0">
                <a:solidFill>
                  <a:srgbClr val="333333"/>
                </a:solidFill>
                <a:effectLst/>
                <a:latin typeface="Times New Roman" panose="02020603050405020304" pitchFamily="18" charset="0"/>
                <a:cs typeface="Times New Roman" panose="02020603050405020304" pitchFamily="18" charset="0"/>
              </a:rPr>
              <a:t>functional interface which are placed in java.util.function package.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B8F17D0-FF82-73C6-A55C-BDE2D30F0FBB}"/>
              </a:ext>
            </a:extLst>
          </p:cNvPr>
          <p:cNvGraphicFramePr>
            <a:graphicFrameLocks noGrp="1"/>
          </p:cNvGraphicFramePr>
          <p:nvPr>
            <p:extLst>
              <p:ext uri="{D42A27DB-BD31-4B8C-83A1-F6EECF244321}">
                <p14:modId xmlns:p14="http://schemas.microsoft.com/office/powerpoint/2010/main" val="1602426508"/>
              </p:ext>
            </p:extLst>
          </p:nvPr>
        </p:nvGraphicFramePr>
        <p:xfrm>
          <a:off x="788020" y="594731"/>
          <a:ext cx="7738946" cy="4134028"/>
        </p:xfrm>
        <a:graphic>
          <a:graphicData uri="http://schemas.openxmlformats.org/drawingml/2006/table">
            <a:tbl>
              <a:tblPr/>
              <a:tblGrid>
                <a:gridCol w="1880839">
                  <a:extLst>
                    <a:ext uri="{9D8B030D-6E8A-4147-A177-3AD203B41FA5}">
                      <a16:colId xmlns:a16="http://schemas.microsoft.com/office/drawing/2014/main" val="2212177963"/>
                    </a:ext>
                  </a:extLst>
                </a:gridCol>
                <a:gridCol w="5858107">
                  <a:extLst>
                    <a:ext uri="{9D8B030D-6E8A-4147-A177-3AD203B41FA5}">
                      <a16:colId xmlns:a16="http://schemas.microsoft.com/office/drawing/2014/main" val="2222859453"/>
                    </a:ext>
                  </a:extLst>
                </a:gridCol>
              </a:tblGrid>
              <a:tr h="334648">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Interface</a:t>
                      </a:r>
                    </a:p>
                  </a:txBody>
                  <a:tcPr marL="61695" marR="61695" marT="61695" marB="61695">
                    <a:lnL w="7620" cap="flat" cmpd="sng" algn="ctr">
                      <a:solidFill>
                        <a:srgbClr val="B09915"/>
                      </a:solidFill>
                      <a:prstDash val="solid"/>
                      <a:round/>
                      <a:headEnd type="none" w="med" len="med"/>
                      <a:tailEnd type="none" w="med" len="med"/>
                    </a:lnL>
                    <a:lnR w="7620" cap="flat" cmpd="sng" algn="ctr">
                      <a:solidFill>
                        <a:srgbClr val="B09915"/>
                      </a:solidFill>
                      <a:prstDash val="solid"/>
                      <a:round/>
                      <a:headEnd type="none" w="med" len="med"/>
                      <a:tailEnd type="none" w="med" len="med"/>
                    </a:lnR>
                    <a:lnT w="7620" cap="flat" cmpd="sng" algn="ctr">
                      <a:solidFill>
                        <a:srgbClr val="B0991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cs typeface="Times New Roman" panose="02020603050405020304" pitchFamily="18" charset="0"/>
                        </a:rPr>
                        <a:t>Description</a:t>
                      </a:r>
                    </a:p>
                  </a:txBody>
                  <a:tcPr marL="61695" marR="61695" marT="61695" marB="61695">
                    <a:lnL w="7620" cap="flat" cmpd="sng" algn="ctr">
                      <a:solidFill>
                        <a:srgbClr val="B09915"/>
                      </a:solidFill>
                      <a:prstDash val="solid"/>
                      <a:round/>
                      <a:headEnd type="none" w="med" len="med"/>
                      <a:tailEnd type="none" w="med" len="med"/>
                    </a:lnL>
                    <a:lnR w="7620" cap="flat" cmpd="sng" algn="ctr">
                      <a:solidFill>
                        <a:srgbClr val="B09915"/>
                      </a:solidFill>
                      <a:prstDash val="solid"/>
                      <a:round/>
                      <a:headEnd type="none" w="med" len="med"/>
                      <a:tailEnd type="none" w="med" len="med"/>
                    </a:lnR>
                    <a:lnT w="7620" cap="flat" cmpd="sng" algn="ctr">
                      <a:solidFill>
                        <a:srgbClr val="B0991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43759410"/>
                  </a:ext>
                </a:extLst>
              </a:tr>
              <a:tr h="550438">
                <a:tc>
                  <a:txBody>
                    <a:bodyPr/>
                    <a:lstStyle/>
                    <a:p>
                      <a:pPr algn="just" fontAlgn="t"/>
                      <a:r>
                        <a:rPr lang="en-IN" sz="1400" u="none" strike="noStrike">
                          <a:solidFill>
                            <a:srgbClr val="008000"/>
                          </a:solidFill>
                          <a:effectLst/>
                          <a:latin typeface="Times New Roman" panose="02020603050405020304" pitchFamily="18" charset="0"/>
                          <a:cs typeface="Times New Roman" panose="02020603050405020304" pitchFamily="18" charset="0"/>
                          <a:hlinkClick r:id="rId3"/>
                        </a:rPr>
                        <a:t>BiConsumer&lt;T,U&gt;</a:t>
                      </a:r>
                    </a:p>
                  </a:txBody>
                  <a:tcPr marL="41130" marR="41130" marT="41130" marB="411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Times New Roman" panose="02020603050405020304" pitchFamily="18" charset="0"/>
                          <a:cs typeface="Times New Roman" panose="02020603050405020304" pitchFamily="18" charset="0"/>
                        </a:rPr>
                        <a:t>It represents an operation that accepts two input arguments and returns no result.</a:t>
                      </a:r>
                    </a:p>
                  </a:txBody>
                  <a:tcPr marL="41130" marR="41130" marT="41130" marB="411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66313186"/>
                  </a:ext>
                </a:extLst>
              </a:tr>
              <a:tr h="505802">
                <a:tc>
                  <a:txBody>
                    <a:bodyPr/>
                    <a:lstStyle/>
                    <a:p>
                      <a:pPr algn="just" fontAlgn="t"/>
                      <a:r>
                        <a:rPr lang="en-IN" sz="1400" u="none" strike="noStrike">
                          <a:solidFill>
                            <a:srgbClr val="008000"/>
                          </a:solidFill>
                          <a:effectLst/>
                          <a:latin typeface="Times New Roman" panose="02020603050405020304" pitchFamily="18" charset="0"/>
                          <a:cs typeface="Times New Roman" panose="02020603050405020304" pitchFamily="18" charset="0"/>
                          <a:hlinkClick r:id="rId4"/>
                        </a:rPr>
                        <a:t>Consumer&lt;T&gt;</a:t>
                      </a:r>
                    </a:p>
                  </a:txBody>
                  <a:tcPr marL="41130" marR="41130" marT="41130" marB="411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represents an operation that accepts a single argument and returns no result.</a:t>
                      </a:r>
                    </a:p>
                  </a:txBody>
                  <a:tcPr marL="41130" marR="41130" marT="41130" marB="411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49241197"/>
                  </a:ext>
                </a:extLst>
              </a:tr>
              <a:tr h="505802">
                <a:tc>
                  <a:txBody>
                    <a:bodyPr/>
                    <a:lstStyle/>
                    <a:p>
                      <a:pPr algn="just" fontAlgn="t"/>
                      <a:r>
                        <a:rPr lang="en-IN" sz="1400" u="none" strike="noStrike">
                          <a:solidFill>
                            <a:srgbClr val="008000"/>
                          </a:solidFill>
                          <a:effectLst/>
                          <a:latin typeface="Times New Roman" panose="02020603050405020304" pitchFamily="18" charset="0"/>
                          <a:cs typeface="Times New Roman" panose="02020603050405020304" pitchFamily="18" charset="0"/>
                          <a:hlinkClick r:id="rId5"/>
                        </a:rPr>
                        <a:t>Function&lt;T,R&gt;</a:t>
                      </a:r>
                    </a:p>
                  </a:txBody>
                  <a:tcPr marL="41130" marR="41130" marT="41130" marB="411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represents a function that accepts one argument and returns a result.</a:t>
                      </a:r>
                    </a:p>
                  </a:txBody>
                  <a:tcPr marL="41130" marR="41130" marT="41130" marB="411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21431945"/>
                  </a:ext>
                </a:extLst>
              </a:tr>
              <a:tr h="505802">
                <a:tc>
                  <a:txBody>
                    <a:bodyPr/>
                    <a:lstStyle/>
                    <a:p>
                      <a:pPr algn="just" fontAlgn="t"/>
                      <a:r>
                        <a:rPr lang="en-IN" sz="1400" u="none" strike="noStrike" dirty="0">
                          <a:solidFill>
                            <a:srgbClr val="008000"/>
                          </a:solidFill>
                          <a:effectLst/>
                          <a:latin typeface="Times New Roman" panose="02020603050405020304" pitchFamily="18" charset="0"/>
                          <a:cs typeface="Times New Roman" panose="02020603050405020304" pitchFamily="18" charset="0"/>
                          <a:hlinkClick r:id="rId6"/>
                        </a:rPr>
                        <a:t>Predicate&lt;T&gt;</a:t>
                      </a:r>
                    </a:p>
                  </a:txBody>
                  <a:tcPr marL="41130" marR="41130" marT="41130" marB="411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represents a predicate (boolean-valued function) of one argument.</a:t>
                      </a:r>
                    </a:p>
                  </a:txBody>
                  <a:tcPr marL="41130" marR="41130" marT="41130" marB="411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21157223"/>
                  </a:ext>
                </a:extLst>
              </a:tr>
              <a:tr h="505802">
                <a:tc>
                  <a:txBody>
                    <a:bodyPr/>
                    <a:lstStyle/>
                    <a:p>
                      <a:pPr algn="just" fontAlgn="t"/>
                      <a:r>
                        <a:rPr lang="en-IN" sz="1400">
                          <a:solidFill>
                            <a:srgbClr val="333333"/>
                          </a:solidFill>
                          <a:effectLst/>
                          <a:latin typeface="Times New Roman" panose="02020603050405020304" pitchFamily="18" charset="0"/>
                          <a:cs typeface="Times New Roman" panose="02020603050405020304" pitchFamily="18" charset="0"/>
                        </a:rPr>
                        <a:t>BiFunction&lt;T,U,R&gt;</a:t>
                      </a:r>
                    </a:p>
                  </a:txBody>
                  <a:tcPr marL="41130" marR="41130" marT="41130" marB="411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represents a function that accepts two arguments and returns a a result.</a:t>
                      </a:r>
                    </a:p>
                  </a:txBody>
                  <a:tcPr marL="41130" marR="41130" marT="41130" marB="411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315015"/>
                  </a:ext>
                </a:extLst>
              </a:tr>
              <a:tr h="717830">
                <a:tc>
                  <a:txBody>
                    <a:bodyPr/>
                    <a:lstStyle/>
                    <a:p>
                      <a:pPr algn="just" fontAlgn="t"/>
                      <a:r>
                        <a:rPr lang="en-IN" sz="1400">
                          <a:solidFill>
                            <a:srgbClr val="333333"/>
                          </a:solidFill>
                          <a:effectLst/>
                          <a:latin typeface="Times New Roman" panose="02020603050405020304" pitchFamily="18" charset="0"/>
                          <a:cs typeface="Times New Roman" panose="02020603050405020304" pitchFamily="18" charset="0"/>
                        </a:rPr>
                        <a:t>BinaryOperator&lt;T&gt;</a:t>
                      </a:r>
                    </a:p>
                  </a:txBody>
                  <a:tcPr marL="41130" marR="41130" marT="41130" marB="411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Times New Roman" panose="02020603050405020304" pitchFamily="18" charset="0"/>
                          <a:cs typeface="Times New Roman" panose="02020603050405020304" pitchFamily="18" charset="0"/>
                        </a:rPr>
                        <a:t>It represents an operation upon two operands of the same data type. It returns a result of the same type as the operands.</a:t>
                      </a:r>
                    </a:p>
                  </a:txBody>
                  <a:tcPr marL="41130" marR="41130" marT="41130" marB="411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38171978"/>
                  </a:ext>
                </a:extLst>
              </a:tr>
              <a:tr h="505802">
                <a:tc>
                  <a:txBody>
                    <a:bodyPr/>
                    <a:lstStyle/>
                    <a:p>
                      <a:pPr algn="just" fontAlgn="t"/>
                      <a:r>
                        <a:rPr lang="en-IN" sz="1400">
                          <a:solidFill>
                            <a:srgbClr val="333333"/>
                          </a:solidFill>
                          <a:effectLst/>
                          <a:latin typeface="Times New Roman" panose="02020603050405020304" pitchFamily="18" charset="0"/>
                          <a:cs typeface="Times New Roman" panose="02020603050405020304" pitchFamily="18" charset="0"/>
                        </a:rPr>
                        <a:t>BiPredicate&lt;T,U&gt;</a:t>
                      </a:r>
                    </a:p>
                  </a:txBody>
                  <a:tcPr marL="41130" marR="41130" marT="41130" marB="411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Times New Roman" panose="02020603050405020304" pitchFamily="18" charset="0"/>
                          <a:cs typeface="Times New Roman" panose="02020603050405020304" pitchFamily="18" charset="0"/>
                        </a:rPr>
                        <a:t>It represents a predicate (</a:t>
                      </a:r>
                      <a:r>
                        <a:rPr lang="en-US" sz="1400" dirty="0" err="1">
                          <a:solidFill>
                            <a:srgbClr val="333333"/>
                          </a:solidFill>
                          <a:effectLst/>
                          <a:latin typeface="Times New Roman" panose="02020603050405020304" pitchFamily="18" charset="0"/>
                          <a:cs typeface="Times New Roman" panose="02020603050405020304" pitchFamily="18" charset="0"/>
                        </a:rPr>
                        <a:t>boolean</a:t>
                      </a:r>
                      <a:r>
                        <a:rPr lang="en-US" sz="1400" dirty="0">
                          <a:solidFill>
                            <a:srgbClr val="333333"/>
                          </a:solidFill>
                          <a:effectLst/>
                          <a:latin typeface="Times New Roman" panose="02020603050405020304" pitchFamily="18" charset="0"/>
                          <a:cs typeface="Times New Roman" panose="02020603050405020304" pitchFamily="18" charset="0"/>
                        </a:rPr>
                        <a:t>-valued function) of two arguments.</a:t>
                      </a:r>
                    </a:p>
                  </a:txBody>
                  <a:tcPr marL="41130" marR="41130" marT="41130" marB="4113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2548387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642360" y="385665"/>
            <a:ext cx="5258400" cy="766200"/>
          </a:xfrm>
          <a:prstGeom prst="rect">
            <a:avLst/>
          </a:prstGeom>
        </p:spPr>
        <p:txBody>
          <a:bodyPr spcFirstLastPara="1" wrap="square" lIns="91425" tIns="91425" rIns="91425" bIns="91425" anchor="ctr" anchorCtr="0">
            <a:noAutofit/>
          </a:bodyPr>
          <a:lstStyle/>
          <a:p>
            <a:pPr algn="ctr"/>
            <a:r>
              <a:rPr lang="en-IN" sz="4000" i="0" dirty="0">
                <a:solidFill>
                  <a:schemeClr val="bg1"/>
                </a:solidFill>
                <a:effectLst/>
                <a:latin typeface="Times New Roman" panose="02020603050405020304" pitchFamily="18" charset="0"/>
                <a:cs typeface="Times New Roman" panose="02020603050405020304" pitchFamily="18" charset="0"/>
              </a:rPr>
              <a:t>Lambda Expressions</a:t>
            </a: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F3DA4998-5BC0-43CF-C48E-A853FE39A6FA}"/>
              </a:ext>
            </a:extLst>
          </p:cNvPr>
          <p:cNvSpPr txBox="1"/>
          <p:nvPr/>
        </p:nvSpPr>
        <p:spPr>
          <a:xfrm>
            <a:off x="750849" y="1151865"/>
            <a:ext cx="6534614" cy="353943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Lambda expressions are introduced in Java 8.</a:t>
            </a:r>
          </a:p>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It provides a clear and short way to represent one method interface using an expression.</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It helps to iterate, filter and extract data from collection.</a:t>
            </a:r>
          </a:p>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Lambda expression is used to provide the implementation of an interface which has functional interface. </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5" name="TextBox 4">
            <a:extLst>
              <a:ext uri="{FF2B5EF4-FFF2-40B4-BE49-F238E27FC236}">
                <a16:creationId xmlns:a16="http://schemas.microsoft.com/office/drawing/2014/main" id="{9C792306-E767-26A7-9345-1DE6528A9591}"/>
              </a:ext>
            </a:extLst>
          </p:cNvPr>
          <p:cNvSpPr txBox="1"/>
          <p:nvPr/>
        </p:nvSpPr>
        <p:spPr>
          <a:xfrm>
            <a:off x="533401" y="582092"/>
            <a:ext cx="4575716" cy="461665"/>
          </a:xfrm>
          <a:prstGeom prst="rect">
            <a:avLst/>
          </a:prstGeom>
          <a:noFill/>
        </p:spPr>
        <p:txBody>
          <a:bodyPr wrap="square">
            <a:spAutoFit/>
          </a:bodyPr>
          <a:lstStyle/>
          <a:p>
            <a:pPr algn="l" fontAlgn="base"/>
            <a:r>
              <a:rPr lang="en-IN" sz="2400" b="1" i="0" dirty="0">
                <a:solidFill>
                  <a:schemeClr val="bg1"/>
                </a:solidFill>
                <a:effectLst/>
                <a:latin typeface="Times New Roman" panose="02020603050405020304" pitchFamily="18" charset="0"/>
                <a:cs typeface="Times New Roman" panose="02020603050405020304" pitchFamily="18" charset="0"/>
              </a:rPr>
              <a:t>What is Method Reference(::)?</a:t>
            </a:r>
          </a:p>
        </p:txBody>
      </p:sp>
      <p:sp>
        <p:nvSpPr>
          <p:cNvPr id="7" name="TextBox 6">
            <a:extLst>
              <a:ext uri="{FF2B5EF4-FFF2-40B4-BE49-F238E27FC236}">
                <a16:creationId xmlns:a16="http://schemas.microsoft.com/office/drawing/2014/main" id="{EBC2B5EA-6DCB-39BF-C7F3-771BDFC91FF1}"/>
              </a:ext>
            </a:extLst>
          </p:cNvPr>
          <p:cNvSpPr txBox="1"/>
          <p:nvPr/>
        </p:nvSpPr>
        <p:spPr>
          <a:xfrm>
            <a:off x="764787" y="1491664"/>
            <a:ext cx="6431467" cy="188365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Method References(::) Java 8 to implement Functional interfaces with even lesser code again than lambda expressions.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a:t>
            </a:r>
            <a:r>
              <a:rPr lang="en-US" sz="2000" b="0" i="0" dirty="0">
                <a:solidFill>
                  <a:srgbClr val="000000"/>
                </a:solidFill>
                <a:effectLst/>
                <a:latin typeface="Times New Roman" panose="02020603050405020304" pitchFamily="18" charset="0"/>
                <a:cs typeface="Times New Roman" panose="02020603050405020304" pitchFamily="18" charset="0"/>
              </a:rPr>
              <a:t>e get the benefit of code re-usability.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409" name="Google Shape;409;p26"/>
          <p:cNvSpPr txBox="1">
            <a:spLocks noGrp="1"/>
          </p:cNvSpPr>
          <p:nvPr>
            <p:ph type="ctrTitle" idx="4294967295"/>
          </p:nvPr>
        </p:nvSpPr>
        <p:spPr>
          <a:xfrm>
            <a:off x="2613475" y="36936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100%</a:t>
            </a:r>
            <a:endParaRPr sz="3000" dirty="0"/>
          </a:p>
        </p:txBody>
      </p:sp>
      <p:sp>
        <p:nvSpPr>
          <p:cNvPr id="411" name="Google Shape;411;p26"/>
          <p:cNvSpPr txBox="1">
            <a:spLocks noGrp="1"/>
          </p:cNvSpPr>
          <p:nvPr>
            <p:ph type="ctrTitle" idx="4294967295"/>
          </p:nvPr>
        </p:nvSpPr>
        <p:spPr>
          <a:xfrm>
            <a:off x="2613475" y="2242059"/>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185,244 users</a:t>
            </a:r>
            <a:endParaRPr sz="3000"/>
          </a:p>
        </p:txBody>
      </p:sp>
      <p:sp>
        <p:nvSpPr>
          <p:cNvPr id="413" name="Google Shape;413;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TextBox 2">
            <a:extLst>
              <a:ext uri="{FF2B5EF4-FFF2-40B4-BE49-F238E27FC236}">
                <a16:creationId xmlns:a16="http://schemas.microsoft.com/office/drawing/2014/main" id="{F6364329-6B83-3856-10BD-CE5127AE2044}"/>
              </a:ext>
            </a:extLst>
          </p:cNvPr>
          <p:cNvSpPr txBox="1"/>
          <p:nvPr/>
        </p:nvSpPr>
        <p:spPr>
          <a:xfrm>
            <a:off x="1343722" y="915300"/>
            <a:ext cx="5748454" cy="280698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need to</a:t>
            </a:r>
            <a:r>
              <a:rPr lang="en-US" sz="2000" b="0" i="0" dirty="0">
                <a:solidFill>
                  <a:srgbClr val="000000"/>
                </a:solidFill>
                <a:effectLst/>
                <a:latin typeface="Times New Roman" panose="02020603050405020304" pitchFamily="18" charset="0"/>
                <a:cs typeface="Times New Roman" panose="02020603050405020304" pitchFamily="18" charset="0"/>
              </a:rPr>
              <a:t> provide implementation for functional interface. Instead, we provide reference to already existing method using double colon (::) operator. </a:t>
            </a:r>
          </a:p>
          <a:p>
            <a:pPr marL="342900" indent="-342900"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This process of providing reference to pre-existing method is called Method reference.</a:t>
            </a:r>
            <a:br>
              <a:rPr lang="en-US" sz="2000" b="0" i="0" dirty="0">
                <a:solidFill>
                  <a:srgbClr val="000000"/>
                </a:solidFill>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26D966E8-86A2-197F-9CCF-D7904374B8CB}"/>
              </a:ext>
            </a:extLst>
          </p:cNvPr>
          <p:cNvSpPr txBox="1"/>
          <p:nvPr/>
        </p:nvSpPr>
        <p:spPr>
          <a:xfrm>
            <a:off x="756424" y="1402199"/>
            <a:ext cx="6781800" cy="2345322"/>
          </a:xfrm>
          <a:prstGeom prst="rect">
            <a:avLst/>
          </a:prstGeom>
          <a:noFill/>
        </p:spPr>
        <p:txBody>
          <a:bodyPr wrap="square">
            <a:spAutoFit/>
          </a:bodyPr>
          <a:lstStyle/>
          <a:p>
            <a:pPr algn="just" fontAlgn="base">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Method references in three ways, sometimes called the types of it.</a:t>
            </a:r>
          </a:p>
          <a:p>
            <a:pPr algn="just" fontAlgn="base">
              <a:lnSpc>
                <a:spcPct val="150000"/>
              </a:lnSpc>
              <a:buFont typeface="+mj-lt"/>
              <a:buAutoNum type="arabicPeriod"/>
            </a:pPr>
            <a:r>
              <a:rPr lang="en-US" sz="2000" b="0" i="0" dirty="0">
                <a:solidFill>
                  <a:srgbClr val="3D3D3D"/>
                </a:solidFill>
                <a:effectLst/>
                <a:latin typeface="Times New Roman" panose="02020603050405020304" pitchFamily="18" charset="0"/>
                <a:cs typeface="Times New Roman" panose="02020603050405020304" pitchFamily="18" charset="0"/>
              </a:rPr>
              <a:t>Static Method References</a:t>
            </a:r>
          </a:p>
          <a:p>
            <a:pPr algn="just" fontAlgn="base">
              <a:lnSpc>
                <a:spcPct val="150000"/>
              </a:lnSpc>
              <a:buFont typeface="+mj-lt"/>
              <a:buAutoNum type="arabicPeriod"/>
            </a:pPr>
            <a:r>
              <a:rPr lang="en-US" sz="2000" b="0" i="0" dirty="0">
                <a:solidFill>
                  <a:srgbClr val="3D3D3D"/>
                </a:solidFill>
                <a:effectLst/>
                <a:latin typeface="Times New Roman" panose="02020603050405020304" pitchFamily="18" charset="0"/>
                <a:cs typeface="Times New Roman" panose="02020603050405020304" pitchFamily="18" charset="0"/>
              </a:rPr>
              <a:t>Instance method/non-static Method References</a:t>
            </a:r>
          </a:p>
          <a:p>
            <a:pPr algn="just" fontAlgn="base">
              <a:lnSpc>
                <a:spcPct val="150000"/>
              </a:lnSpc>
              <a:buFont typeface="+mj-lt"/>
              <a:buAutoNum type="arabicPeriod"/>
            </a:pPr>
            <a:r>
              <a:rPr lang="en-US" sz="2000" b="0" i="0" dirty="0">
                <a:solidFill>
                  <a:srgbClr val="3D3D3D"/>
                </a:solidFill>
                <a:effectLst/>
                <a:latin typeface="Times New Roman" panose="02020603050405020304" pitchFamily="18" charset="0"/>
                <a:cs typeface="Times New Roman" panose="02020603050405020304" pitchFamily="18" charset="0"/>
              </a:rPr>
              <a:t>Constructor References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algn="l" fontAlgn="base"/>
            <a:r>
              <a:rPr lang="en-US" sz="2400" dirty="0">
                <a:solidFill>
                  <a:schemeClr val="bg1"/>
                </a:solidFill>
                <a:latin typeface="Times New Roman" panose="02020603050405020304" pitchFamily="18" charset="0"/>
                <a:cs typeface="Times New Roman" panose="02020603050405020304" pitchFamily="18" charset="0"/>
              </a:rPr>
              <a:t>S</a:t>
            </a:r>
            <a:r>
              <a:rPr lang="en-US" sz="2400" b="1" i="0" dirty="0">
                <a:solidFill>
                  <a:schemeClr val="bg1"/>
                </a:solidFill>
                <a:effectLst/>
                <a:latin typeface="Times New Roman" panose="02020603050405020304" pitchFamily="18" charset="0"/>
                <a:cs typeface="Times New Roman" panose="02020603050405020304" pitchFamily="18" charset="0"/>
              </a:rPr>
              <a:t>yntax to write Method References</a:t>
            </a:r>
          </a:p>
        </p:txBody>
      </p:sp>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435" name="Google Shape;435;p27"/>
          <p:cNvGrpSpPr/>
          <p:nvPr/>
        </p:nvGrpSpPr>
        <p:grpSpPr>
          <a:xfrm>
            <a:off x="270943" y="629920"/>
            <a:ext cx="392063" cy="291505"/>
            <a:chOff x="5247525" y="3007275"/>
            <a:chExt cx="517575" cy="384825"/>
          </a:xfrm>
        </p:grpSpPr>
        <p:sp>
          <p:nvSpPr>
            <p:cNvPr id="43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7BF32D9B-244F-A1DE-1358-C2CF075D7FD1}"/>
              </a:ext>
            </a:extLst>
          </p:cNvPr>
          <p:cNvPicPr>
            <a:picLocks noChangeAspect="1"/>
          </p:cNvPicPr>
          <p:nvPr/>
        </p:nvPicPr>
        <p:blipFill>
          <a:blip r:embed="rId3"/>
          <a:stretch>
            <a:fillRect/>
          </a:stretch>
        </p:blipFill>
        <p:spPr>
          <a:xfrm>
            <a:off x="908570" y="1780134"/>
            <a:ext cx="7326859" cy="174365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450" name="Google Shape;450;p28"/>
          <p:cNvGrpSpPr/>
          <p:nvPr/>
        </p:nvGrpSpPr>
        <p:grpSpPr>
          <a:xfrm>
            <a:off x="305070" y="605926"/>
            <a:ext cx="323793" cy="339493"/>
            <a:chOff x="5961125" y="1623900"/>
            <a:chExt cx="427450" cy="448175"/>
          </a:xfrm>
        </p:grpSpPr>
        <p:sp>
          <p:nvSpPr>
            <p:cNvPr id="451" name="Google Shape;451;p2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2CEF3FE7-C1DB-BD6C-BAB8-2145CE48108A}"/>
              </a:ext>
            </a:extLst>
          </p:cNvPr>
          <p:cNvSpPr txBox="1"/>
          <p:nvPr/>
        </p:nvSpPr>
        <p:spPr>
          <a:xfrm>
            <a:off x="762618" y="476036"/>
            <a:ext cx="4742985" cy="646331"/>
          </a:xfrm>
          <a:prstGeom prst="rect">
            <a:avLst/>
          </a:prstGeom>
          <a:noFill/>
        </p:spPr>
        <p:txBody>
          <a:bodyPr wrap="square" rtlCol="0">
            <a:spAutoFit/>
          </a:bodyPr>
          <a:lstStyle/>
          <a:p>
            <a:pPr algn="just"/>
            <a:r>
              <a:rPr lang="en-IN" sz="3600" b="1" i="0" dirty="0">
                <a:solidFill>
                  <a:schemeClr val="bg1"/>
                </a:solidFill>
                <a:effectLst/>
                <a:latin typeface="Times New Roman" panose="02020603050405020304" pitchFamily="18" charset="0"/>
                <a:cs typeface="Times New Roman" panose="02020603050405020304" pitchFamily="18" charset="0"/>
              </a:rPr>
              <a:t>Java 8 Stream</a:t>
            </a:r>
          </a:p>
        </p:txBody>
      </p:sp>
      <p:sp>
        <p:nvSpPr>
          <p:cNvPr id="18" name="TextBox 17">
            <a:extLst>
              <a:ext uri="{FF2B5EF4-FFF2-40B4-BE49-F238E27FC236}">
                <a16:creationId xmlns:a16="http://schemas.microsoft.com/office/drawing/2014/main" id="{57A08B39-2F23-8013-BD98-1391CFA4F11C}"/>
              </a:ext>
            </a:extLst>
          </p:cNvPr>
          <p:cNvSpPr txBox="1"/>
          <p:nvPr/>
        </p:nvSpPr>
        <p:spPr>
          <a:xfrm>
            <a:off x="762618" y="1402199"/>
            <a:ext cx="6738436" cy="234532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Java provides a new additional package in Java 8 called </a:t>
            </a:r>
            <a:r>
              <a:rPr lang="en-US" sz="2000" b="0" i="0" dirty="0" err="1">
                <a:solidFill>
                  <a:srgbClr val="333333"/>
                </a:solidFill>
                <a:effectLst/>
                <a:latin typeface="Times New Roman" panose="02020603050405020304" pitchFamily="18" charset="0"/>
                <a:cs typeface="Times New Roman" panose="02020603050405020304" pitchFamily="18" charset="0"/>
              </a:rPr>
              <a:t>java.util.stream</a:t>
            </a:r>
            <a:r>
              <a:rPr lang="en-US" sz="2000" b="0" i="0" dirty="0">
                <a:solidFill>
                  <a:srgbClr val="333333"/>
                </a:solidFill>
                <a:effectLst/>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This package consists of classes, interfaces and </a:t>
            </a:r>
            <a:r>
              <a:rPr lang="en-US" sz="2000" b="0" i="0" dirty="0" err="1">
                <a:solidFill>
                  <a:srgbClr val="333333"/>
                </a:solidFill>
                <a:effectLst/>
                <a:latin typeface="Times New Roman" panose="02020603050405020304" pitchFamily="18" charset="0"/>
                <a:cs typeface="Times New Roman" panose="02020603050405020304" pitchFamily="18" charset="0"/>
              </a:rPr>
              <a:t>enum</a:t>
            </a:r>
            <a:r>
              <a:rPr lang="en-US" sz="2000" b="0" i="0" dirty="0">
                <a:solidFill>
                  <a:srgbClr val="333333"/>
                </a:solidFill>
                <a:effectLst/>
                <a:latin typeface="Times New Roman" panose="02020603050405020304" pitchFamily="18" charset="0"/>
                <a:cs typeface="Times New Roman" panose="02020603050405020304" pitchFamily="18" charset="0"/>
              </a:rPr>
              <a:t> to allows functional-style operations on the elements. </a:t>
            </a:r>
          </a:p>
          <a:p>
            <a:pPr marL="342900" indent="-342900" algn="just">
              <a:lnSpc>
                <a:spcPct val="150000"/>
              </a:lnSpc>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C</a:t>
            </a:r>
            <a:r>
              <a:rPr lang="en-US" sz="2000" b="0" i="0" dirty="0">
                <a:solidFill>
                  <a:srgbClr val="333333"/>
                </a:solidFill>
                <a:effectLst/>
                <a:latin typeface="Times New Roman" panose="02020603050405020304" pitchFamily="18" charset="0"/>
                <a:cs typeface="Times New Roman" panose="02020603050405020304" pitchFamily="18" charset="0"/>
              </a:rPr>
              <a:t>an use stream by importing java.util.stream package.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3" name="Google Shape;463;p2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7" name="TextBox 6">
            <a:extLst>
              <a:ext uri="{FF2B5EF4-FFF2-40B4-BE49-F238E27FC236}">
                <a16:creationId xmlns:a16="http://schemas.microsoft.com/office/drawing/2014/main" id="{D12EED5E-5EA4-8E8C-9E15-5DAABADFF8FB}"/>
              </a:ext>
            </a:extLst>
          </p:cNvPr>
          <p:cNvSpPr txBox="1"/>
          <p:nvPr/>
        </p:nvSpPr>
        <p:spPr>
          <a:xfrm>
            <a:off x="854926" y="714058"/>
            <a:ext cx="6549483" cy="3268652"/>
          </a:xfrm>
          <a:prstGeom prst="rect">
            <a:avLst/>
          </a:prstGeom>
          <a:noFill/>
        </p:spPr>
        <p:txBody>
          <a:bodyPr wrap="square">
            <a:spAutoFit/>
          </a:bodyPr>
          <a:lstStyle/>
          <a:p>
            <a:pPr algn="just">
              <a:lnSpc>
                <a:spcPct val="150000"/>
              </a:lnSpc>
            </a:pPr>
            <a:r>
              <a:rPr lang="en-US" sz="2000" b="1" dirty="0">
                <a:solidFill>
                  <a:srgbClr val="333333"/>
                </a:solidFill>
                <a:latin typeface="Times New Roman" panose="02020603050405020304" pitchFamily="18" charset="0"/>
                <a:cs typeface="Times New Roman" panose="02020603050405020304" pitchFamily="18" charset="0"/>
              </a:rPr>
              <a:t>Features</a:t>
            </a:r>
            <a:endParaRPr lang="en-US" sz="2000" b="1" i="0" dirty="0">
              <a:solidFill>
                <a:srgbClr val="333333"/>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Stream does not store elements. It simply conveys elements from a source such as a data structure, an array, or an I/O channel, through a pipeline of computational operations.</a:t>
            </a:r>
          </a:p>
          <a:p>
            <a:pPr marL="342900" indent="-342900"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Stream is functional in nature. Operations performed on a stream does not modify it's source.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3" name="TextBox 2">
            <a:extLst>
              <a:ext uri="{FF2B5EF4-FFF2-40B4-BE49-F238E27FC236}">
                <a16:creationId xmlns:a16="http://schemas.microsoft.com/office/drawing/2014/main" id="{1891F013-B186-5638-0A59-96301422CC3D}"/>
              </a:ext>
            </a:extLst>
          </p:cNvPr>
          <p:cNvSpPr txBox="1"/>
          <p:nvPr/>
        </p:nvSpPr>
        <p:spPr>
          <a:xfrm>
            <a:off x="1147646" y="984649"/>
            <a:ext cx="6848707" cy="188365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Stream is lazy and evaluates code only when required.</a:t>
            </a:r>
          </a:p>
          <a:p>
            <a:pPr marL="342900" indent="-342900"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elements of a stream are only visited once during the life of a stream. Like an Iterator, a new stream must be generated to revisit the same elements of the source.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5" name="TextBox 4">
            <a:extLst>
              <a:ext uri="{FF2B5EF4-FFF2-40B4-BE49-F238E27FC236}">
                <a16:creationId xmlns:a16="http://schemas.microsoft.com/office/drawing/2014/main" id="{4A898F93-1C66-31F0-CF30-5D70F4AB50EC}"/>
              </a:ext>
            </a:extLst>
          </p:cNvPr>
          <p:cNvSpPr txBox="1"/>
          <p:nvPr/>
        </p:nvSpPr>
        <p:spPr>
          <a:xfrm>
            <a:off x="2284142" y="217819"/>
            <a:ext cx="4575716" cy="584775"/>
          </a:xfrm>
          <a:prstGeom prst="rect">
            <a:avLst/>
          </a:prstGeom>
          <a:noFill/>
        </p:spPr>
        <p:txBody>
          <a:bodyPr wrap="square">
            <a:spAutoFit/>
          </a:bodyPr>
          <a:lstStyle/>
          <a:p>
            <a:pPr algn="l"/>
            <a:r>
              <a:rPr lang="en-IN" sz="3200" b="0" i="0" dirty="0">
                <a:solidFill>
                  <a:srgbClr val="000000"/>
                </a:solidFill>
                <a:effectLst/>
                <a:latin typeface="Times New Roman" panose="02020603050405020304" pitchFamily="18" charset="0"/>
                <a:cs typeface="Times New Roman" panose="02020603050405020304" pitchFamily="18" charset="0"/>
              </a:rPr>
              <a:t>Java Stream Operations</a:t>
            </a:r>
          </a:p>
        </p:txBody>
      </p:sp>
      <p:sp>
        <p:nvSpPr>
          <p:cNvPr id="7" name="TextBox 6">
            <a:extLst>
              <a:ext uri="{FF2B5EF4-FFF2-40B4-BE49-F238E27FC236}">
                <a16:creationId xmlns:a16="http://schemas.microsoft.com/office/drawing/2014/main" id="{FDB37DF5-089D-E22A-2447-DE0744CD0C00}"/>
              </a:ext>
            </a:extLst>
          </p:cNvPr>
          <p:cNvSpPr txBox="1"/>
          <p:nvPr/>
        </p:nvSpPr>
        <p:spPr>
          <a:xfrm>
            <a:off x="830766" y="881955"/>
            <a:ext cx="7064297" cy="3268652"/>
          </a:xfrm>
          <a:prstGeom prst="rect">
            <a:avLst/>
          </a:prstGeom>
          <a:noFill/>
        </p:spPr>
        <p:txBody>
          <a:bodyPr wrap="square">
            <a:spAutoFit/>
          </a:bodyPr>
          <a:lstStyle/>
          <a:p>
            <a:pPr algn="l">
              <a:lnSpc>
                <a:spcPct val="150000"/>
              </a:lnSpc>
            </a:pPr>
            <a:r>
              <a:rPr lang="en-US" sz="2000" b="1" i="1" dirty="0" err="1">
                <a:solidFill>
                  <a:srgbClr val="000000"/>
                </a:solidFill>
                <a:effectLst/>
                <a:latin typeface="Times New Roman" panose="02020603050405020304" pitchFamily="18" charset="0"/>
                <a:cs typeface="Times New Roman" panose="02020603050405020304" pitchFamily="18" charset="0"/>
              </a:rPr>
              <a:t>forEach</a:t>
            </a:r>
            <a:r>
              <a:rPr lang="en-US" sz="2000" b="1" i="1" dirty="0">
                <a:solidFill>
                  <a:srgbClr val="000000"/>
                </a:solidFill>
                <a:effectLst/>
                <a:latin typeface="Times New Roman" panose="02020603050405020304" pitchFamily="18" charset="0"/>
                <a:cs typeface="Times New Roman" panose="02020603050405020304" pitchFamily="18" charset="0"/>
              </a:rPr>
              <a:t>()</a:t>
            </a:r>
            <a:endParaRPr lang="en-US" sz="2000" b="1" i="0" dirty="0">
              <a:solidFill>
                <a:srgbClr val="000000"/>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1" i="1" dirty="0" err="1">
                <a:solidFill>
                  <a:srgbClr val="000000"/>
                </a:solidFill>
                <a:effectLst/>
                <a:latin typeface="Times New Roman" panose="02020603050405020304" pitchFamily="18" charset="0"/>
                <a:cs typeface="Times New Roman" panose="02020603050405020304" pitchFamily="18" charset="0"/>
              </a:rPr>
              <a:t>forEach</a:t>
            </a:r>
            <a:r>
              <a:rPr lang="en-US" sz="2000" b="1" i="1"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is simplest and most common operation; it loops over the stream elements, calling the supplied function on each element.</a:t>
            </a:r>
          </a:p>
          <a:p>
            <a:pPr marL="342900" indent="-342900" algn="just">
              <a:lnSpc>
                <a:spcPct val="150000"/>
              </a:lnSpc>
              <a:buFont typeface="Arial" panose="020B0604020202020204" pitchFamily="34" charset="0"/>
              <a:buChar char="•"/>
            </a:pPr>
            <a:r>
              <a:rPr lang="en-US" sz="2000" b="1" i="1" dirty="0" err="1">
                <a:solidFill>
                  <a:srgbClr val="000000"/>
                </a:solidFill>
                <a:effectLst/>
                <a:latin typeface="Times New Roman" panose="02020603050405020304" pitchFamily="18" charset="0"/>
                <a:cs typeface="Times New Roman" panose="02020603050405020304" pitchFamily="18" charset="0"/>
              </a:rPr>
              <a:t>forEach</a:t>
            </a:r>
            <a:r>
              <a:rPr lang="en-US" sz="2000" b="1" i="1" dirty="0">
                <a:solidFill>
                  <a:srgbClr val="000000"/>
                </a:solidFill>
                <a:effectLst/>
                <a:latin typeface="Times New Roman" panose="02020603050405020304" pitchFamily="18" charset="0"/>
                <a:cs typeface="Times New Roman" panose="02020603050405020304" pitchFamily="18" charset="0"/>
              </a:rPr>
              <a:t>()</a:t>
            </a:r>
            <a:r>
              <a:rPr lang="en-US" sz="2000" b="1" i="0" dirty="0">
                <a:solidFill>
                  <a:srgbClr val="000000"/>
                </a:solidFill>
                <a:effectLst/>
                <a:latin typeface="Times New Roman" panose="02020603050405020304" pitchFamily="18" charset="0"/>
                <a:cs typeface="Times New Roman" panose="02020603050405020304" pitchFamily="18" charset="0"/>
              </a:rPr>
              <a:t> is a terminal operation</a:t>
            </a:r>
            <a:r>
              <a:rPr lang="en-US" sz="2000" b="0" i="0" dirty="0">
                <a:solidFill>
                  <a:srgbClr val="000000"/>
                </a:solidFill>
                <a:effectLst/>
                <a:latin typeface="Times New Roman" panose="02020603050405020304" pitchFamily="18" charset="0"/>
                <a:cs typeface="Times New Roman" panose="02020603050405020304" pitchFamily="18" charset="0"/>
              </a:rPr>
              <a:t>, which means that, after the operation is performed, the stream pipeline is considered consumed, and can no longer be used.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 name="TextBox 2">
            <a:extLst>
              <a:ext uri="{FF2B5EF4-FFF2-40B4-BE49-F238E27FC236}">
                <a16:creationId xmlns:a16="http://schemas.microsoft.com/office/drawing/2014/main" id="{AC14E3B4-8810-8359-3A50-DB9C0ED9C447}"/>
              </a:ext>
            </a:extLst>
          </p:cNvPr>
          <p:cNvSpPr txBox="1"/>
          <p:nvPr/>
        </p:nvSpPr>
        <p:spPr>
          <a:xfrm>
            <a:off x="860503" y="526556"/>
            <a:ext cx="6945350" cy="4462760"/>
          </a:xfrm>
          <a:prstGeom prst="rect">
            <a:avLst/>
          </a:prstGeom>
          <a:noFill/>
        </p:spPr>
        <p:txBody>
          <a:bodyPr wrap="square">
            <a:spAutoFit/>
          </a:bodyPr>
          <a:lstStyle/>
          <a:p>
            <a:pPr algn="l">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map</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The ‘map’ method is used to map each element to its corresponding result. </a:t>
            </a:r>
          </a:p>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filter</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The ‘filter’ method is used to eliminate elements based on a criteria.</a:t>
            </a:r>
          </a:p>
          <a:p>
            <a:pPr algn="l">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limit</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The ‘limit’ method is used to reduce the size of the stream. </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endParaRPr lang="en-US" b="0" i="0" dirty="0">
              <a:solidFill>
                <a:srgbClr val="000000"/>
              </a:solidFill>
              <a:effectLst/>
              <a:latin typeface="Nunito"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 name="TextBox 2">
            <a:extLst>
              <a:ext uri="{FF2B5EF4-FFF2-40B4-BE49-F238E27FC236}">
                <a16:creationId xmlns:a16="http://schemas.microsoft.com/office/drawing/2014/main" id="{3904EB6D-EB20-5038-FB57-A90C0117A8BF}"/>
              </a:ext>
            </a:extLst>
          </p:cNvPr>
          <p:cNvSpPr txBox="1"/>
          <p:nvPr/>
        </p:nvSpPr>
        <p:spPr>
          <a:xfrm>
            <a:off x="1083527" y="898937"/>
            <a:ext cx="6432395" cy="2345322"/>
          </a:xfrm>
          <a:prstGeom prst="rect">
            <a:avLst/>
          </a:prstGeom>
          <a:noFill/>
        </p:spPr>
        <p:txBody>
          <a:bodyPr wrap="square">
            <a:spAutoFit/>
          </a:bodyPr>
          <a:lstStyle/>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sorted</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The ‘sorted’ method is used to sort the stream.</a:t>
            </a:r>
          </a:p>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parallel processing</a:t>
            </a:r>
          </a:p>
          <a:p>
            <a:pPr algn="just">
              <a:lnSpc>
                <a:spcPct val="150000"/>
              </a:lnSpc>
            </a:pPr>
            <a:r>
              <a:rPr lang="en-US" sz="2000" b="0" i="0" dirty="0" err="1">
                <a:solidFill>
                  <a:srgbClr val="000000"/>
                </a:solidFill>
                <a:effectLst/>
                <a:latin typeface="Times New Roman" panose="02020603050405020304" pitchFamily="18" charset="0"/>
                <a:cs typeface="Times New Roman" panose="02020603050405020304" pitchFamily="18" charset="0"/>
              </a:rPr>
              <a:t>parallelStream</a:t>
            </a:r>
            <a:r>
              <a:rPr lang="en-US" sz="2000" b="0" i="0" dirty="0">
                <a:solidFill>
                  <a:srgbClr val="000000"/>
                </a:solidFill>
                <a:effectLst/>
                <a:latin typeface="Times New Roman" panose="02020603050405020304" pitchFamily="18" charset="0"/>
                <a:cs typeface="Times New Roman" panose="02020603050405020304" pitchFamily="18" charset="0"/>
              </a:rPr>
              <a:t> is the alternative of stream for parallel processing.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TextBox 2">
            <a:extLst>
              <a:ext uri="{FF2B5EF4-FFF2-40B4-BE49-F238E27FC236}">
                <a16:creationId xmlns:a16="http://schemas.microsoft.com/office/drawing/2014/main" id="{3DD8DA85-9898-8C22-BA21-C0F8AC79C201}"/>
              </a:ext>
            </a:extLst>
          </p:cNvPr>
          <p:cNvSpPr txBox="1"/>
          <p:nvPr/>
        </p:nvSpPr>
        <p:spPr>
          <a:xfrm>
            <a:off x="979449" y="879752"/>
            <a:ext cx="6090424" cy="280698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It saves a lot of code.</a:t>
            </a:r>
          </a:p>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In case of lambda expression, we don't need to define the method again for providing the implementation. Here, we just write the implementation code.</a:t>
            </a:r>
          </a:p>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Java lambda expression is treated as a function, so compiler does not create .class file.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 name="TextBox 2">
            <a:extLst>
              <a:ext uri="{FF2B5EF4-FFF2-40B4-BE49-F238E27FC236}">
                <a16:creationId xmlns:a16="http://schemas.microsoft.com/office/drawing/2014/main" id="{3904EB6D-EB20-5038-FB57-A90C0117A8BF}"/>
              </a:ext>
            </a:extLst>
          </p:cNvPr>
          <p:cNvSpPr txBox="1"/>
          <p:nvPr/>
        </p:nvSpPr>
        <p:spPr>
          <a:xfrm>
            <a:off x="919976" y="765122"/>
            <a:ext cx="6982522" cy="3730317"/>
          </a:xfrm>
          <a:prstGeom prst="rect">
            <a:avLst/>
          </a:prstGeom>
          <a:noFill/>
        </p:spPr>
        <p:txBody>
          <a:bodyPr wrap="square">
            <a:spAutoFit/>
          </a:bodyPr>
          <a:lstStyle/>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Collectors</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Collectors are used to combine the result of processing on the elements of a stream. Collectors can be used to return a list or a string.</a:t>
            </a:r>
          </a:p>
          <a:p>
            <a:pPr algn="l">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Statistics</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With Java 8, statistics collectors are introduced to calculate all statistics when stream processing is being done.</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01347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2" name="Rectangle 1">
            <a:extLst>
              <a:ext uri="{FF2B5EF4-FFF2-40B4-BE49-F238E27FC236}">
                <a16:creationId xmlns:a16="http://schemas.microsoft.com/office/drawing/2014/main" id="{AE4B9A92-003B-0E66-6890-53C84611A7BF}"/>
              </a:ext>
            </a:extLst>
          </p:cNvPr>
          <p:cNvSpPr/>
          <p:nvPr/>
        </p:nvSpPr>
        <p:spPr>
          <a:xfrm>
            <a:off x="2406455" y="1648420"/>
            <a:ext cx="3647152"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153817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algn="just"/>
            <a:r>
              <a:rPr lang="en-IN" sz="4000" i="0" dirty="0">
                <a:solidFill>
                  <a:schemeClr val="bg1"/>
                </a:solidFill>
                <a:effectLst/>
                <a:latin typeface="Times New Roman" panose="02020603050405020304" pitchFamily="18" charset="0"/>
                <a:cs typeface="Times New Roman" panose="02020603050405020304" pitchFamily="18" charset="0"/>
              </a:rPr>
              <a:t>Functional Interface</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3007D9E1-4F1F-4E2F-EF09-A1153FA8211E}"/>
              </a:ext>
            </a:extLst>
          </p:cNvPr>
          <p:cNvSpPr txBox="1"/>
          <p:nvPr/>
        </p:nvSpPr>
        <p:spPr>
          <a:xfrm>
            <a:off x="814274" y="1511654"/>
            <a:ext cx="6404281" cy="280698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Lambda expression provides implementation of </a:t>
            </a:r>
            <a:r>
              <a:rPr lang="en-US" sz="2000" b="0" i="1" dirty="0">
                <a:solidFill>
                  <a:srgbClr val="333333"/>
                </a:solidFill>
                <a:effectLst/>
                <a:latin typeface="Times New Roman" panose="02020603050405020304" pitchFamily="18" charset="0"/>
                <a:cs typeface="Times New Roman" panose="02020603050405020304" pitchFamily="18" charset="0"/>
              </a:rPr>
              <a:t>functional interface</a:t>
            </a:r>
            <a:r>
              <a:rPr lang="en-US" sz="2000" b="0" i="0" dirty="0">
                <a:solidFill>
                  <a:srgbClr val="333333"/>
                </a:solidFill>
                <a:effectLst/>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An interface which has only one abstract method is called functional interface.</a:t>
            </a:r>
          </a:p>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Java provides an </a:t>
            </a:r>
            <a:r>
              <a:rPr lang="en-US" sz="2000" b="0" i="0" dirty="0" err="1">
                <a:solidFill>
                  <a:srgbClr val="333333"/>
                </a:solidFill>
                <a:effectLst/>
                <a:latin typeface="Times New Roman" panose="02020603050405020304" pitchFamily="18" charset="0"/>
                <a:cs typeface="Times New Roman" panose="02020603050405020304" pitchFamily="18" charset="0"/>
              </a:rPr>
              <a:t>anotation</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1" dirty="0">
                <a:solidFill>
                  <a:srgbClr val="333333"/>
                </a:solidFill>
                <a:effectLst/>
                <a:latin typeface="Times New Roman" panose="02020603050405020304" pitchFamily="18" charset="0"/>
                <a:cs typeface="Times New Roman" panose="02020603050405020304" pitchFamily="18" charset="0"/>
              </a:rPr>
              <a:t>FunctionalInterface</a:t>
            </a:r>
            <a:r>
              <a:rPr lang="en-US" sz="2000" b="0" i="0" dirty="0">
                <a:solidFill>
                  <a:srgbClr val="333333"/>
                </a:solidFill>
                <a:effectLst/>
                <a:latin typeface="Times New Roman" panose="02020603050405020304" pitchFamily="18" charset="0"/>
                <a:cs typeface="Times New Roman" panose="02020603050405020304" pitchFamily="18" charset="0"/>
              </a:rPr>
              <a:t>, which is used to declare an interface as functional interface.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7" name="TextBox 6">
            <a:extLst>
              <a:ext uri="{FF2B5EF4-FFF2-40B4-BE49-F238E27FC236}">
                <a16:creationId xmlns:a16="http://schemas.microsoft.com/office/drawing/2014/main" id="{5A85359A-BCF3-88C2-5BDE-DD5889D1A4D9}"/>
              </a:ext>
            </a:extLst>
          </p:cNvPr>
          <p:cNvSpPr txBox="1"/>
          <p:nvPr/>
        </p:nvSpPr>
        <p:spPr>
          <a:xfrm>
            <a:off x="853069" y="842581"/>
            <a:ext cx="6729760" cy="234532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It can have any number of default, static methods but can contain only one abstract method. </a:t>
            </a:r>
          </a:p>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It can also declare methods of object class.</a:t>
            </a:r>
          </a:p>
          <a:p>
            <a:pPr marL="342900" indent="-342900" algn="just">
              <a:lnSpc>
                <a:spcPct val="150000"/>
              </a:lnSpc>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Functional Interface is also known as Single Abstract Method Interfaces or SAM Interfaces.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3" name="TextBox 2">
            <a:extLst>
              <a:ext uri="{FF2B5EF4-FFF2-40B4-BE49-F238E27FC236}">
                <a16:creationId xmlns:a16="http://schemas.microsoft.com/office/drawing/2014/main" id="{FB93785C-6569-1AA2-111F-0161F5D1D755}"/>
              </a:ext>
            </a:extLst>
          </p:cNvPr>
          <p:cNvSpPr txBox="1"/>
          <p:nvPr/>
        </p:nvSpPr>
        <p:spPr>
          <a:xfrm>
            <a:off x="986883" y="812697"/>
            <a:ext cx="6692590" cy="1421992"/>
          </a:xfrm>
          <a:prstGeom prst="rect">
            <a:avLst/>
          </a:prstGeom>
          <a:noFill/>
        </p:spPr>
        <p:txBody>
          <a:bodyPr wrap="square">
            <a:spAutoFit/>
          </a:bodyPr>
          <a:lstStyle/>
          <a:p>
            <a:pPr algn="just">
              <a:lnSpc>
                <a:spcPct val="150000"/>
              </a:lnSpc>
            </a:pPr>
            <a:r>
              <a:rPr lang="en-US" sz="2000" b="1" i="0" dirty="0">
                <a:solidFill>
                  <a:schemeClr val="tx1">
                    <a:lumMod val="50000"/>
                  </a:schemeClr>
                </a:solidFill>
                <a:effectLst/>
                <a:latin typeface="Times New Roman" panose="02020603050405020304" pitchFamily="18" charset="0"/>
                <a:cs typeface="Times New Roman" panose="02020603050405020304" pitchFamily="18" charset="0"/>
              </a:rPr>
              <a:t>Why use Lambda Expression?</a:t>
            </a:r>
          </a:p>
          <a:p>
            <a:pPr algn="just">
              <a:lnSpc>
                <a:spcPct val="150000"/>
              </a:lnSpc>
              <a:buFont typeface="+mj-lt"/>
              <a:buAutoNum type="arabicPeriod"/>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To provide the implementation of Functional interface.</a:t>
            </a:r>
          </a:p>
          <a:p>
            <a:pPr algn="just">
              <a:lnSpc>
                <a:spcPct val="150000"/>
              </a:lnSpc>
              <a:buFont typeface="+mj-lt"/>
              <a:buAutoNum type="arabicPeriod"/>
            </a:pPr>
            <a:r>
              <a:rPr lang="en-US" sz="2000" b="0" i="0" dirty="0">
                <a:solidFill>
                  <a:schemeClr val="tx1">
                    <a:lumMod val="50000"/>
                  </a:schemeClr>
                </a:solidFill>
                <a:effectLst/>
                <a:latin typeface="Times New Roman" panose="02020603050405020304" pitchFamily="18" charset="0"/>
                <a:cs typeface="Times New Roman" panose="02020603050405020304" pitchFamily="18" charset="0"/>
              </a:rPr>
              <a:t>Less coding.</a:t>
            </a:r>
          </a:p>
        </p:txBody>
      </p:sp>
      <p:sp>
        <p:nvSpPr>
          <p:cNvPr id="5" name="TextBox 4">
            <a:extLst>
              <a:ext uri="{FF2B5EF4-FFF2-40B4-BE49-F238E27FC236}">
                <a16:creationId xmlns:a16="http://schemas.microsoft.com/office/drawing/2014/main" id="{497C421A-A5DF-150F-C88B-0E4C9281C84C}"/>
              </a:ext>
            </a:extLst>
          </p:cNvPr>
          <p:cNvSpPr txBox="1"/>
          <p:nvPr/>
        </p:nvSpPr>
        <p:spPr>
          <a:xfrm>
            <a:off x="986883" y="2428648"/>
            <a:ext cx="4575716" cy="960328"/>
          </a:xfrm>
          <a:prstGeom prst="rect">
            <a:avLst/>
          </a:prstGeom>
          <a:noFill/>
        </p:spPr>
        <p:txBody>
          <a:bodyPr wrap="square">
            <a:spAutoFit/>
          </a:bodyPr>
          <a:lstStyle/>
          <a:p>
            <a:pPr algn="just">
              <a:lnSpc>
                <a:spcPct val="150000"/>
              </a:lnSpc>
            </a:pPr>
            <a:r>
              <a:rPr lang="en-IN" sz="2000" b="1" i="0" dirty="0">
                <a:solidFill>
                  <a:schemeClr val="tx1">
                    <a:lumMod val="50000"/>
                  </a:schemeClr>
                </a:solidFill>
                <a:effectLst/>
                <a:latin typeface="Times New Roman" panose="02020603050405020304" pitchFamily="18" charset="0"/>
                <a:cs typeface="Times New Roman" panose="02020603050405020304" pitchFamily="18" charset="0"/>
              </a:rPr>
              <a:t>Lambda Expression Syntax</a:t>
            </a:r>
          </a:p>
          <a:p>
            <a:pPr algn="just">
              <a:lnSpc>
                <a:spcPct val="150000"/>
              </a:lnSpc>
            </a:pPr>
            <a:r>
              <a:rPr lang="en-IN" sz="2000" b="0" i="0" dirty="0">
                <a:solidFill>
                  <a:schemeClr val="tx1">
                    <a:lumMod val="50000"/>
                  </a:schemeClr>
                </a:solidFill>
                <a:effectLst/>
                <a:latin typeface="Times New Roman" panose="02020603050405020304" pitchFamily="18" charset="0"/>
                <a:cs typeface="Times New Roman" panose="02020603050405020304" pitchFamily="18" charset="0"/>
              </a:rPr>
              <a:t>(argument-list) -&gt; {body}  </a:t>
            </a:r>
          </a:p>
        </p:txBody>
      </p:sp>
    </p:spTree>
    <p:extLst>
      <p:ext uri="{BB962C8B-B14F-4D97-AF65-F5344CB8AC3E}">
        <p14:creationId xmlns:p14="http://schemas.microsoft.com/office/powerpoint/2010/main" val="892765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 name="TextBox 3">
            <a:extLst>
              <a:ext uri="{FF2B5EF4-FFF2-40B4-BE49-F238E27FC236}">
                <a16:creationId xmlns:a16="http://schemas.microsoft.com/office/drawing/2014/main" id="{EBCB15FD-05BA-D8C7-4755-FC1EA22E1AB8}"/>
              </a:ext>
            </a:extLst>
          </p:cNvPr>
          <p:cNvSpPr txBox="1"/>
          <p:nvPr/>
        </p:nvSpPr>
        <p:spPr>
          <a:xfrm>
            <a:off x="972015" y="883541"/>
            <a:ext cx="6893312" cy="2806987"/>
          </a:xfrm>
          <a:prstGeom prst="rect">
            <a:avLst/>
          </a:prstGeom>
          <a:noFill/>
        </p:spPr>
        <p:txBody>
          <a:bodyPr wrap="square">
            <a:spAutoFit/>
          </a:bodyPr>
          <a:lstStyle/>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Java lambda expression is consisted of three components.</a:t>
            </a:r>
          </a:p>
          <a:p>
            <a:pPr algn="just">
              <a:lnSpc>
                <a:spcPct val="150000"/>
              </a:lnSpc>
            </a:pPr>
            <a:r>
              <a:rPr lang="en-US" sz="2000" b="1" i="0" dirty="0">
                <a:solidFill>
                  <a:srgbClr val="333333"/>
                </a:solidFill>
                <a:effectLst/>
                <a:latin typeface="Times New Roman" panose="02020603050405020304" pitchFamily="18" charset="0"/>
                <a:cs typeface="Times New Roman" panose="02020603050405020304" pitchFamily="18" charset="0"/>
              </a:rPr>
              <a:t>1) Argument-list:</a:t>
            </a:r>
            <a:r>
              <a:rPr lang="en-US" sz="2000" b="0" i="0" dirty="0">
                <a:solidFill>
                  <a:srgbClr val="333333"/>
                </a:solidFill>
                <a:effectLst/>
                <a:latin typeface="Times New Roman" panose="02020603050405020304" pitchFamily="18" charset="0"/>
                <a:cs typeface="Times New Roman" panose="02020603050405020304" pitchFamily="18" charset="0"/>
              </a:rPr>
              <a:t> It can be empty or non-empty as well.</a:t>
            </a:r>
          </a:p>
          <a:p>
            <a:pPr algn="just">
              <a:lnSpc>
                <a:spcPct val="150000"/>
              </a:lnSpc>
            </a:pPr>
            <a:r>
              <a:rPr lang="en-US" sz="2000" b="1" i="0" dirty="0">
                <a:solidFill>
                  <a:srgbClr val="333333"/>
                </a:solidFill>
                <a:effectLst/>
                <a:latin typeface="Times New Roman" panose="02020603050405020304" pitchFamily="18" charset="0"/>
                <a:cs typeface="Times New Roman" panose="02020603050405020304" pitchFamily="18" charset="0"/>
              </a:rPr>
              <a:t>2) Arrow-token:</a:t>
            </a:r>
            <a:r>
              <a:rPr lang="en-US" sz="2000" b="0" i="0" dirty="0">
                <a:solidFill>
                  <a:srgbClr val="333333"/>
                </a:solidFill>
                <a:effectLst/>
                <a:latin typeface="Times New Roman" panose="02020603050405020304" pitchFamily="18" charset="0"/>
                <a:cs typeface="Times New Roman" panose="02020603050405020304" pitchFamily="18" charset="0"/>
              </a:rPr>
              <a:t> It is used to link arguments-list and body of expression.</a:t>
            </a:r>
          </a:p>
          <a:p>
            <a:pPr algn="just">
              <a:lnSpc>
                <a:spcPct val="150000"/>
              </a:lnSpc>
            </a:pPr>
            <a:r>
              <a:rPr lang="en-US" sz="2000" b="1" i="0" dirty="0">
                <a:solidFill>
                  <a:srgbClr val="333333"/>
                </a:solidFill>
                <a:effectLst/>
                <a:latin typeface="Times New Roman" panose="02020603050405020304" pitchFamily="18" charset="0"/>
                <a:cs typeface="Times New Roman" panose="02020603050405020304" pitchFamily="18" charset="0"/>
              </a:rPr>
              <a:t>3) Body:</a:t>
            </a:r>
            <a:r>
              <a:rPr lang="en-US" sz="2000" b="0" i="0" dirty="0">
                <a:solidFill>
                  <a:srgbClr val="333333"/>
                </a:solidFill>
                <a:effectLst/>
                <a:latin typeface="Times New Roman" panose="02020603050405020304" pitchFamily="18" charset="0"/>
                <a:cs typeface="Times New Roman" panose="02020603050405020304" pitchFamily="18" charset="0"/>
              </a:rPr>
              <a:t> It contains expressions and statements for lambda expression.</a:t>
            </a:r>
          </a:p>
        </p:txBody>
      </p:sp>
    </p:spTree>
    <p:extLst>
      <p:ext uri="{BB962C8B-B14F-4D97-AF65-F5344CB8AC3E}">
        <p14:creationId xmlns:p14="http://schemas.microsoft.com/office/powerpoint/2010/main" val="87162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3" name="TextBox 2">
            <a:extLst>
              <a:ext uri="{FF2B5EF4-FFF2-40B4-BE49-F238E27FC236}">
                <a16:creationId xmlns:a16="http://schemas.microsoft.com/office/drawing/2014/main" id="{3A2BDD29-A518-7F22-A2D3-7A1A321C88CD}"/>
              </a:ext>
            </a:extLst>
          </p:cNvPr>
          <p:cNvSpPr txBox="1"/>
          <p:nvPr/>
        </p:nvSpPr>
        <p:spPr>
          <a:xfrm>
            <a:off x="905107" y="800110"/>
            <a:ext cx="4016298" cy="1323439"/>
          </a:xfrm>
          <a:prstGeom prst="rect">
            <a:avLst/>
          </a:prstGeom>
          <a:noFill/>
        </p:spPr>
        <p:txBody>
          <a:bodyPr wrap="square">
            <a:spAutoFit/>
          </a:bodyPr>
          <a:lstStyle/>
          <a:p>
            <a:pPr algn="just"/>
            <a:r>
              <a:rPr lang="en-IN" sz="2000" b="1" i="0" dirty="0">
                <a:solidFill>
                  <a:srgbClr val="333333"/>
                </a:solidFill>
                <a:effectLst/>
                <a:latin typeface="Times New Roman" panose="02020603050405020304" pitchFamily="18" charset="0"/>
                <a:cs typeface="Times New Roman" panose="02020603050405020304" pitchFamily="18" charset="0"/>
              </a:rPr>
              <a:t>No Parameter Syntax</a:t>
            </a:r>
            <a:endParaRPr lang="en-IN" sz="2000" b="0" i="0" dirty="0">
              <a:solidFill>
                <a:srgbClr val="333333"/>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IN" sz="2000" b="0" i="0" dirty="0">
                <a:solidFill>
                  <a:srgbClr val="000000"/>
                </a:solidFill>
                <a:effectLst/>
                <a:latin typeface="Times New Roman" panose="02020603050405020304" pitchFamily="18" charset="0"/>
                <a:cs typeface="Times New Roman" panose="02020603050405020304" pitchFamily="18" charset="0"/>
              </a:rPr>
              <a:t>() -&gt; {  </a:t>
            </a:r>
          </a:p>
          <a:p>
            <a:pPr algn="just">
              <a:buFont typeface="+mj-lt"/>
              <a:buAutoNum type="arabicPeriod"/>
            </a:pPr>
            <a:r>
              <a:rPr lang="en-IN" sz="2000" b="0" i="0" dirty="0">
                <a:solidFill>
                  <a:srgbClr val="008200"/>
                </a:solidFill>
                <a:effectLst/>
                <a:latin typeface="Times New Roman" panose="02020603050405020304" pitchFamily="18" charset="0"/>
                <a:cs typeface="Times New Roman" panose="02020603050405020304" pitchFamily="18" charset="0"/>
              </a:rPr>
              <a:t>//Body of no parameter lambda</a:t>
            </a:r>
            <a:r>
              <a:rPr lang="en-IN"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IN" sz="2000" b="0" i="0" dirty="0">
                <a:solidFill>
                  <a:srgbClr val="000000"/>
                </a:solidFill>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A4F14493-5516-A1B0-5476-95F9F250DAFB}"/>
              </a:ext>
            </a:extLst>
          </p:cNvPr>
          <p:cNvSpPr txBox="1"/>
          <p:nvPr/>
        </p:nvSpPr>
        <p:spPr>
          <a:xfrm>
            <a:off x="4666785" y="800110"/>
            <a:ext cx="4335966" cy="1323439"/>
          </a:xfrm>
          <a:prstGeom prst="rect">
            <a:avLst/>
          </a:prstGeom>
          <a:noFill/>
        </p:spPr>
        <p:txBody>
          <a:bodyPr wrap="square">
            <a:spAutoFit/>
          </a:bodyPr>
          <a:lstStyle/>
          <a:p>
            <a:pPr algn="just"/>
            <a:r>
              <a:rPr lang="en-US" sz="2000" b="1" i="0" dirty="0">
                <a:solidFill>
                  <a:srgbClr val="333333"/>
                </a:solidFill>
                <a:effectLst/>
                <a:latin typeface="Times New Roman" panose="02020603050405020304" pitchFamily="18" charset="0"/>
                <a:cs typeface="Times New Roman" panose="02020603050405020304" pitchFamily="18" charset="0"/>
              </a:rPr>
              <a:t>One Parameter Syntax</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(p1) -&gt; {  </a:t>
            </a:r>
          </a:p>
          <a:p>
            <a:pPr algn="just">
              <a:buFont typeface="+mj-lt"/>
              <a:buAutoNum type="arabicPeriod"/>
            </a:pPr>
            <a:r>
              <a:rPr lang="en-US" sz="2000" b="0" i="0" dirty="0">
                <a:solidFill>
                  <a:srgbClr val="008200"/>
                </a:solidFill>
                <a:effectLst/>
                <a:latin typeface="Times New Roman" panose="02020603050405020304" pitchFamily="18" charset="0"/>
                <a:cs typeface="Times New Roman" panose="02020603050405020304" pitchFamily="18" charset="0"/>
              </a:rPr>
              <a:t>//Body of single parameter lambda</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B2980AA0-A1DB-DDA5-73E5-04A3AD0D7FA3}"/>
              </a:ext>
            </a:extLst>
          </p:cNvPr>
          <p:cNvSpPr txBox="1"/>
          <p:nvPr/>
        </p:nvSpPr>
        <p:spPr>
          <a:xfrm>
            <a:off x="905107" y="2571750"/>
            <a:ext cx="4575716" cy="1323439"/>
          </a:xfrm>
          <a:prstGeom prst="rect">
            <a:avLst/>
          </a:prstGeom>
          <a:noFill/>
        </p:spPr>
        <p:txBody>
          <a:bodyPr wrap="square">
            <a:spAutoFit/>
          </a:bodyPr>
          <a:lstStyle/>
          <a:p>
            <a:pPr algn="just"/>
            <a:r>
              <a:rPr lang="en-US" sz="2000" b="1" i="0" dirty="0">
                <a:solidFill>
                  <a:srgbClr val="333333"/>
                </a:solidFill>
                <a:effectLst/>
                <a:latin typeface="Times New Roman" panose="02020603050405020304" pitchFamily="18" charset="0"/>
                <a:cs typeface="Times New Roman" panose="02020603050405020304" pitchFamily="18" charset="0"/>
              </a:rPr>
              <a:t>Two Parameter Syntax</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(p1,p2) -&gt; {  </a:t>
            </a:r>
          </a:p>
          <a:p>
            <a:pPr algn="just">
              <a:buFont typeface="+mj-lt"/>
              <a:buAutoNum type="arabicPeriod"/>
            </a:pPr>
            <a:r>
              <a:rPr lang="en-US" sz="2000" b="0" i="0" dirty="0">
                <a:solidFill>
                  <a:srgbClr val="008200"/>
                </a:solidFill>
                <a:effectLst/>
                <a:latin typeface="Times New Roman" panose="02020603050405020304" pitchFamily="18" charset="0"/>
                <a:cs typeface="Times New Roman" panose="02020603050405020304" pitchFamily="18" charset="0"/>
              </a:rPr>
              <a:t>//Body of multiple parameter lambda</a:t>
            </a:r>
            <a:r>
              <a:rPr lang="en-US" sz="20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1378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B07BEE-63E4-02C5-076A-BDF132F07B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5" name="Rectangle 4">
            <a:extLst>
              <a:ext uri="{FF2B5EF4-FFF2-40B4-BE49-F238E27FC236}">
                <a16:creationId xmlns:a16="http://schemas.microsoft.com/office/drawing/2014/main" id="{D139E9CD-8606-0B77-C2EB-2B76A5A8EAB0}"/>
              </a:ext>
            </a:extLst>
          </p:cNvPr>
          <p:cNvSpPr/>
          <p:nvPr/>
        </p:nvSpPr>
        <p:spPr>
          <a:xfrm>
            <a:off x="1330712" y="1291506"/>
            <a:ext cx="2542478" cy="140393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b="1" i="0" dirty="0">
              <a:solidFill>
                <a:srgbClr val="C00000"/>
              </a:solidFill>
              <a:effectLst/>
              <a:latin typeface="Roboto" panose="02000000000000000000" pitchFamily="2" charset="0"/>
            </a:endParaRPr>
          </a:p>
          <a:p>
            <a:pPr algn="l"/>
            <a:endParaRPr lang="en-US" b="1" dirty="0">
              <a:solidFill>
                <a:srgbClr val="C00000"/>
              </a:solidFill>
              <a:latin typeface="Roboto" panose="02000000000000000000" pitchFamily="2" charset="0"/>
            </a:endParaRPr>
          </a:p>
          <a:p>
            <a:pPr algn="l"/>
            <a:r>
              <a:rPr lang="en-US" b="1" i="0" dirty="0">
                <a:solidFill>
                  <a:srgbClr val="C00000"/>
                </a:solidFill>
                <a:effectLst/>
                <a:latin typeface="Roboto" panose="02000000000000000000" pitchFamily="2" charset="0"/>
              </a:rPr>
              <a:t>Normal function</a:t>
            </a:r>
            <a:br>
              <a:rPr lang="en-US" b="0" i="0" dirty="0">
                <a:solidFill>
                  <a:srgbClr val="555555"/>
                </a:solidFill>
                <a:effectLst/>
                <a:latin typeface="Roboto" panose="02000000000000000000" pitchFamily="2" charset="0"/>
              </a:rPr>
            </a:br>
            <a:r>
              <a:rPr lang="en-US" b="0" i="0" dirty="0">
                <a:solidFill>
                  <a:srgbClr val="555555"/>
                </a:solidFill>
                <a:effectLst/>
                <a:latin typeface="Roboto" panose="02000000000000000000" pitchFamily="2" charset="0"/>
              </a:rPr>
              <a:t>Public int add(int a, int b) {</a:t>
            </a:r>
          </a:p>
          <a:p>
            <a:pPr algn="l"/>
            <a:r>
              <a:rPr lang="en-US" b="0" i="0" dirty="0">
                <a:solidFill>
                  <a:srgbClr val="555555"/>
                </a:solidFill>
                <a:effectLst/>
                <a:latin typeface="Roboto" panose="02000000000000000000" pitchFamily="2" charset="0"/>
              </a:rPr>
              <a:t>Return </a:t>
            </a:r>
            <a:r>
              <a:rPr lang="en-US" b="0" i="0" dirty="0" err="1">
                <a:solidFill>
                  <a:srgbClr val="555555"/>
                </a:solidFill>
                <a:effectLst/>
                <a:latin typeface="Roboto" panose="02000000000000000000" pitchFamily="2" charset="0"/>
              </a:rPr>
              <a:t>a+b</a:t>
            </a:r>
            <a:r>
              <a:rPr lang="en-US" b="0" i="0" dirty="0">
                <a:solidFill>
                  <a:srgbClr val="555555"/>
                </a:solidFill>
                <a:effectLst/>
                <a:latin typeface="Roboto" panose="02000000000000000000" pitchFamily="2" charset="0"/>
              </a:rPr>
              <a:t>;</a:t>
            </a:r>
          </a:p>
          <a:p>
            <a:pPr algn="l"/>
            <a:r>
              <a:rPr lang="en-US" b="0" i="0" dirty="0">
                <a:solidFill>
                  <a:srgbClr val="555555"/>
                </a:solidFill>
                <a:effectLst/>
                <a:latin typeface="Roboto" panose="02000000000000000000" pitchFamily="2" charset="0"/>
              </a:rPr>
              <a:t>}</a:t>
            </a:r>
          </a:p>
          <a:p>
            <a:pPr algn="ctr"/>
            <a:endParaRPr lang="en-IN" dirty="0"/>
          </a:p>
        </p:txBody>
      </p:sp>
      <p:sp>
        <p:nvSpPr>
          <p:cNvPr id="6" name="Rectangle 5">
            <a:extLst>
              <a:ext uri="{FF2B5EF4-FFF2-40B4-BE49-F238E27FC236}">
                <a16:creationId xmlns:a16="http://schemas.microsoft.com/office/drawing/2014/main" id="{88B2D205-1B13-C498-4842-EE9403766040}"/>
              </a:ext>
            </a:extLst>
          </p:cNvPr>
          <p:cNvSpPr/>
          <p:nvPr/>
        </p:nvSpPr>
        <p:spPr>
          <a:xfrm>
            <a:off x="4681513" y="1242159"/>
            <a:ext cx="2839843" cy="132959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i="0" dirty="0">
                <a:solidFill>
                  <a:srgbClr val="C00000"/>
                </a:solidFill>
                <a:effectLst/>
                <a:latin typeface="Roboto" panose="02000000000000000000" pitchFamily="2" charset="0"/>
              </a:rPr>
              <a:t>//Equivalent Java Lambda Expression example</a:t>
            </a:r>
            <a:br>
              <a:rPr lang="en-IN" dirty="0"/>
            </a:br>
            <a:r>
              <a:rPr lang="en-IN" b="0" i="0" dirty="0">
                <a:solidFill>
                  <a:srgbClr val="555555"/>
                </a:solidFill>
                <a:effectLst/>
                <a:latin typeface="Roboto" panose="02000000000000000000" pitchFamily="2" charset="0"/>
              </a:rPr>
              <a:t>(</a:t>
            </a:r>
            <a:r>
              <a:rPr lang="en-IN" b="0" i="0" dirty="0" err="1">
                <a:solidFill>
                  <a:srgbClr val="555555"/>
                </a:solidFill>
                <a:effectLst/>
                <a:latin typeface="Roboto" panose="02000000000000000000" pitchFamily="2" charset="0"/>
              </a:rPr>
              <a:t>a,b</a:t>
            </a:r>
            <a:r>
              <a:rPr lang="en-IN" b="0" i="0" dirty="0">
                <a:solidFill>
                  <a:srgbClr val="555555"/>
                </a:solidFill>
                <a:effectLst/>
                <a:latin typeface="Roboto" panose="02000000000000000000" pitchFamily="2" charset="0"/>
              </a:rPr>
              <a:t>) -&gt; </a:t>
            </a:r>
            <a:r>
              <a:rPr lang="en-IN" b="0" i="0" dirty="0" err="1">
                <a:solidFill>
                  <a:srgbClr val="555555"/>
                </a:solidFill>
                <a:effectLst/>
                <a:latin typeface="Roboto" panose="02000000000000000000" pitchFamily="2" charset="0"/>
              </a:rPr>
              <a:t>a+b</a:t>
            </a:r>
            <a:r>
              <a:rPr lang="en-IN" b="0" i="0" dirty="0">
                <a:solidFill>
                  <a:srgbClr val="555555"/>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3384219308"/>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1402</Words>
  <Application>Microsoft Office PowerPoint</Application>
  <PresentationFormat>On-screen Show (16:9)</PresentationFormat>
  <Paragraphs>203</Paragraphs>
  <Slides>31</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Times New Roman</vt:lpstr>
      <vt:lpstr>Roboto Condensed</vt:lpstr>
      <vt:lpstr>Roboto Condensed Light</vt:lpstr>
      <vt:lpstr>Arial</vt:lpstr>
      <vt:lpstr>Roboto</vt:lpstr>
      <vt:lpstr>Arvo</vt:lpstr>
      <vt:lpstr>Nunito</vt:lpstr>
      <vt:lpstr>Source Sans Pro</vt:lpstr>
      <vt:lpstr>Salerio template</vt:lpstr>
      <vt:lpstr>Lambda Expressions</vt:lpstr>
      <vt:lpstr>Lambda Expressions</vt:lpstr>
      <vt:lpstr>PowerPoint Presentation</vt:lpstr>
      <vt:lpstr>Functional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Predefined-Functional Interfaces </vt:lpstr>
      <vt:lpstr>PowerPoint Presentation</vt:lpstr>
      <vt:lpstr>PowerPoint Presentation</vt:lpstr>
      <vt:lpstr>100%</vt:lpstr>
      <vt:lpstr>PowerPoint Presentation</vt:lpstr>
      <vt:lpstr>Syntax to write Method 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 Expressions</dc:title>
  <dc:creator>Suriya Stephen</dc:creator>
  <cp:lastModifiedBy>Suriya Stephen</cp:lastModifiedBy>
  <cp:revision>15</cp:revision>
  <dcterms:modified xsi:type="dcterms:W3CDTF">2022-11-08T16:22:54Z</dcterms:modified>
</cp:coreProperties>
</file>