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6" r:id="rId2"/>
    <p:sldId id="257" r:id="rId3"/>
    <p:sldId id="258" r:id="rId4"/>
    <p:sldId id="262" r:id="rId5"/>
    <p:sldId id="295" r:id="rId6"/>
    <p:sldId id="261" r:id="rId7"/>
    <p:sldId id="269" r:id="rId8"/>
    <p:sldId id="263" r:id="rId9"/>
    <p:sldId id="264" r:id="rId10"/>
    <p:sldId id="265" r:id="rId11"/>
    <p:sldId id="267" r:id="rId12"/>
    <p:sldId id="274" r:id="rId13"/>
    <p:sldId id="270" r:id="rId14"/>
    <p:sldId id="271" r:id="rId15"/>
    <p:sldId id="268" r:id="rId16"/>
    <p:sldId id="272" r:id="rId17"/>
    <p:sldId id="293" r:id="rId18"/>
  </p:sldIdLst>
  <p:sldSz cx="9144000" cy="5143500" type="screen16x9"/>
  <p:notesSz cx="6858000" cy="9144000"/>
  <p:embeddedFontLst>
    <p:embeddedFont>
      <p:font typeface="Arvo" panose="020B0604020202020204" charset="0"/>
      <p:regular r:id="rId20"/>
      <p:bold r:id="rId21"/>
      <p:italic r:id="rId22"/>
      <p:boldItalic r:id="rId23"/>
    </p:embeddedFont>
    <p:embeddedFont>
      <p:font typeface="Poppins" panose="00000500000000000000" pitchFamily="2" charset="0"/>
      <p:regular r:id="rId24"/>
      <p:bold r:id="rId25"/>
      <p:italic r:id="rId26"/>
      <p:boldItalic r:id="rId27"/>
    </p:embeddedFont>
    <p:embeddedFont>
      <p:font typeface="Roboto Condensed" panose="02000000000000000000" pitchFamily="2" charset="0"/>
      <p:regular r:id="rId28"/>
      <p:bold r:id="rId29"/>
      <p:italic r:id="rId30"/>
      <p:boldItalic r:id="rId31"/>
    </p:embeddedFont>
    <p:embeddedFont>
      <p:font typeface="Roboto Condensed Light"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7" name="Google Shape;1757;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444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techeasy.com/2020/06/thread-scheduler-in-java.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0" y="1090750"/>
            <a:ext cx="8080917" cy="22248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latin typeface="Times New Roman" panose="02020603050405020304" pitchFamily="18" charset="0"/>
                <a:cs typeface="Times New Roman" panose="02020603050405020304" pitchFamily="18" charset="0"/>
              </a:rPr>
              <a:t>MULTITHREADING</a:t>
            </a:r>
            <a:endParaRPr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0BDB3A2E-7608-78C0-83B7-7B66E830DF25}"/>
              </a:ext>
            </a:extLst>
          </p:cNvPr>
          <p:cNvSpPr txBox="1"/>
          <p:nvPr/>
        </p:nvSpPr>
        <p:spPr>
          <a:xfrm>
            <a:off x="659774" y="483288"/>
            <a:ext cx="4575716" cy="584775"/>
          </a:xfrm>
          <a:prstGeom prst="rect">
            <a:avLst/>
          </a:prstGeom>
          <a:noFill/>
        </p:spPr>
        <p:txBody>
          <a:bodyPr wrap="square">
            <a:spAutoFit/>
          </a:bodyPr>
          <a:lstStyle/>
          <a:p>
            <a:pPr algn="l" fontAlgn="base"/>
            <a:r>
              <a:rPr lang="en-IN" sz="3200" b="1" i="0" dirty="0">
                <a:solidFill>
                  <a:schemeClr val="bg1"/>
                </a:solidFill>
                <a:effectLst/>
                <a:latin typeface="Times New Roman" panose="02020603050405020304" pitchFamily="18" charset="0"/>
                <a:cs typeface="Times New Roman" panose="02020603050405020304" pitchFamily="18" charset="0"/>
              </a:rPr>
              <a:t>Thread Synchronization</a:t>
            </a:r>
          </a:p>
        </p:txBody>
      </p:sp>
      <p:sp>
        <p:nvSpPr>
          <p:cNvPr id="9" name="TextBox 8">
            <a:extLst>
              <a:ext uri="{FF2B5EF4-FFF2-40B4-BE49-F238E27FC236}">
                <a16:creationId xmlns:a16="http://schemas.microsoft.com/office/drawing/2014/main" id="{A0B46932-E43E-BBFE-409B-F580FAEB07C2}"/>
              </a:ext>
            </a:extLst>
          </p:cNvPr>
          <p:cNvSpPr txBox="1"/>
          <p:nvPr/>
        </p:nvSpPr>
        <p:spPr>
          <a:xfrm>
            <a:off x="719253" y="1210349"/>
            <a:ext cx="7502913" cy="4001095"/>
          </a:xfrm>
          <a:prstGeom prst="rect">
            <a:avLst/>
          </a:prstGeom>
          <a:noFill/>
        </p:spPr>
        <p:txBody>
          <a:bodyPr wrap="square">
            <a:spAutoFit/>
          </a:bodyPr>
          <a:lstStyle/>
          <a:p>
            <a:pPr algn="l" fontAlgn="base">
              <a:lnSpc>
                <a:spcPct val="150000"/>
              </a:lnSpc>
            </a:pPr>
            <a:r>
              <a:rPr lang="en-US" sz="2000" b="0" i="0" dirty="0">
                <a:solidFill>
                  <a:srgbClr val="444444"/>
                </a:solidFill>
                <a:effectLst/>
                <a:latin typeface="Times New Roman" panose="02020603050405020304" pitchFamily="18" charset="0"/>
                <a:cs typeface="Times New Roman" panose="02020603050405020304" pitchFamily="18" charset="0"/>
              </a:rPr>
              <a:t>Thread synchronization is two types, they are:</a:t>
            </a:r>
          </a:p>
          <a:p>
            <a:pPr algn="l" fontAlgn="base">
              <a:lnSpc>
                <a:spcPct val="150000"/>
              </a:lnSpc>
            </a:pPr>
            <a:r>
              <a:rPr lang="en-US" sz="2000" b="1" i="0" dirty="0">
                <a:solidFill>
                  <a:srgbClr val="444444"/>
                </a:solidFill>
                <a:effectLst/>
                <a:latin typeface="Times New Roman" panose="02020603050405020304" pitchFamily="18" charset="0"/>
                <a:cs typeface="Times New Roman" panose="02020603050405020304" pitchFamily="18" charset="0"/>
              </a:rPr>
              <a:t>1.Mutual Exclusive:</a:t>
            </a:r>
          </a:p>
          <a:p>
            <a:pPr algn="l" fontAlgn="base">
              <a:lnSpc>
                <a:spcPct val="150000"/>
              </a:lnSpc>
            </a:pPr>
            <a:r>
              <a:rPr lang="en-US" sz="2000" b="0" i="0" dirty="0">
                <a:solidFill>
                  <a:srgbClr val="444444"/>
                </a:solidFill>
                <a:effectLst/>
                <a:latin typeface="Times New Roman" panose="02020603050405020304" pitchFamily="18" charset="0"/>
                <a:cs typeface="Times New Roman" panose="02020603050405020304" pitchFamily="18" charset="0"/>
              </a:rPr>
              <a:t>A Mutex or Mutual Exclusive helps only one thread to access the shared resources. </a:t>
            </a:r>
          </a:p>
          <a:p>
            <a:pPr algn="l" fontAlgn="base">
              <a:lnSpc>
                <a:spcPct val="150000"/>
              </a:lnSpc>
            </a:pPr>
            <a:r>
              <a:rPr lang="en-US" sz="2000" b="0" i="0" dirty="0">
                <a:solidFill>
                  <a:srgbClr val="444444"/>
                </a:solidFill>
                <a:effectLst/>
                <a:latin typeface="Times New Roman" panose="02020603050405020304" pitchFamily="18" charset="0"/>
                <a:cs typeface="Times New Roman" panose="02020603050405020304" pitchFamily="18" charset="0"/>
              </a:rPr>
              <a:t>It can be achieved in the following ways.</a:t>
            </a:r>
          </a:p>
          <a:p>
            <a:pPr algn="l" fontAlgn="base">
              <a:lnSpc>
                <a:spcPct val="150000"/>
              </a:lnSpc>
            </a:pPr>
            <a:r>
              <a:rPr lang="en-US" sz="2000" b="0" i="0" dirty="0">
                <a:solidFill>
                  <a:srgbClr val="444444"/>
                </a:solidFill>
                <a:effectLst/>
                <a:latin typeface="Times New Roman" panose="02020603050405020304" pitchFamily="18" charset="0"/>
                <a:cs typeface="Times New Roman" panose="02020603050405020304" pitchFamily="18" charset="0"/>
              </a:rPr>
              <a:t>	1.Synchronized Method</a:t>
            </a:r>
          </a:p>
          <a:p>
            <a:pPr algn="l" fontAlgn="base">
              <a:lnSpc>
                <a:spcPct val="150000"/>
              </a:lnSpc>
            </a:pPr>
            <a:r>
              <a:rPr lang="en-US" sz="2000" dirty="0">
                <a:solidFill>
                  <a:srgbClr val="444444"/>
                </a:solidFill>
                <a:latin typeface="Times New Roman" panose="02020603050405020304" pitchFamily="18" charset="0"/>
                <a:cs typeface="Times New Roman" panose="02020603050405020304" pitchFamily="18" charset="0"/>
              </a:rPr>
              <a:t>	2.</a:t>
            </a:r>
            <a:r>
              <a:rPr lang="en-US" sz="2000" b="0" i="0" dirty="0">
                <a:solidFill>
                  <a:srgbClr val="444444"/>
                </a:solidFill>
                <a:effectLst/>
                <a:latin typeface="Times New Roman" panose="02020603050405020304" pitchFamily="18" charset="0"/>
                <a:cs typeface="Times New Roman" panose="02020603050405020304" pitchFamily="18" charset="0"/>
              </a:rPr>
              <a:t>Synchronized block</a:t>
            </a:r>
          </a:p>
          <a:p>
            <a:pPr algn="l" fontAlgn="base">
              <a:lnSpc>
                <a:spcPct val="150000"/>
              </a:lnSpc>
            </a:pPr>
            <a:r>
              <a:rPr lang="en-US" sz="2000" b="0" i="0" dirty="0">
                <a:solidFill>
                  <a:srgbClr val="444444"/>
                </a:solidFill>
                <a:effectLst/>
                <a:latin typeface="Times New Roman" panose="02020603050405020304" pitchFamily="18" charset="0"/>
                <a:cs typeface="Times New Roman" panose="02020603050405020304" pitchFamily="18" charset="0"/>
              </a:rPr>
              <a:t>	3.Static Synchronization</a:t>
            </a:r>
          </a:p>
          <a:p>
            <a:pPr algn="l" fontAlgn="base"/>
            <a:endParaRPr lang="en-US" b="0" i="0" dirty="0">
              <a:solidFill>
                <a:srgbClr val="444444"/>
              </a:solidFill>
              <a:effectLst/>
              <a:latin typeface="Poppins" panose="000005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6704682D-089A-C11C-7A53-5C0BD4CF0352}"/>
              </a:ext>
            </a:extLst>
          </p:cNvPr>
          <p:cNvSpPr txBox="1"/>
          <p:nvPr/>
        </p:nvSpPr>
        <p:spPr>
          <a:xfrm flipH="1">
            <a:off x="712336" y="483047"/>
            <a:ext cx="4393581"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Drawback Of Synchronization</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B359EFC-7824-5168-C75F-3F790106F092}"/>
              </a:ext>
            </a:extLst>
          </p:cNvPr>
          <p:cNvSpPr txBox="1"/>
          <p:nvPr/>
        </p:nvSpPr>
        <p:spPr>
          <a:xfrm>
            <a:off x="685712" y="1501698"/>
            <a:ext cx="6333893"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Increase the waiting time period of threads.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performance problem</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2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TextBox 4">
            <a:extLst>
              <a:ext uri="{FF2B5EF4-FFF2-40B4-BE49-F238E27FC236}">
                <a16:creationId xmlns:a16="http://schemas.microsoft.com/office/drawing/2014/main" id="{3908D952-DC0C-3068-C4F7-72FD27B7F785}"/>
              </a:ext>
            </a:extLst>
          </p:cNvPr>
          <p:cNvSpPr txBox="1"/>
          <p:nvPr/>
        </p:nvSpPr>
        <p:spPr>
          <a:xfrm>
            <a:off x="2154043" y="158345"/>
            <a:ext cx="4575716" cy="400110"/>
          </a:xfrm>
          <a:prstGeom prst="rect">
            <a:avLst/>
          </a:prstGeom>
          <a:noFill/>
        </p:spPr>
        <p:txBody>
          <a:bodyPr wrap="square">
            <a:spAutoFit/>
          </a:bodyPr>
          <a:lstStyle/>
          <a:p>
            <a:r>
              <a:rPr lang="en-IN" sz="2000" b="1" i="0" dirty="0">
                <a:effectLst/>
                <a:latin typeface="Times New Roman" panose="02020603050405020304" pitchFamily="18" charset="0"/>
                <a:cs typeface="Times New Roman" panose="02020603050405020304" pitchFamily="18" charset="0"/>
              </a:rPr>
              <a:t>Lock Concept in Java</a:t>
            </a:r>
          </a:p>
        </p:txBody>
      </p:sp>
      <p:sp>
        <p:nvSpPr>
          <p:cNvPr id="7" name="TextBox 6">
            <a:extLst>
              <a:ext uri="{FF2B5EF4-FFF2-40B4-BE49-F238E27FC236}">
                <a16:creationId xmlns:a16="http://schemas.microsoft.com/office/drawing/2014/main" id="{2DFE48DC-3D11-3C5F-0E5A-1924C7B9E68B}"/>
              </a:ext>
            </a:extLst>
          </p:cNvPr>
          <p:cNvSpPr txBox="1"/>
          <p:nvPr/>
        </p:nvSpPr>
        <p:spPr>
          <a:xfrm>
            <a:off x="987812" y="475759"/>
            <a:ext cx="7168375" cy="4191981"/>
          </a:xfrm>
          <a:prstGeom prst="rect">
            <a:avLst/>
          </a:prstGeom>
          <a:noFill/>
        </p:spPr>
        <p:txBody>
          <a:bodyPr wrap="square">
            <a:spAutoFit/>
          </a:bodyPr>
          <a:lstStyle/>
          <a:p>
            <a:pPr marL="342900" indent="-342900" algn="just"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Synchronization Mechanism developed by using the synchronized keyword. It is built on top of the locking mechanism, this locking mechanism is taken care of by Java Virtual Machine (JVM).</a:t>
            </a:r>
          </a:p>
          <a:p>
            <a:pPr marL="342900" indent="-342900" algn="just"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The synchronized keyword is only applicable for methods and blocks, it can’t apply to classes and variables.</a:t>
            </a:r>
          </a:p>
          <a:p>
            <a:pPr marL="342900" indent="-342900" algn="just"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Synchronized keyword in java creates a block of code is known as a critical section. To enter into the critical section thread needs to obtain the corresponding object’s lock.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TextBox 2">
            <a:extLst>
              <a:ext uri="{FF2B5EF4-FFF2-40B4-BE49-F238E27FC236}">
                <a16:creationId xmlns:a16="http://schemas.microsoft.com/office/drawing/2014/main" id="{CE4A7702-1F93-736F-B39E-F079653D71EE}"/>
              </a:ext>
            </a:extLst>
          </p:cNvPr>
          <p:cNvSpPr txBox="1"/>
          <p:nvPr/>
        </p:nvSpPr>
        <p:spPr>
          <a:xfrm>
            <a:off x="622609" y="764301"/>
            <a:ext cx="7279887" cy="400110"/>
          </a:xfrm>
          <a:prstGeom prst="rect">
            <a:avLst/>
          </a:prstGeom>
          <a:noFill/>
        </p:spPr>
        <p:txBody>
          <a:bodyPr wrap="square">
            <a:spAutoFit/>
          </a:bodyPr>
          <a:lstStyle/>
          <a:p>
            <a:r>
              <a:rPr lang="en-US" b="1" dirty="0">
                <a:solidFill>
                  <a:srgbClr val="444444"/>
                </a:solidFill>
                <a:latin typeface="Poppins" panose="00000500000000000000" pitchFamily="2" charset="0"/>
              </a:rPr>
              <a:t>2.</a:t>
            </a:r>
            <a:r>
              <a:rPr lang="en-US" b="1" i="0" dirty="0">
                <a:solidFill>
                  <a:srgbClr val="444444"/>
                </a:solidFill>
                <a:effectLst/>
                <a:latin typeface="Poppins" panose="00000500000000000000" pitchFamily="2" charset="0"/>
              </a:rPr>
              <a:t> </a:t>
            </a:r>
            <a:r>
              <a:rPr lang="en-US" sz="2000" b="1" i="0" dirty="0">
                <a:solidFill>
                  <a:srgbClr val="444444"/>
                </a:solidFill>
                <a:effectLst/>
                <a:latin typeface="Times New Roman" panose="02020603050405020304" pitchFamily="18" charset="0"/>
                <a:cs typeface="Times New Roman" panose="02020603050405020304" pitchFamily="18" charset="0"/>
              </a:rPr>
              <a:t>Cooperation (Inter Thread Communication in java)</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4A0631-D5F5-4FB0-0046-4BBD0A167629}"/>
              </a:ext>
            </a:extLst>
          </p:cNvPr>
          <p:cNvSpPr txBox="1"/>
          <p:nvPr/>
        </p:nvSpPr>
        <p:spPr>
          <a:xfrm>
            <a:off x="683942" y="1168256"/>
            <a:ext cx="7837449" cy="2806987"/>
          </a:xfrm>
          <a:prstGeom prst="rect">
            <a:avLst/>
          </a:prstGeom>
          <a:noFill/>
        </p:spPr>
        <p:txBody>
          <a:bodyPr wrap="square">
            <a:spAutoFit/>
          </a:bodyPr>
          <a:lstStyle/>
          <a:p>
            <a:pPr marL="342900" indent="-342900" algn="l"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Inter – Thread communication or cooperation is a communication of two or more threads with each other. </a:t>
            </a:r>
          </a:p>
          <a:p>
            <a:pPr marL="342900" indent="-342900" algn="l"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It can be done by using the following methods.</a:t>
            </a:r>
          </a:p>
          <a:p>
            <a:pPr lvl="3" fontAlgn="base">
              <a:lnSpc>
                <a:spcPct val="150000"/>
              </a:lnSpc>
            </a:pPr>
            <a:r>
              <a:rPr lang="en-US" sz="2000" b="0" i="0" dirty="0">
                <a:solidFill>
                  <a:srgbClr val="444444"/>
                </a:solidFill>
                <a:effectLst/>
                <a:latin typeface="Times New Roman" panose="02020603050405020304" pitchFamily="18" charset="0"/>
                <a:cs typeface="Times New Roman" panose="02020603050405020304" pitchFamily="18" charset="0"/>
              </a:rPr>
              <a:t>	1.wait()</a:t>
            </a:r>
          </a:p>
          <a:p>
            <a:pPr lvl="3" fontAlgn="base">
              <a:lnSpc>
                <a:spcPct val="150000"/>
              </a:lnSpc>
            </a:pPr>
            <a:r>
              <a:rPr lang="en-US" sz="2000" b="0" i="0" dirty="0">
                <a:solidFill>
                  <a:srgbClr val="444444"/>
                </a:solidFill>
                <a:effectLst/>
                <a:latin typeface="Times New Roman" panose="02020603050405020304" pitchFamily="18" charset="0"/>
                <a:cs typeface="Times New Roman" panose="02020603050405020304" pitchFamily="18" charset="0"/>
              </a:rPr>
              <a:t>	2.notify()</a:t>
            </a:r>
          </a:p>
          <a:p>
            <a:pPr lvl="3" fontAlgn="base">
              <a:lnSpc>
                <a:spcPct val="150000"/>
              </a:lnSpc>
            </a:pPr>
            <a:r>
              <a:rPr lang="en-US" sz="2000" b="0" i="0" dirty="0">
                <a:solidFill>
                  <a:srgbClr val="444444"/>
                </a:solidFill>
                <a:effectLst/>
                <a:latin typeface="Times New Roman" panose="02020603050405020304" pitchFamily="18" charset="0"/>
                <a:cs typeface="Times New Roman" panose="02020603050405020304" pitchFamily="18" charset="0"/>
              </a:rPr>
              <a:t>	3.notifyAll()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407" name="Google Shape;407;p26"/>
          <p:cNvSpPr txBox="1">
            <a:spLocks noGrp="1"/>
          </p:cNvSpPr>
          <p:nvPr>
            <p:ph type="ctrTitle" idx="4294967295"/>
          </p:nvPr>
        </p:nvSpPr>
        <p:spPr>
          <a:xfrm>
            <a:off x="2613475" y="8004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89,526,124$</a:t>
            </a:r>
            <a:endParaRPr sz="3000"/>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TextBox 2">
            <a:extLst>
              <a:ext uri="{FF2B5EF4-FFF2-40B4-BE49-F238E27FC236}">
                <a16:creationId xmlns:a16="http://schemas.microsoft.com/office/drawing/2014/main" id="{49A6333F-A097-AB33-6361-1B1AB3B8A03E}"/>
              </a:ext>
            </a:extLst>
          </p:cNvPr>
          <p:cNvSpPr txBox="1"/>
          <p:nvPr/>
        </p:nvSpPr>
        <p:spPr>
          <a:xfrm>
            <a:off x="585440" y="540205"/>
            <a:ext cx="7844882" cy="4308872"/>
          </a:xfrm>
          <a:prstGeom prst="rect">
            <a:avLst/>
          </a:prstGeom>
          <a:noFill/>
        </p:spPr>
        <p:txBody>
          <a:bodyPr wrap="square">
            <a:spAutoFit/>
          </a:bodyPr>
          <a:lstStyle/>
          <a:p>
            <a:pPr algn="just" fontAlgn="base"/>
            <a:r>
              <a:rPr lang="en-US" sz="2000" b="1" i="0" dirty="0">
                <a:solidFill>
                  <a:srgbClr val="444444"/>
                </a:solidFill>
                <a:effectLst/>
                <a:latin typeface="Times New Roman" panose="02020603050405020304" pitchFamily="18" charset="0"/>
                <a:cs typeface="Times New Roman" panose="02020603050405020304" pitchFamily="18" charset="0"/>
              </a:rPr>
              <a:t>Why we need Inter – Thread Communication?</a:t>
            </a:r>
            <a:endParaRPr lang="en-US" sz="2000" b="0" i="0" dirty="0">
              <a:solidFill>
                <a:srgbClr val="444444"/>
              </a:solidFill>
              <a:effectLst/>
              <a:latin typeface="Times New Roman" panose="02020603050405020304" pitchFamily="18" charset="0"/>
              <a:cs typeface="Times New Roman" panose="02020603050405020304" pitchFamily="18" charset="0"/>
            </a:endParaRPr>
          </a:p>
          <a:p>
            <a:pPr marL="342900" indent="-342900" algn="just"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There is a situation on the thread that keeps on checking some conditions repeatedly, once that condition satisfies thread moves with the appropriate action. This situation is known as </a:t>
            </a:r>
            <a:r>
              <a:rPr lang="en-US" sz="2000" b="1" i="0" dirty="0">
                <a:solidFill>
                  <a:srgbClr val="444444"/>
                </a:solidFill>
                <a:effectLst/>
                <a:latin typeface="Times New Roman" panose="02020603050405020304" pitchFamily="18" charset="0"/>
                <a:cs typeface="Times New Roman" panose="02020603050405020304" pitchFamily="18" charset="0"/>
              </a:rPr>
              <a:t>polling.</a:t>
            </a:r>
            <a:r>
              <a:rPr lang="en-US" sz="2000" b="0" i="0" dirty="0">
                <a:solidFill>
                  <a:srgbClr val="444444"/>
                </a:solidFill>
                <a:effectLst/>
                <a:latin typeface="Times New Roman" panose="02020603050405020304" pitchFamily="18" charset="0"/>
                <a:cs typeface="Times New Roman" panose="02020603050405020304" pitchFamily="18" charset="0"/>
              </a:rPr>
              <a:t> </a:t>
            </a:r>
          </a:p>
          <a:p>
            <a:pPr marL="342900" indent="-342900" algn="just"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This is a wastage of CPU time, to reduce the wastage of CPU time due to polling, java uses Inter – Thread Communication Mechanism.</a:t>
            </a:r>
          </a:p>
          <a:p>
            <a:pPr marL="342900" indent="-342900" algn="just"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wait(), notify(), </a:t>
            </a:r>
            <a:r>
              <a:rPr lang="en-US" sz="2000" b="0" i="0" dirty="0" err="1">
                <a:solidFill>
                  <a:srgbClr val="444444"/>
                </a:solidFill>
                <a:effectLst/>
                <a:latin typeface="Times New Roman" panose="02020603050405020304" pitchFamily="18" charset="0"/>
                <a:cs typeface="Times New Roman" panose="02020603050405020304" pitchFamily="18" charset="0"/>
              </a:rPr>
              <a:t>notifyAll</a:t>
            </a:r>
            <a:r>
              <a:rPr lang="en-US" sz="2000" b="0" i="0" dirty="0">
                <a:solidFill>
                  <a:srgbClr val="444444"/>
                </a:solidFill>
                <a:effectLst/>
                <a:latin typeface="Times New Roman" panose="02020603050405020304" pitchFamily="18" charset="0"/>
                <a:cs typeface="Times New Roman" panose="02020603050405020304" pitchFamily="18" charset="0"/>
              </a:rPr>
              <a:t>() methods must be called within a synchronized method or block otherwise program will compile but when you run it, it will throw illegal monitor State Exception.</a:t>
            </a:r>
          </a:p>
          <a:p>
            <a:pPr algn="l" fontAlgn="base"/>
            <a:endParaRPr lang="en-US" b="0" i="0" dirty="0">
              <a:solidFill>
                <a:srgbClr val="444444"/>
              </a:solidFill>
              <a:effectLst/>
              <a:latin typeface="Poppins" panose="000005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Table 3">
            <a:extLst>
              <a:ext uri="{FF2B5EF4-FFF2-40B4-BE49-F238E27FC236}">
                <a16:creationId xmlns:a16="http://schemas.microsoft.com/office/drawing/2014/main" id="{70395B0F-E9BE-8866-9F11-7A3E5B91425E}"/>
              </a:ext>
            </a:extLst>
          </p:cNvPr>
          <p:cNvGraphicFramePr>
            <a:graphicFrameLocks noGrp="1"/>
          </p:cNvGraphicFramePr>
          <p:nvPr>
            <p:extLst>
              <p:ext uri="{D42A27DB-BD31-4B8C-83A1-F6EECF244321}">
                <p14:modId xmlns:p14="http://schemas.microsoft.com/office/powerpoint/2010/main" val="2517576868"/>
              </p:ext>
            </p:extLst>
          </p:nvPr>
        </p:nvGraphicFramePr>
        <p:xfrm>
          <a:off x="950078" y="1446202"/>
          <a:ext cx="7264654" cy="2956560"/>
        </p:xfrm>
        <a:graphic>
          <a:graphicData uri="http://schemas.openxmlformats.org/drawingml/2006/table">
            <a:tbl>
              <a:tblPr/>
              <a:tblGrid>
                <a:gridCol w="678000">
                  <a:extLst>
                    <a:ext uri="{9D8B030D-6E8A-4147-A177-3AD203B41FA5}">
                      <a16:colId xmlns:a16="http://schemas.microsoft.com/office/drawing/2014/main" val="1882479607"/>
                    </a:ext>
                  </a:extLst>
                </a:gridCol>
                <a:gridCol w="6586654">
                  <a:extLst>
                    <a:ext uri="{9D8B030D-6E8A-4147-A177-3AD203B41FA5}">
                      <a16:colId xmlns:a16="http://schemas.microsoft.com/office/drawing/2014/main" val="2946559528"/>
                    </a:ext>
                  </a:extLst>
                </a:gridCol>
              </a:tblGrid>
              <a:tr h="0">
                <a:tc>
                  <a:txBody>
                    <a:bodyPr/>
                    <a:lstStyle/>
                    <a:p>
                      <a:pPr algn="l" fontAlgn="t"/>
                      <a:r>
                        <a:rPr lang="en-IN" sz="1800" dirty="0" err="1">
                          <a:effectLst/>
                          <a:latin typeface="Times New Roman" panose="02020603050405020304" pitchFamily="18" charset="0"/>
                          <a:cs typeface="Times New Roman" panose="02020603050405020304" pitchFamily="18" charset="0"/>
                        </a:rPr>
                        <a:t>Sr.No</a:t>
                      </a:r>
                      <a:r>
                        <a:rPr lang="en-IN" sz="1800" dirty="0">
                          <a:effectLst/>
                          <a:latin typeface="Times New Roman" panose="02020603050405020304" pitchFamily="18" charset="0"/>
                          <a:cs typeface="Times New Roman" panose="02020603050405020304" pitchFamily="18" charset="0"/>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effectLst/>
                          <a:latin typeface="Times New Roman" panose="02020603050405020304" pitchFamily="18" charset="0"/>
                          <a:cs typeface="Times New Roman" panose="02020603050405020304" pitchFamily="18" charset="0"/>
                        </a:rPr>
                        <a:t>Method &amp; 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15406328"/>
                  </a:ext>
                </a:extLst>
              </a:tr>
              <a:tr h="0">
                <a:tc>
                  <a:txBody>
                    <a:bodyPr/>
                    <a:lstStyle/>
                    <a:p>
                      <a:pPr fontAlgn="t"/>
                      <a:r>
                        <a:rPr lang="en-IN" sz="1800" dirty="0">
                          <a:effectLst/>
                          <a:latin typeface="Times New Roman" panose="02020603050405020304" pitchFamily="18" charset="0"/>
                          <a:cs typeface="Times New Roman" panose="02020603050405020304" pitchFamily="18" charset="0"/>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Times New Roman" panose="02020603050405020304" pitchFamily="18" charset="0"/>
                          <a:cs typeface="Times New Roman" panose="02020603050405020304" pitchFamily="18" charset="0"/>
                        </a:rPr>
                        <a:t>public final void wait()</a:t>
                      </a:r>
                      <a:endParaRPr lang="en-US" sz="1800" dirty="0">
                        <a:solidFill>
                          <a:srgbClr val="000000"/>
                        </a:solidFill>
                        <a:effectLst/>
                        <a:latin typeface="Times New Roman" panose="02020603050405020304" pitchFamily="18" charset="0"/>
                        <a:cs typeface="Times New Roman" panose="02020603050405020304" pitchFamily="18" charset="0"/>
                      </a:endParaRPr>
                    </a:p>
                    <a:p>
                      <a:pPr algn="just" fontAlgn="t"/>
                      <a:r>
                        <a:rPr lang="en-US" sz="1800" dirty="0">
                          <a:solidFill>
                            <a:srgbClr val="000000"/>
                          </a:solidFill>
                          <a:effectLst/>
                          <a:latin typeface="Times New Roman" panose="02020603050405020304" pitchFamily="18" charset="0"/>
                          <a:cs typeface="Times New Roman" panose="02020603050405020304" pitchFamily="18" charset="0"/>
                        </a:rPr>
                        <a:t>Causes the current thread to wait until another thread invokes the notify().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52137401"/>
                  </a:ext>
                </a:extLst>
              </a:tr>
              <a:tr h="0">
                <a:tc>
                  <a:txBody>
                    <a:bodyPr/>
                    <a:lstStyle/>
                    <a:p>
                      <a:pPr fontAlgn="t"/>
                      <a:r>
                        <a:rPr lang="en-IN" sz="1800">
                          <a:effectLst/>
                          <a:latin typeface="Times New Roman" panose="02020603050405020304" pitchFamily="18" charset="0"/>
                          <a:cs typeface="Times New Roman" panose="02020603050405020304" pitchFamily="18" charset="0"/>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Times New Roman" panose="02020603050405020304" pitchFamily="18" charset="0"/>
                          <a:cs typeface="Times New Roman" panose="02020603050405020304" pitchFamily="18" charset="0"/>
                        </a:rPr>
                        <a:t>public final void notify()</a:t>
                      </a:r>
                      <a:endParaRPr lang="en-US" sz="1800" dirty="0">
                        <a:solidFill>
                          <a:srgbClr val="000000"/>
                        </a:solidFill>
                        <a:effectLst/>
                        <a:latin typeface="Times New Roman" panose="02020603050405020304" pitchFamily="18" charset="0"/>
                        <a:cs typeface="Times New Roman" panose="02020603050405020304" pitchFamily="18" charset="0"/>
                      </a:endParaRPr>
                    </a:p>
                    <a:p>
                      <a:pPr algn="just" fontAlgn="t"/>
                      <a:r>
                        <a:rPr lang="en-US" sz="1800" dirty="0">
                          <a:solidFill>
                            <a:srgbClr val="000000"/>
                          </a:solidFill>
                          <a:effectLst/>
                          <a:latin typeface="Times New Roman" panose="02020603050405020304" pitchFamily="18" charset="0"/>
                          <a:cs typeface="Times New Roman" panose="02020603050405020304" pitchFamily="18" charset="0"/>
                        </a:rPr>
                        <a:t>Wakes up a single thread that is waiting on this object's monitor.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77848796"/>
                  </a:ext>
                </a:extLst>
              </a:tr>
              <a:tr h="0">
                <a:tc>
                  <a:txBody>
                    <a:bodyPr/>
                    <a:lstStyle/>
                    <a:p>
                      <a:pPr fontAlgn="t"/>
                      <a:r>
                        <a:rPr lang="en-IN" sz="1800">
                          <a:effectLst/>
                          <a:latin typeface="Times New Roman" panose="02020603050405020304" pitchFamily="18" charset="0"/>
                          <a:cs typeface="Times New Roman" panose="02020603050405020304" pitchFamily="18" charset="0"/>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Times New Roman" panose="02020603050405020304" pitchFamily="18" charset="0"/>
                          <a:cs typeface="Times New Roman" panose="02020603050405020304" pitchFamily="18" charset="0"/>
                        </a:rPr>
                        <a:t>public final void </a:t>
                      </a:r>
                      <a:r>
                        <a:rPr lang="en-US" sz="1800" b="1" dirty="0" err="1">
                          <a:solidFill>
                            <a:srgbClr val="000000"/>
                          </a:solidFill>
                          <a:effectLst/>
                          <a:latin typeface="Times New Roman" panose="02020603050405020304" pitchFamily="18" charset="0"/>
                          <a:cs typeface="Times New Roman" panose="02020603050405020304" pitchFamily="18" charset="0"/>
                        </a:rPr>
                        <a:t>notifyAll</a:t>
                      </a:r>
                      <a:r>
                        <a:rPr lang="en-US" sz="1800" b="1" dirty="0">
                          <a:solidFill>
                            <a:srgbClr val="000000"/>
                          </a:solidFill>
                          <a:effectLst/>
                          <a:latin typeface="Times New Roman" panose="02020603050405020304" pitchFamily="18" charset="0"/>
                          <a:cs typeface="Times New Roman" panose="02020603050405020304" pitchFamily="18" charset="0"/>
                        </a:rPr>
                        <a:t>()</a:t>
                      </a:r>
                      <a:endParaRPr lang="en-US" sz="1800" dirty="0">
                        <a:solidFill>
                          <a:srgbClr val="000000"/>
                        </a:solidFill>
                        <a:effectLst/>
                        <a:latin typeface="Times New Roman" panose="02020603050405020304" pitchFamily="18" charset="0"/>
                        <a:cs typeface="Times New Roman" panose="02020603050405020304" pitchFamily="18" charset="0"/>
                      </a:endParaRPr>
                    </a:p>
                    <a:p>
                      <a:pPr algn="just" fontAlgn="t"/>
                      <a:r>
                        <a:rPr lang="en-US" sz="1800" dirty="0">
                          <a:solidFill>
                            <a:srgbClr val="000000"/>
                          </a:solidFill>
                          <a:effectLst/>
                          <a:latin typeface="Times New Roman" panose="02020603050405020304" pitchFamily="18" charset="0"/>
                          <a:cs typeface="Times New Roman" panose="02020603050405020304" pitchFamily="18" charset="0"/>
                        </a:rPr>
                        <a:t>Wakes up all the threads that called wait( ) on the same object.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5119719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435" name="Google Shape;435;p27"/>
          <p:cNvGrpSpPr/>
          <p:nvPr/>
        </p:nvGrpSpPr>
        <p:grpSpPr>
          <a:xfrm>
            <a:off x="270943" y="629920"/>
            <a:ext cx="392063" cy="291505"/>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8C5BDEEC-D4F1-1F4C-CEBC-D77ECFE0F882}"/>
              </a:ext>
            </a:extLst>
          </p:cNvPr>
          <p:cNvSpPr txBox="1"/>
          <p:nvPr/>
        </p:nvSpPr>
        <p:spPr>
          <a:xfrm>
            <a:off x="722479" y="529917"/>
            <a:ext cx="5522204" cy="1015663"/>
          </a:xfrm>
          <a:prstGeom prst="rect">
            <a:avLst/>
          </a:prstGeom>
          <a:noFill/>
        </p:spPr>
        <p:txBody>
          <a:bodyPr wrap="square">
            <a:spAutoFit/>
          </a:bodyPr>
          <a:lstStyle/>
          <a:p>
            <a:pPr algn="just"/>
            <a:r>
              <a:rPr lang="en-IN" sz="2000" b="1" dirty="0">
                <a:solidFill>
                  <a:schemeClr val="bg1"/>
                </a:solidFill>
                <a:latin typeface="Times New Roman" panose="02020603050405020304" pitchFamily="18" charset="0"/>
                <a:cs typeface="Times New Roman" panose="02020603050405020304" pitchFamily="18" charset="0"/>
              </a:rPr>
              <a:t>P</a:t>
            </a:r>
            <a:r>
              <a:rPr lang="en-IN" sz="2000" b="1" i="0" dirty="0">
                <a:solidFill>
                  <a:schemeClr val="bg1"/>
                </a:solidFill>
                <a:effectLst/>
                <a:latin typeface="Times New Roman" panose="02020603050405020304" pitchFamily="18" charset="0"/>
                <a:cs typeface="Times New Roman" panose="02020603050405020304" pitchFamily="18" charset="0"/>
              </a:rPr>
              <a:t>rocess of inter-thread communication</a:t>
            </a:r>
          </a:p>
          <a:p>
            <a:br>
              <a:rPr lang="en-IN" sz="2000" b="1" dirty="0">
                <a:solidFill>
                  <a:schemeClr val="bg1"/>
                </a:solidFill>
                <a:latin typeface="Times New Roman" panose="02020603050405020304" pitchFamily="18" charset="0"/>
                <a:cs typeface="Times New Roman" panose="02020603050405020304" pitchFamily="18" charset="0"/>
              </a:rPr>
            </a:b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inter thread communication in java">
            <a:extLst>
              <a:ext uri="{FF2B5EF4-FFF2-40B4-BE49-F238E27FC236}">
                <a16:creationId xmlns:a16="http://schemas.microsoft.com/office/drawing/2014/main" id="{036F0E02-6799-BD8C-8344-95B58BD7A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837" y="1605311"/>
            <a:ext cx="47625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58"/>
        <p:cNvGrpSpPr/>
        <p:nvPr/>
      </p:nvGrpSpPr>
      <p:grpSpPr>
        <a:xfrm>
          <a:off x="0" y="0"/>
          <a:ext cx="0" cy="0"/>
          <a:chOff x="0" y="0"/>
          <a:chExt cx="0" cy="0"/>
        </a:xfrm>
      </p:grpSpPr>
      <p:sp>
        <p:nvSpPr>
          <p:cNvPr id="1761" name="Google Shape;1761;p4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a:extLst>
              <a:ext uri="{FF2B5EF4-FFF2-40B4-BE49-F238E27FC236}">
                <a16:creationId xmlns:a16="http://schemas.microsoft.com/office/drawing/2014/main" id="{5E85BD02-EFE6-2CA8-BD65-2F725F7030F7}"/>
              </a:ext>
            </a:extLst>
          </p:cNvPr>
          <p:cNvSpPr/>
          <p:nvPr/>
        </p:nvSpPr>
        <p:spPr>
          <a:xfrm>
            <a:off x="2107600" y="1574826"/>
            <a:ext cx="4467890"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dirty="0">
                <a:ln/>
                <a:solidFill>
                  <a:schemeClr val="accent3"/>
                </a:solidFill>
                <a:latin typeface="Times New Roman" panose="02020603050405020304" pitchFamily="18" charset="0"/>
                <a:cs typeface="Times New Roman" panose="02020603050405020304" pitchFamily="18" charset="0"/>
              </a:rPr>
              <a:t>Thank you</a:t>
            </a:r>
            <a:endParaRPr lang="en-US" sz="7200" b="1" cap="none" spc="0" dirty="0">
              <a:ln/>
              <a:solidFill>
                <a:schemeClr val="accent3"/>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69275" y="560941"/>
            <a:ext cx="5258400" cy="766200"/>
          </a:xfrm>
          <a:prstGeom prst="rect">
            <a:avLst/>
          </a:prstGeom>
        </p:spPr>
        <p:txBody>
          <a:bodyPr spcFirstLastPara="1" wrap="square" lIns="91425" tIns="91425" rIns="91425" bIns="91425" anchor="ctr" anchorCtr="0">
            <a:noAutofit/>
          </a:bodyPr>
          <a:lstStyle/>
          <a:p>
            <a:r>
              <a:rPr lang="en-IN" sz="4000" b="1" i="0" dirty="0">
                <a:solidFill>
                  <a:schemeClr val="bg1"/>
                </a:solidFill>
                <a:effectLst/>
                <a:latin typeface="Times New Roman" panose="02020603050405020304" pitchFamily="18" charset="0"/>
                <a:cs typeface="Times New Roman" panose="02020603050405020304" pitchFamily="18" charset="0"/>
              </a:rPr>
              <a:t>Thread Priority </a:t>
            </a:r>
            <a:br>
              <a:rPr lang="en-IN" b="1" i="0" dirty="0">
                <a:solidFill>
                  <a:srgbClr val="000000"/>
                </a:solidFill>
                <a:effectLst/>
                <a:latin typeface="-apple-system"/>
              </a:rPr>
            </a:b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B1D13B91-7CBE-5B98-6878-D31F3ADD91EA}"/>
              </a:ext>
            </a:extLst>
          </p:cNvPr>
          <p:cNvSpPr txBox="1"/>
          <p:nvPr/>
        </p:nvSpPr>
        <p:spPr>
          <a:xfrm>
            <a:off x="689518" y="1630453"/>
            <a:ext cx="6928482" cy="234532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Thread priority in Java</a:t>
            </a:r>
            <a:r>
              <a:rPr lang="en-US" sz="2000" b="0" i="0" dirty="0">
                <a:solidFill>
                  <a:srgbClr val="000000"/>
                </a:solidFill>
                <a:effectLst/>
                <a:latin typeface="Times New Roman" panose="02020603050405020304" pitchFamily="18" charset="0"/>
                <a:cs typeface="Times New Roman" panose="02020603050405020304" pitchFamily="18" charset="0"/>
              </a:rPr>
              <a:t> is a number assigned to a thread that is used by </a:t>
            </a:r>
            <a:r>
              <a:rPr lang="en-US" sz="2000" b="0" i="1" strike="noStrike" dirty="0">
                <a:solidFill>
                  <a:srgbClr val="002060"/>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Thread scheduler</a:t>
            </a:r>
            <a:r>
              <a:rPr lang="en-US" sz="2000" b="0" i="0" dirty="0">
                <a:solidFill>
                  <a:srgbClr val="00206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to decide which thread should be allowed to execute.</a:t>
            </a:r>
          </a:p>
          <a:p>
            <a:pPr marL="342900" indent="-34290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Thread priorities are represented by a number from 1 to 10 that specifies the relative priority of one thread to another.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TextBox 2">
            <a:extLst>
              <a:ext uri="{FF2B5EF4-FFF2-40B4-BE49-F238E27FC236}">
                <a16:creationId xmlns:a16="http://schemas.microsoft.com/office/drawing/2014/main" id="{4329BE2B-02E1-B453-C7C9-2C0FF33A407A}"/>
              </a:ext>
            </a:extLst>
          </p:cNvPr>
          <p:cNvSpPr txBox="1"/>
          <p:nvPr/>
        </p:nvSpPr>
        <p:spPr>
          <a:xfrm>
            <a:off x="845634" y="849867"/>
            <a:ext cx="6772366" cy="373031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default priority of a thread is 5. </a:t>
            </a:r>
            <a:r>
              <a:rPr lang="en-US" sz="2000" b="0" i="1" dirty="0">
                <a:solidFill>
                  <a:schemeClr val="tx1"/>
                </a:solidFill>
                <a:effectLst/>
                <a:latin typeface="Times New Roman" panose="02020603050405020304" pitchFamily="18" charset="0"/>
                <a:cs typeface="Times New Roman" panose="02020603050405020304" pitchFamily="18" charset="0"/>
              </a:rPr>
              <a:t>Thread class in java </a:t>
            </a:r>
            <a:r>
              <a:rPr lang="en-US" sz="2000" b="0" i="0" dirty="0">
                <a:solidFill>
                  <a:srgbClr val="000000"/>
                </a:solidFill>
                <a:effectLst/>
                <a:latin typeface="Times New Roman" panose="02020603050405020304" pitchFamily="18" charset="0"/>
                <a:cs typeface="Times New Roman" panose="02020603050405020304" pitchFamily="18" charset="0"/>
              </a:rPr>
              <a:t>also provides several priority constants to define the priority of a thread. These are:</a:t>
            </a:r>
          </a:p>
          <a:p>
            <a:pPr lvl="3">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	1. MIN_PRIORITY = 1</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2. </a:t>
            </a:r>
            <a:r>
              <a:rPr lang="en-US" sz="2000" b="0" i="0" dirty="0">
                <a:solidFill>
                  <a:srgbClr val="000000"/>
                </a:solidFill>
                <a:effectLst/>
                <a:latin typeface="Times New Roman" panose="02020603050405020304" pitchFamily="18" charset="0"/>
                <a:cs typeface="Times New Roman" panose="02020603050405020304" pitchFamily="18" charset="0"/>
              </a:rPr>
              <a:t>NORM_PRIORITY = 5</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3. </a:t>
            </a:r>
            <a:r>
              <a:rPr lang="en-US" sz="2000" b="0" i="0" dirty="0">
                <a:solidFill>
                  <a:srgbClr val="000000"/>
                </a:solidFill>
                <a:effectLst/>
                <a:latin typeface="Times New Roman" panose="02020603050405020304" pitchFamily="18" charset="0"/>
                <a:cs typeface="Times New Roman" panose="02020603050405020304" pitchFamily="18" charset="0"/>
              </a:rPr>
              <a:t>MAX_PRIORTY = 10</a:t>
            </a:r>
          </a:p>
          <a:p>
            <a:pPr marL="342900" indent="-34290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These constants are public, final, and static members of the Thread class.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TextBox 2">
            <a:extLst>
              <a:ext uri="{FF2B5EF4-FFF2-40B4-BE49-F238E27FC236}">
                <a16:creationId xmlns:a16="http://schemas.microsoft.com/office/drawing/2014/main" id="{0186CF17-FF9E-77AE-A9B9-BF1C821F6434}"/>
              </a:ext>
            </a:extLst>
          </p:cNvPr>
          <p:cNvSpPr txBox="1"/>
          <p:nvPr/>
        </p:nvSpPr>
        <p:spPr>
          <a:xfrm>
            <a:off x="1571689" y="463537"/>
            <a:ext cx="6182125" cy="461665"/>
          </a:xfrm>
          <a:prstGeom prst="rect">
            <a:avLst/>
          </a:prstGeom>
          <a:noFill/>
        </p:spPr>
        <p:txBody>
          <a:bodyPr wrap="square">
            <a:spAutoFit/>
          </a:bodyPr>
          <a:lstStyle/>
          <a:p>
            <a:r>
              <a:rPr lang="en-IN" sz="2400" b="1" i="0" dirty="0">
                <a:solidFill>
                  <a:srgbClr val="000000"/>
                </a:solidFill>
                <a:effectLst/>
                <a:latin typeface="Times New Roman" panose="02020603050405020304" pitchFamily="18" charset="0"/>
                <a:cs typeface="Times New Roman" panose="02020603050405020304" pitchFamily="18" charset="0"/>
              </a:rPr>
              <a:t>Methods: </a:t>
            </a:r>
            <a:r>
              <a:rPr lang="en-IN" sz="2400" b="1" i="0" dirty="0" err="1">
                <a:solidFill>
                  <a:srgbClr val="000000"/>
                </a:solidFill>
                <a:effectLst/>
                <a:latin typeface="Times New Roman" panose="02020603050405020304" pitchFamily="18" charset="0"/>
                <a:cs typeface="Times New Roman" panose="02020603050405020304" pitchFamily="18" charset="0"/>
              </a:rPr>
              <a:t>getPriority</a:t>
            </a:r>
            <a:r>
              <a:rPr lang="en-IN" sz="2400" b="1" i="0" dirty="0">
                <a:solidFill>
                  <a:srgbClr val="000000"/>
                </a:solidFill>
                <a:effectLst/>
                <a:latin typeface="Times New Roman" panose="02020603050405020304" pitchFamily="18" charset="0"/>
                <a:cs typeface="Times New Roman" panose="02020603050405020304" pitchFamily="18" charset="0"/>
              </a:rPr>
              <a:t>() and </a:t>
            </a:r>
            <a:r>
              <a:rPr lang="en-IN" sz="2400" b="1" i="0" dirty="0" err="1">
                <a:solidFill>
                  <a:srgbClr val="000000"/>
                </a:solidFill>
                <a:effectLst/>
                <a:latin typeface="Times New Roman" panose="02020603050405020304" pitchFamily="18" charset="0"/>
                <a:cs typeface="Times New Roman" panose="02020603050405020304" pitchFamily="18" charset="0"/>
              </a:rPr>
              <a:t>setPriority</a:t>
            </a:r>
            <a:r>
              <a:rPr lang="en-IN" sz="2400" b="1" i="0" dirty="0">
                <a:solidFill>
                  <a:srgbClr val="000000"/>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B51719-9E40-E728-B928-4C92156D4199}"/>
              </a:ext>
            </a:extLst>
          </p:cNvPr>
          <p:cNvSpPr txBox="1"/>
          <p:nvPr/>
        </p:nvSpPr>
        <p:spPr>
          <a:xfrm>
            <a:off x="817755" y="1189463"/>
            <a:ext cx="6452749" cy="32686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0" i="0" dirty="0" err="1">
                <a:solidFill>
                  <a:srgbClr val="000000"/>
                </a:solidFill>
                <a:effectLst/>
                <a:latin typeface="Times New Roman" panose="02020603050405020304" pitchFamily="18" charset="0"/>
                <a:cs typeface="Times New Roman" panose="02020603050405020304" pitchFamily="18" charset="0"/>
              </a:rPr>
              <a:t>getPriority</a:t>
            </a:r>
            <a:r>
              <a:rPr lang="en-US" sz="2000" b="0" i="0" dirty="0">
                <a:solidFill>
                  <a:srgbClr val="000000"/>
                </a:solidFill>
                <a:effectLst/>
                <a:latin typeface="Times New Roman" panose="02020603050405020304" pitchFamily="18" charset="0"/>
                <a:cs typeface="Times New Roman" panose="02020603050405020304" pitchFamily="18" charset="0"/>
              </a:rPr>
              <a:t>() that is used to determine the priority of a thread. It returns the priority of a thread through which it is called.</a:t>
            </a:r>
          </a:p>
          <a:p>
            <a:pPr marL="342900" indent="-34290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0" i="0" dirty="0" err="1">
                <a:solidFill>
                  <a:srgbClr val="000000"/>
                </a:solidFill>
                <a:effectLst/>
                <a:latin typeface="Times New Roman" panose="02020603050405020304" pitchFamily="18" charset="0"/>
                <a:cs typeface="Times New Roman" panose="02020603050405020304" pitchFamily="18" charset="0"/>
              </a:rPr>
              <a:t>setPriority</a:t>
            </a:r>
            <a:r>
              <a:rPr lang="en-US" sz="2000" b="0" i="0" dirty="0">
                <a:solidFill>
                  <a:srgbClr val="000000"/>
                </a:solidFill>
                <a:effectLst/>
                <a:latin typeface="Times New Roman" panose="02020603050405020304" pitchFamily="18" charset="0"/>
                <a:cs typeface="Times New Roman" panose="02020603050405020304" pitchFamily="18" charset="0"/>
              </a:rPr>
              <a:t>() of Thread class is used to set the priority of a thread. This method accepts an integer value as an argument and sets that value as priority of a thread through which it is called.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TextBox 5">
            <a:extLst>
              <a:ext uri="{FF2B5EF4-FFF2-40B4-BE49-F238E27FC236}">
                <a16:creationId xmlns:a16="http://schemas.microsoft.com/office/drawing/2014/main" id="{09263FC1-065F-C613-9E5D-2A4F72690040}"/>
              </a:ext>
            </a:extLst>
          </p:cNvPr>
          <p:cNvSpPr txBox="1"/>
          <p:nvPr/>
        </p:nvSpPr>
        <p:spPr>
          <a:xfrm>
            <a:off x="1050649" y="966831"/>
            <a:ext cx="5877975" cy="2616101"/>
          </a:xfrm>
          <a:prstGeom prst="rect">
            <a:avLst/>
          </a:prstGeom>
          <a:noFill/>
        </p:spPr>
        <p:txBody>
          <a:bodyPr wrap="square">
            <a:spAutoFit/>
          </a:bodyPr>
          <a:lstStyle/>
          <a:p>
            <a:pPr>
              <a:lnSpc>
                <a:spcPct val="150000"/>
              </a:lnSpc>
            </a:pPr>
            <a:r>
              <a:rPr lang="en-IN" sz="2000" b="1" i="0" u="sng" dirty="0">
                <a:solidFill>
                  <a:schemeClr val="tx1">
                    <a:lumMod val="50000"/>
                  </a:schemeClr>
                </a:solidFill>
                <a:effectLst/>
                <a:latin typeface="Times New Roman" panose="02020603050405020304" pitchFamily="18" charset="0"/>
                <a:cs typeface="Times New Roman" panose="02020603050405020304" pitchFamily="18" charset="0"/>
              </a:rPr>
              <a:t>Syntax:</a:t>
            </a:r>
          </a:p>
          <a:p>
            <a:pPr>
              <a:lnSpc>
                <a:spcPct val="150000"/>
              </a:lnSpc>
            </a:pPr>
            <a:r>
              <a:rPr lang="en-IN" sz="2000" b="1" dirty="0">
                <a:solidFill>
                  <a:schemeClr val="tx1">
                    <a:lumMod val="50000"/>
                  </a:schemeClr>
                </a:solidFill>
                <a:latin typeface="Times New Roman" panose="02020603050405020304" pitchFamily="18" charset="0"/>
                <a:cs typeface="Times New Roman" panose="02020603050405020304" pitchFamily="18" charset="0"/>
              </a:rPr>
              <a:t>	ThreadName.setPriority(n)</a:t>
            </a:r>
          </a:p>
          <a:p>
            <a:pPr marL="342900" indent="-342900">
              <a:lnSpc>
                <a:spcPct val="150000"/>
              </a:lnSpc>
              <a:buFont typeface="Arial" panose="020B0604020202020204" pitchFamily="34" charset="0"/>
              <a:buChar char="•"/>
            </a:pPr>
            <a:r>
              <a:rPr lang="en-IN" sz="2000" dirty="0">
                <a:solidFill>
                  <a:schemeClr val="tx1">
                    <a:lumMod val="50000"/>
                  </a:schemeClr>
                </a:solidFill>
                <a:latin typeface="Times New Roman" panose="02020603050405020304" pitchFamily="18" charset="0"/>
                <a:cs typeface="Times New Roman" panose="02020603050405020304" pitchFamily="18" charset="0"/>
              </a:rPr>
              <a:t>Where n is an integer value ranges from 1 to 10. </a:t>
            </a:r>
          </a:p>
          <a:p>
            <a:pPr marL="342900" indent="-34290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Higher the priority to a thread, the higher is the chance for thread execution.</a:t>
            </a:r>
            <a:r>
              <a:rPr lang="en-IN" sz="2000" b="1" dirty="0">
                <a:solidFill>
                  <a:schemeClr val="tx1">
                    <a:lumMod val="50000"/>
                  </a:schemeClr>
                </a:solidFill>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97424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EDEFB9B9-4DE7-AD36-E98A-157F8ACAA562}"/>
              </a:ext>
            </a:extLst>
          </p:cNvPr>
          <p:cNvSpPr txBox="1"/>
          <p:nvPr/>
        </p:nvSpPr>
        <p:spPr>
          <a:xfrm>
            <a:off x="814275" y="349581"/>
            <a:ext cx="4575716" cy="707886"/>
          </a:xfrm>
          <a:prstGeom prst="rect">
            <a:avLst/>
          </a:prstGeom>
          <a:noFill/>
        </p:spPr>
        <p:txBody>
          <a:bodyPr wrap="square">
            <a:spAutoFit/>
          </a:bodyPr>
          <a:lstStyle/>
          <a:p>
            <a:r>
              <a:rPr lang="en-IN" sz="4000" b="0" i="0" dirty="0">
                <a:solidFill>
                  <a:schemeClr val="bg1"/>
                </a:solidFill>
                <a:effectLst/>
                <a:latin typeface="Times New Roman" panose="02020603050405020304" pitchFamily="18" charset="0"/>
                <a:cs typeface="Times New Roman" panose="02020603050405020304" pitchFamily="18" charset="0"/>
              </a:rPr>
              <a:t>yield() method</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FA87EFD-D693-2848-1831-4B70966DD0BD}"/>
              </a:ext>
            </a:extLst>
          </p:cNvPr>
          <p:cNvSpPr txBox="1"/>
          <p:nvPr/>
        </p:nvSpPr>
        <p:spPr>
          <a:xfrm>
            <a:off x="719255" y="1361219"/>
            <a:ext cx="7458306" cy="18836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The yield() method is used in Java to hint the task scheduler to move the currently executing task to the Ready state and move another task or thread to the running state. The task scheduler is free to ignore the hint. </a:t>
            </a:r>
            <a:endParaRPr lang="en-IN" sz="20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A8B5E3F-714F-8716-19BE-D0EF9156255A}"/>
              </a:ext>
            </a:extLst>
          </p:cNvPr>
          <p:cNvSpPr txBox="1"/>
          <p:nvPr/>
        </p:nvSpPr>
        <p:spPr>
          <a:xfrm>
            <a:off x="814275" y="3244876"/>
            <a:ext cx="7668086" cy="1268104"/>
          </a:xfrm>
          <a:prstGeom prst="rect">
            <a:avLst/>
          </a:prstGeom>
          <a:noFill/>
        </p:spPr>
        <p:txBody>
          <a:bodyPr wrap="square">
            <a:spAutoFit/>
          </a:bodyPr>
          <a:lstStyle/>
          <a:p>
            <a:pPr algn="just"/>
            <a:r>
              <a:rPr lang="en-IN" sz="2000" b="1" i="0" dirty="0">
                <a:solidFill>
                  <a:schemeClr val="tx1">
                    <a:lumMod val="50000"/>
                  </a:schemeClr>
                </a:solidFill>
                <a:effectLst/>
                <a:latin typeface="Times New Roman" panose="02020603050405020304" pitchFamily="18" charset="0"/>
                <a:cs typeface="Times New Roman" panose="02020603050405020304" pitchFamily="18" charset="0"/>
              </a:rPr>
              <a:t>Syntax </a:t>
            </a:r>
          </a:p>
          <a:p>
            <a:pPr algn="just">
              <a:lnSpc>
                <a:spcPct val="150000"/>
              </a:lnSpc>
            </a:pPr>
            <a:r>
              <a:rPr lang="en-IN" sz="2000" b="1" dirty="0">
                <a:solidFill>
                  <a:schemeClr val="tx1">
                    <a:lumMod val="50000"/>
                  </a:schemeClr>
                </a:solidFill>
                <a:latin typeface="Times New Roman" panose="02020603050405020304" pitchFamily="18" charset="0"/>
                <a:cs typeface="Times New Roman" panose="02020603050405020304" pitchFamily="18" charset="0"/>
              </a:rPr>
              <a:t>	</a:t>
            </a:r>
            <a:r>
              <a:rPr lang="en-IN" sz="2000" dirty="0">
                <a:solidFill>
                  <a:schemeClr val="tx1">
                    <a:lumMod val="50000"/>
                  </a:schemeClr>
                </a:solidFill>
                <a:latin typeface="Times New Roman" panose="02020603050405020304" pitchFamily="18" charset="0"/>
                <a:cs typeface="Times New Roman" panose="02020603050405020304" pitchFamily="18" charset="0"/>
              </a:rPr>
              <a:t>static void yield()</a:t>
            </a:r>
          </a:p>
          <a:p>
            <a:pPr marL="342900" indent="-342900" algn="just">
              <a:lnSpc>
                <a:spcPct val="150000"/>
              </a:lnSpc>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 It can be called with its class name as : </a:t>
            </a:r>
            <a:r>
              <a:rPr lang="en-US" sz="2000" b="0" i="0" dirty="0" err="1">
                <a:solidFill>
                  <a:schemeClr val="tx1">
                    <a:lumMod val="50000"/>
                  </a:schemeClr>
                </a:solidFill>
                <a:effectLst/>
                <a:latin typeface="Times New Roman" panose="02020603050405020304" pitchFamily="18" charset="0"/>
                <a:cs typeface="Times New Roman" panose="02020603050405020304" pitchFamily="18" charset="0"/>
              </a:rPr>
              <a:t>Thread.yield</a:t>
            </a: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a:t>
            </a:r>
            <a:endParaRPr lang="en-IN" sz="2000" b="1" i="0" dirty="0">
              <a:solidFill>
                <a:schemeClr val="tx1">
                  <a:lumMod val="50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ABE711EA-EE31-1930-DE38-F8309E1DAE2A}"/>
              </a:ext>
            </a:extLst>
          </p:cNvPr>
          <p:cNvPicPr>
            <a:picLocks noChangeAspect="1"/>
          </p:cNvPicPr>
          <p:nvPr/>
        </p:nvPicPr>
        <p:blipFill>
          <a:blip r:embed="rId3"/>
          <a:stretch>
            <a:fillRect/>
          </a:stretch>
        </p:blipFill>
        <p:spPr>
          <a:xfrm>
            <a:off x="1494318" y="841993"/>
            <a:ext cx="6123682" cy="30120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algn="l" fontAlgn="base"/>
            <a:r>
              <a:rPr lang="en-IN" sz="3200" b="1" i="0" dirty="0">
                <a:effectLst/>
                <a:latin typeface="Times New Roman" panose="02020603050405020304" pitchFamily="18" charset="0"/>
                <a:cs typeface="Times New Roman" panose="02020603050405020304" pitchFamily="18" charset="0"/>
              </a:rPr>
              <a:t>Synchronization</a:t>
            </a: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2B1355E1-42D5-12BE-47C1-B9F892882B04}"/>
              </a:ext>
            </a:extLst>
          </p:cNvPr>
          <p:cNvSpPr txBox="1"/>
          <p:nvPr/>
        </p:nvSpPr>
        <p:spPr>
          <a:xfrm>
            <a:off x="621488" y="1452033"/>
            <a:ext cx="7630414" cy="289310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444444"/>
                </a:solidFill>
                <a:effectLst/>
                <a:latin typeface="Poppins" panose="00000500000000000000" pitchFamily="2" charset="0"/>
              </a:rPr>
              <a:t>Synchronization in java is the capability to control the access of multiple threads to any shared resource.</a:t>
            </a:r>
          </a:p>
          <a:p>
            <a:pPr marL="285750" indent="-285750" algn="just">
              <a:lnSpc>
                <a:spcPct val="150000"/>
              </a:lnSpc>
              <a:buFont typeface="Arial" panose="020B0604020202020204" pitchFamily="34" charset="0"/>
              <a:buChar char="•"/>
            </a:pPr>
            <a:r>
              <a:rPr lang="en-US" b="0" i="0" dirty="0">
                <a:solidFill>
                  <a:srgbClr val="444444"/>
                </a:solidFill>
                <a:effectLst/>
                <a:latin typeface="Poppins" panose="00000500000000000000" pitchFamily="2" charset="0"/>
              </a:rPr>
              <a:t>In the Multithreading concept, multiple threads try to access the shared resources at a time to produce inconsistent results. The synchronization is necessary for reliable communication between threads.</a:t>
            </a:r>
          </a:p>
          <a:p>
            <a:pPr algn="just" fontAlgn="base">
              <a:lnSpc>
                <a:spcPct val="150000"/>
              </a:lnSpc>
            </a:pPr>
            <a:r>
              <a:rPr lang="en-US" b="1" dirty="0">
                <a:latin typeface="Poppins" panose="00000500000000000000" pitchFamily="2" charset="0"/>
              </a:rPr>
              <a:t>U</a:t>
            </a:r>
            <a:r>
              <a:rPr lang="en-US" b="1" i="0" dirty="0">
                <a:effectLst/>
                <a:latin typeface="Poppins" panose="00000500000000000000" pitchFamily="2" charset="0"/>
              </a:rPr>
              <a:t>se Of Synchronization</a:t>
            </a:r>
          </a:p>
          <a:p>
            <a:pPr marL="285750" indent="-285750" algn="just" fontAlgn="base">
              <a:lnSpc>
                <a:spcPct val="150000"/>
              </a:lnSpc>
              <a:buFont typeface="Arial" panose="020B0604020202020204" pitchFamily="34" charset="0"/>
              <a:buChar char="•"/>
            </a:pPr>
            <a:r>
              <a:rPr lang="en-US" b="0" i="0" dirty="0">
                <a:solidFill>
                  <a:srgbClr val="444444"/>
                </a:solidFill>
                <a:effectLst/>
                <a:latin typeface="Poppins" panose="00000500000000000000" pitchFamily="2" charset="0"/>
              </a:rPr>
              <a:t>Synchronization helps in preventing thread interference.</a:t>
            </a:r>
          </a:p>
          <a:p>
            <a:pPr marL="285750" indent="-285750" algn="just" fontAlgn="base">
              <a:lnSpc>
                <a:spcPct val="150000"/>
              </a:lnSpc>
              <a:buFont typeface="Arial" panose="020B0604020202020204" pitchFamily="34" charset="0"/>
              <a:buChar char="•"/>
            </a:pPr>
            <a:r>
              <a:rPr lang="en-US" b="0" i="0" dirty="0">
                <a:solidFill>
                  <a:srgbClr val="444444"/>
                </a:solidFill>
                <a:effectLst/>
                <a:latin typeface="Poppins" panose="00000500000000000000" pitchFamily="2" charset="0"/>
              </a:rPr>
              <a:t>Synchronization helps to prevent concurrency problems.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algn="l" fontAlgn="base"/>
            <a:r>
              <a:rPr lang="en-IN" sz="3200" b="1" i="0" dirty="0">
                <a:effectLst/>
                <a:latin typeface="Times New Roman" panose="02020603050405020304" pitchFamily="18" charset="0"/>
                <a:cs typeface="Times New Roman" panose="02020603050405020304" pitchFamily="18" charset="0"/>
              </a:rPr>
              <a:t>Types of Synchronization</a:t>
            </a:r>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15954FF3-D641-6061-F480-476AF13F525D}"/>
              </a:ext>
            </a:extLst>
          </p:cNvPr>
          <p:cNvSpPr txBox="1"/>
          <p:nvPr/>
        </p:nvSpPr>
        <p:spPr>
          <a:xfrm>
            <a:off x="814275" y="1254870"/>
            <a:ext cx="7116336" cy="3539430"/>
          </a:xfrm>
          <a:prstGeom prst="rect">
            <a:avLst/>
          </a:prstGeom>
          <a:noFill/>
        </p:spPr>
        <p:txBody>
          <a:bodyPr wrap="square">
            <a:spAutoFit/>
          </a:bodyPr>
          <a:lstStyle/>
          <a:p>
            <a:pPr algn="l" fontAlgn="base">
              <a:lnSpc>
                <a:spcPct val="150000"/>
              </a:lnSpc>
            </a:pPr>
            <a:r>
              <a:rPr lang="en-IN" sz="2000" b="0" i="0" dirty="0">
                <a:solidFill>
                  <a:srgbClr val="444444"/>
                </a:solidFill>
                <a:effectLst/>
                <a:latin typeface="Times New Roman" panose="02020603050405020304" pitchFamily="18" charset="0"/>
                <a:cs typeface="Times New Roman" panose="02020603050405020304" pitchFamily="18" charset="0"/>
              </a:rPr>
              <a:t>	1.Process Synchronization</a:t>
            </a:r>
          </a:p>
          <a:p>
            <a:pPr algn="l" fontAlgn="base">
              <a:lnSpc>
                <a:spcPct val="150000"/>
              </a:lnSpc>
            </a:pPr>
            <a:r>
              <a:rPr lang="en-IN" sz="2000" b="0" i="0" dirty="0">
                <a:solidFill>
                  <a:srgbClr val="444444"/>
                </a:solidFill>
                <a:effectLst/>
                <a:latin typeface="Times New Roman" panose="02020603050405020304" pitchFamily="18" charset="0"/>
                <a:cs typeface="Times New Roman" panose="02020603050405020304" pitchFamily="18" charset="0"/>
              </a:rPr>
              <a:t>	2.Thread Synchronization</a:t>
            </a:r>
          </a:p>
          <a:p>
            <a:pPr algn="l" fontAlgn="base">
              <a:lnSpc>
                <a:spcPct val="150000"/>
              </a:lnSpc>
            </a:pPr>
            <a:r>
              <a:rPr lang="en-US" sz="2000" b="1" i="0" dirty="0">
                <a:effectLst/>
                <a:latin typeface="Times New Roman" panose="02020603050405020304" pitchFamily="18" charset="0"/>
                <a:cs typeface="Times New Roman" panose="02020603050405020304" pitchFamily="18" charset="0"/>
              </a:rPr>
              <a:t>Process Synchronization:</a:t>
            </a:r>
          </a:p>
          <a:p>
            <a:pPr marL="342900" indent="-342900" algn="l"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The process is nothing but a program under execution. </a:t>
            </a:r>
          </a:p>
          <a:p>
            <a:pPr marL="342900" indent="-342900" algn="l"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It runs independently isolated from another process. </a:t>
            </a:r>
          </a:p>
          <a:p>
            <a:pPr marL="342900" indent="-342900" algn="l"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The resources like memory and CPU time, etc. are allocated to the process by the operation System.</a:t>
            </a:r>
          </a:p>
          <a:p>
            <a:pPr algn="l" fontAlgn="base"/>
            <a:endParaRPr lang="en-IN" b="0" i="0" dirty="0">
              <a:solidFill>
                <a:srgbClr val="444444"/>
              </a:solidFill>
              <a:effectLst/>
              <a:latin typeface="Poppins" panose="00000500000000000000" pitchFamily="2" charset="0"/>
            </a:endParaRPr>
          </a:p>
        </p:txBody>
      </p:sp>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825</Words>
  <Application>Microsoft Office PowerPoint</Application>
  <PresentationFormat>On-screen Show (16:9)</PresentationFormat>
  <Paragraphs>88</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Times New Roman</vt:lpstr>
      <vt:lpstr>Arvo</vt:lpstr>
      <vt:lpstr>-apple-system</vt:lpstr>
      <vt:lpstr>Arial</vt:lpstr>
      <vt:lpstr>Roboto Condensed</vt:lpstr>
      <vt:lpstr>Poppins</vt:lpstr>
      <vt:lpstr>Roboto Condensed Light</vt:lpstr>
      <vt:lpstr>Salerio template</vt:lpstr>
      <vt:lpstr>MULTITHREADING</vt:lpstr>
      <vt:lpstr>Thread Priority  </vt:lpstr>
      <vt:lpstr>PowerPoint Presentation</vt:lpstr>
      <vt:lpstr>PowerPoint Presentation</vt:lpstr>
      <vt:lpstr>PowerPoint Presentation</vt:lpstr>
      <vt:lpstr>PowerPoint Presentation</vt:lpstr>
      <vt:lpstr>PowerPoint Presentation</vt:lpstr>
      <vt:lpstr>Synchronization</vt:lpstr>
      <vt:lpstr>Types of Synchronization</vt:lpstr>
      <vt:lpstr>PowerPoint Presentation</vt:lpstr>
      <vt:lpstr>PowerPoint Presentation</vt:lpstr>
      <vt:lpstr>PowerPoint Presentation</vt:lpstr>
      <vt:lpstr>PowerPoint Presentation</vt:lpstr>
      <vt:lpstr>89,526,124$</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Suriya Stephen</dc:creator>
  <cp:lastModifiedBy>Suriya Stephen</cp:lastModifiedBy>
  <cp:revision>14</cp:revision>
  <dcterms:modified xsi:type="dcterms:W3CDTF">2022-11-07T04:51:36Z</dcterms:modified>
</cp:coreProperties>
</file>