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3" r:id="rId4"/>
    <p:sldId id="264" r:id="rId5"/>
    <p:sldId id="272" r:id="rId6"/>
    <p:sldId id="268" r:id="rId7"/>
    <p:sldId id="262" r:id="rId8"/>
    <p:sldId id="270" r:id="rId9"/>
    <p:sldId id="267" r:id="rId10"/>
    <p:sldId id="273" r:id="rId11"/>
    <p:sldId id="274" r:id="rId12"/>
    <p:sldId id="279" r:id="rId13"/>
    <p:sldId id="280" r:id="rId14"/>
    <p:sldId id="271" r:id="rId15"/>
    <p:sldId id="28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04C789-ED6B-45A1-A7F2-F07F8EDDDC04}">
  <a:tblStyle styleId="{D604C789-ED6B-45A1-A7F2-F07F8EDDDC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93C2F8-9693-4229-8D5A-0EC416FF44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319cc4e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319cc4e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391536" y="0"/>
            <a:ext cx="2486310" cy="5143500"/>
            <a:chOff x="1511923" y="0"/>
            <a:chExt cx="2486310" cy="5143500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14" name="Google Shape;14;p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17" name="Google Shape;17;p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9" name="Google Shape;19;p2"/>
          <p:cNvGrpSpPr/>
          <p:nvPr/>
        </p:nvGrpSpPr>
        <p:grpSpPr>
          <a:xfrm>
            <a:off x="-6575" y="-6575"/>
            <a:ext cx="6246130" cy="5153775"/>
            <a:chOff x="-3886187" y="-6575"/>
            <a:chExt cx="6246130" cy="5153775"/>
          </a:xfrm>
        </p:grpSpPr>
        <p:sp>
          <p:nvSpPr>
            <p:cNvPr id="20" name="Google Shape;20;p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886187" y="-6575"/>
              <a:ext cx="5936050" cy="5153775"/>
            </a:xfrm>
            <a:custGeom>
              <a:avLst/>
              <a:gdLst/>
              <a:ahLst/>
              <a:cxnLst/>
              <a:rect l="l" t="t" r="r" b="b"/>
              <a:pathLst>
                <a:path w="237442" h="206151" extrusionOk="0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84" name="Google Shape;84;p7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87" name="Google Shape;87;p7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90" name="Google Shape;90;p7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92" name="Google Shape;92;p7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93" name="Google Shape;93;p7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01" name="Google Shape;101;p8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04" name="Google Shape;104;p8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07" name="Google Shape;107;p8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09" name="Google Shape;109;p8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10" name="Google Shape;110;p8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marL="914400" lvl="1" indent="-33655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marL="1371600" lvl="2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2"/>
          </p:nvPr>
        </p:nvSpPr>
        <p:spPr>
          <a:xfrm>
            <a:off x="4857876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marL="914400" lvl="1" indent="-33655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marL="1371600" lvl="2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3"/>
          </p:nvPr>
        </p:nvSpPr>
        <p:spPr>
          <a:xfrm>
            <a:off x="6738851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marL="914400" lvl="1" indent="-33655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marL="1371600" lvl="2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19" name="Google Shape;119;p9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9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22" name="Google Shape;122;p9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9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25" name="Google Shape;125;p9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27" name="Google Shape;127;p9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28" name="Google Shape;128;p9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0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34" name="Google Shape;134;p10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37" name="Google Shape;137;p10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0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40" name="Google Shape;140;p10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43" name="Google Shape;143;p10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45" name="Google Shape;145;p10"/>
          <p:cNvSpPr txBox="1">
            <a:spLocks noGrp="1"/>
          </p:cNvSpPr>
          <p:nvPr>
            <p:ph type="body" idx="1"/>
          </p:nvPr>
        </p:nvSpPr>
        <p:spPr>
          <a:xfrm>
            <a:off x="2976900" y="4406300"/>
            <a:ext cx="5709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46" name="Google Shape;146;p1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1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49" name="Google Shape;149;p11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52" name="Google Shape;152;p11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1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55" name="Google Shape;155;p11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57" name="Google Shape;157;p11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58" name="Google Shape;158;p11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▸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▹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■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●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○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■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●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○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"/>
              <a:buChar char="■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ctrTitle"/>
          </p:nvPr>
        </p:nvSpPr>
        <p:spPr>
          <a:xfrm>
            <a:off x="128239" y="1306820"/>
            <a:ext cx="5469673" cy="23805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FRAMEWORK</a:t>
            </a:r>
            <a:endParaRPr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6E734B-53E9-220A-9827-A3E5E6FC6348}"/>
              </a:ext>
            </a:extLst>
          </p:cNvPr>
          <p:cNvSpPr/>
          <p:nvPr/>
        </p:nvSpPr>
        <p:spPr>
          <a:xfrm>
            <a:off x="1984916" y="1270774"/>
            <a:ext cx="3264705" cy="3018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Car{</a:t>
            </a: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String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carname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int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modelno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Engine e;</a:t>
            </a: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Fuel f;</a:t>
            </a: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&lt;Integer&gt;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D3DEFC-2F3E-6EFA-08AD-EE529ADB970A}"/>
              </a:ext>
            </a:extLst>
          </p:cNvPr>
          <p:cNvSpPr/>
          <p:nvPr/>
        </p:nvSpPr>
        <p:spPr>
          <a:xfrm>
            <a:off x="5575611" y="1270774"/>
            <a:ext cx="2958790" cy="3018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  <a:p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“Hyundai”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5600007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new Engine();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new Fuel();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new </a:t>
            </a:r>
            <a:r>
              <a:rPr lang="en-I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&lt;&gt;()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I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nos.add</a:t>
            </a: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(123456);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I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nos.add</a:t>
            </a: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(123478);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D9A988-5AF7-DAC4-F913-E9382F0ECB26}"/>
              </a:ext>
            </a:extLst>
          </p:cNvPr>
          <p:cNvSpPr txBox="1"/>
          <p:nvPr/>
        </p:nvSpPr>
        <p:spPr>
          <a:xfrm>
            <a:off x="1984916" y="646771"/>
            <a:ext cx="301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259B88-125C-5C4D-A175-41AD7BA476A5}"/>
              </a:ext>
            </a:extLst>
          </p:cNvPr>
          <p:cNvSpPr txBox="1"/>
          <p:nvPr/>
        </p:nvSpPr>
        <p:spPr>
          <a:xfrm>
            <a:off x="5501270" y="654408"/>
            <a:ext cx="2401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Intialization</a:t>
            </a:r>
            <a:endParaRPr lang="en-IN" sz="2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2B75F-1063-1044-1E1E-E0D08D4736F8}"/>
              </a:ext>
            </a:extLst>
          </p:cNvPr>
          <p:cNvSpPr/>
          <p:nvPr/>
        </p:nvSpPr>
        <p:spPr>
          <a:xfrm>
            <a:off x="3884340" y="988742"/>
            <a:ext cx="4207727" cy="676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Setter Injection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FA6EE-D9A9-E5E4-6635-0B3EA0BE4BC7}"/>
              </a:ext>
            </a:extLst>
          </p:cNvPr>
          <p:cNvSpPr/>
          <p:nvPr/>
        </p:nvSpPr>
        <p:spPr>
          <a:xfrm>
            <a:off x="3884340" y="3017799"/>
            <a:ext cx="4207727" cy="676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 Injection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221BB-B25E-5344-5ED1-8E607498DC7E}"/>
              </a:ext>
            </a:extLst>
          </p:cNvPr>
          <p:cNvSpPr/>
          <p:nvPr/>
        </p:nvSpPr>
        <p:spPr>
          <a:xfrm>
            <a:off x="1427358" y="1813932"/>
            <a:ext cx="2107578" cy="10110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Intialization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3438C6-A08C-BDA8-EE66-24D024029A5D}"/>
              </a:ext>
            </a:extLst>
          </p:cNvPr>
          <p:cNvCxnSpPr/>
          <p:nvPr/>
        </p:nvCxnSpPr>
        <p:spPr>
          <a:xfrm flipV="1">
            <a:off x="3553522" y="1747024"/>
            <a:ext cx="527824" cy="297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5CB22B-47A1-3D3F-249F-F4D0D453FEC0}"/>
              </a:ext>
            </a:extLst>
          </p:cNvPr>
          <p:cNvCxnSpPr>
            <a:cxnSpLocks/>
          </p:cNvCxnSpPr>
          <p:nvPr/>
        </p:nvCxnSpPr>
        <p:spPr>
          <a:xfrm>
            <a:off x="3585115" y="2563851"/>
            <a:ext cx="496231" cy="36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2FAC8-1AD3-534F-34FF-50E9670B5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364" y="1261010"/>
            <a:ext cx="2816596" cy="2233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BC617B-87F1-105E-2CEF-2DAE23CE8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115" y="995022"/>
            <a:ext cx="1661110" cy="62798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B369D-15CE-D909-3657-E0728A3405D4}"/>
              </a:ext>
            </a:extLst>
          </p:cNvPr>
          <p:cNvSpPr/>
          <p:nvPr/>
        </p:nvSpPr>
        <p:spPr>
          <a:xfrm>
            <a:off x="1744413" y="1483700"/>
            <a:ext cx="3553614" cy="15654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&lt;bean id=“student” class=“</a:t>
            </a:r>
            <a:r>
              <a:rPr lang="en-IN" sz="1200" i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com.springdemo.DependencyInjection</a:t>
            </a:r>
            <a:r>
              <a:rPr lang="en-IN" sz="1200" i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IN" sz="1200" i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Student”&gt;</a:t>
            </a:r>
          </a:p>
          <a:p>
            <a:r>
              <a:rPr lang="en-IN" sz="1200" i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&lt;property name=“</a:t>
            </a:r>
            <a:r>
              <a:rPr lang="en-IN" sz="1200" i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sName</a:t>
            </a:r>
            <a:r>
              <a:rPr lang="en-IN" sz="1200" i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 value=“Diya” /&gt;</a:t>
            </a:r>
          </a:p>
          <a:p>
            <a:r>
              <a:rPr lang="en-IN" sz="1200" i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&lt;/bean&gt;</a:t>
            </a:r>
            <a:endParaRPr lang="en-IN" sz="120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D1509F-4964-B1B2-F6E4-FD6472D6F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618" y="3380939"/>
            <a:ext cx="1779697" cy="501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18CB4-C3BD-D1A4-C744-9E9BAEA2632F}"/>
              </a:ext>
            </a:extLst>
          </p:cNvPr>
          <p:cNvSpPr txBox="1"/>
          <p:nvPr/>
        </p:nvSpPr>
        <p:spPr>
          <a:xfrm>
            <a:off x="6716031" y="926456"/>
            <a:ext cx="1877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ApplicationContext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7DDB1E-000D-DF0D-A1C8-AF1F65670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325" y="2225880"/>
            <a:ext cx="823031" cy="219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526F97-9FD1-F48F-38D2-760DE92CE3C7}"/>
              </a:ext>
            </a:extLst>
          </p:cNvPr>
          <p:cNvSpPr txBox="1"/>
          <p:nvPr/>
        </p:nvSpPr>
        <p:spPr>
          <a:xfrm>
            <a:off x="5489258" y="2398064"/>
            <a:ext cx="7401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config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645A76-E8DC-F1C1-2EF3-BA2F9D3BF1E5}"/>
              </a:ext>
            </a:extLst>
          </p:cNvPr>
          <p:cNvSpPr txBox="1"/>
          <p:nvPr/>
        </p:nvSpPr>
        <p:spPr>
          <a:xfrm>
            <a:off x="2019384" y="3274632"/>
            <a:ext cx="355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student=new Student();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106956-CFCE-77E8-84CB-AED34D688AE7}"/>
              </a:ext>
            </a:extLst>
          </p:cNvPr>
          <p:cNvSpPr/>
          <p:nvPr/>
        </p:nvSpPr>
        <p:spPr>
          <a:xfrm>
            <a:off x="6716031" y="1483700"/>
            <a:ext cx="1769327" cy="136788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sName</a:t>
            </a:r>
            <a:r>
              <a:rPr lang="en-IN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=“Diya”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CB199-CB9B-2DDB-ACDB-60ECD8454153}"/>
              </a:ext>
            </a:extLst>
          </p:cNvPr>
          <p:cNvSpPr txBox="1"/>
          <p:nvPr/>
        </p:nvSpPr>
        <p:spPr>
          <a:xfrm>
            <a:off x="6939655" y="2417861"/>
            <a:ext cx="145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student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1D347-541C-6CA2-2F4D-A8EAAD835C45}"/>
              </a:ext>
            </a:extLst>
          </p:cNvPr>
          <p:cNvSpPr txBox="1"/>
          <p:nvPr/>
        </p:nvSpPr>
        <p:spPr>
          <a:xfrm>
            <a:off x="6121058" y="4282068"/>
            <a:ext cx="2276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getBean</a:t>
            </a:r>
            <a:r>
              <a:rPr lang="en-IN" sz="16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(“student”)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0A283C-3DD4-8BB6-242F-792F40B3D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020" y="3901043"/>
            <a:ext cx="1345580" cy="1055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AC6288-A577-5F50-60B4-E3F6B50B1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5757" y="4441728"/>
            <a:ext cx="1286107" cy="333635"/>
          </a:xfrm>
          <a:prstGeom prst="rect">
            <a:avLst/>
          </a:prstGeom>
        </p:spPr>
      </p:pic>
      <p:sp>
        <p:nvSpPr>
          <p:cNvPr id="20" name="Arrow: Left 19">
            <a:extLst>
              <a:ext uri="{FF2B5EF4-FFF2-40B4-BE49-F238E27FC236}">
                <a16:creationId xmlns:a16="http://schemas.microsoft.com/office/drawing/2014/main" id="{5DC1C2D9-5480-03A4-2ED8-D83962D71E2C}"/>
              </a:ext>
            </a:extLst>
          </p:cNvPr>
          <p:cNvSpPr/>
          <p:nvPr/>
        </p:nvSpPr>
        <p:spPr>
          <a:xfrm>
            <a:off x="5351150" y="4353567"/>
            <a:ext cx="740172" cy="2086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A8A51F-8D74-81B2-0DE0-EA0EA5BADCCE}"/>
              </a:ext>
            </a:extLst>
          </p:cNvPr>
          <p:cNvSpPr txBox="1"/>
          <p:nvPr/>
        </p:nvSpPr>
        <p:spPr>
          <a:xfrm>
            <a:off x="1744413" y="254556"/>
            <a:ext cx="3828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Setter Injection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7B872A-F140-8C36-50ED-3A9530A2DDF3}"/>
              </a:ext>
            </a:extLst>
          </p:cNvPr>
          <p:cNvCxnSpPr>
            <a:cxnSpLocks/>
          </p:cNvCxnSpPr>
          <p:nvPr/>
        </p:nvCxnSpPr>
        <p:spPr>
          <a:xfrm flipH="1" flipV="1">
            <a:off x="2478670" y="2335617"/>
            <a:ext cx="509967" cy="9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89FD1-1588-0B20-CFF4-0253DE85EC57}"/>
              </a:ext>
            </a:extLst>
          </p:cNvPr>
          <p:cNvSpPr txBox="1"/>
          <p:nvPr/>
        </p:nvSpPr>
        <p:spPr>
          <a:xfrm>
            <a:off x="6321780" y="1427356"/>
            <a:ext cx="2276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getBean</a:t>
            </a:r>
            <a:r>
              <a:rPr lang="en-IN" sz="16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(“student”)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E24F0-48B7-C493-513E-F9FD9738B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42" y="1046331"/>
            <a:ext cx="1345580" cy="1055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5F1675-BDB2-9FA3-4C52-50E18B5FC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479" y="1587016"/>
            <a:ext cx="1286107" cy="333635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79416FEC-710B-C971-F40E-41590D5D6083}"/>
              </a:ext>
            </a:extLst>
          </p:cNvPr>
          <p:cNvSpPr/>
          <p:nvPr/>
        </p:nvSpPr>
        <p:spPr>
          <a:xfrm>
            <a:off x="5551872" y="1498855"/>
            <a:ext cx="740172" cy="2086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B4D9B-DF42-94CB-67E7-C9B258CEC3CF}"/>
              </a:ext>
            </a:extLst>
          </p:cNvPr>
          <p:cNvSpPr txBox="1"/>
          <p:nvPr/>
        </p:nvSpPr>
        <p:spPr>
          <a:xfrm>
            <a:off x="1888273" y="2445834"/>
            <a:ext cx="5806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student.setSName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(“Diya”); </a:t>
            </a:r>
            <a:r>
              <a:rPr lang="en-IN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//Spring looks for setter method in the particular class and then inject the values.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8CACCF-3255-D488-DF47-4DBE49BEFD64}"/>
              </a:ext>
            </a:extLst>
          </p:cNvPr>
          <p:cNvSpPr txBox="1"/>
          <p:nvPr/>
        </p:nvSpPr>
        <p:spPr>
          <a:xfrm>
            <a:off x="2007220" y="594732"/>
            <a:ext cx="337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IOC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FEAB3-05C8-6C32-EBA8-67F252B088DF}"/>
              </a:ext>
            </a:extLst>
          </p:cNvPr>
          <p:cNvSpPr txBox="1"/>
          <p:nvPr/>
        </p:nvSpPr>
        <p:spPr>
          <a:xfrm>
            <a:off x="2535043" y="1397620"/>
            <a:ext cx="5583045" cy="187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Objects for us.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Managing our Objects.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Helping our application to be configurable.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Managing Dependencies.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490B2-7913-BA8A-6E56-5B0D250E9EA4}"/>
              </a:ext>
            </a:extLst>
          </p:cNvPr>
          <p:cNvSpPr/>
          <p:nvPr/>
        </p:nvSpPr>
        <p:spPr>
          <a:xfrm>
            <a:off x="2970797" y="1946534"/>
            <a:ext cx="419858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839900" y="552605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Spring?</a:t>
            </a:r>
            <a:endParaRPr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2EC53-FF8B-28A6-A1D9-E560EC53A60B}"/>
              </a:ext>
            </a:extLst>
          </p:cNvPr>
          <p:cNvSpPr txBox="1"/>
          <p:nvPr/>
        </p:nvSpPr>
        <p:spPr>
          <a:xfrm>
            <a:off x="1959827" y="1085719"/>
            <a:ext cx="5994710" cy="332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framework is an open source Java platform.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60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eveloped by Rod Johnson in 2003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is a lightweight framework.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 of frameworks.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Popular application development framework for enterprise Java.</a:t>
            </a:r>
            <a:endParaRPr lang="en-US" sz="1600" dirty="0"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dirty="0"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C0324E2-1DA0-E0EA-9310-E37A24411993}"/>
              </a:ext>
            </a:extLst>
          </p:cNvPr>
          <p:cNvSpPr/>
          <p:nvPr/>
        </p:nvSpPr>
        <p:spPr>
          <a:xfrm>
            <a:off x="3673341" y="987350"/>
            <a:ext cx="2284849" cy="9546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</a:t>
            </a: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1626EB-AEA6-2A34-12BB-504B1A16137A}"/>
              </a:ext>
            </a:extLst>
          </p:cNvPr>
          <p:cNvSpPr/>
          <p:nvPr/>
        </p:nvSpPr>
        <p:spPr>
          <a:xfrm>
            <a:off x="2073214" y="2874682"/>
            <a:ext cx="2361296" cy="15369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Car</a:t>
            </a: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void engine()</a:t>
            </a: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{</a:t>
            </a: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s.o.p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(“Car Engine”);</a:t>
            </a: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algn="ctr"/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CFE798-0B0C-A441-2365-5964B7105C0F}"/>
              </a:ext>
            </a:extLst>
          </p:cNvPr>
          <p:cNvSpPr/>
          <p:nvPr/>
        </p:nvSpPr>
        <p:spPr>
          <a:xfrm>
            <a:off x="5203651" y="2863215"/>
            <a:ext cx="2361296" cy="15222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Bike</a:t>
            </a: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void engine()</a:t>
            </a: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{</a:t>
            </a: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s.o.p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(“Bike Engine”);</a:t>
            </a: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algn="ctr"/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41187BB-BCB2-BA6F-4D1C-7FFF123EAE26}"/>
              </a:ext>
            </a:extLst>
          </p:cNvPr>
          <p:cNvSpPr/>
          <p:nvPr/>
        </p:nvSpPr>
        <p:spPr>
          <a:xfrm rot="2373046">
            <a:off x="3628115" y="1712216"/>
            <a:ext cx="147980" cy="1228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464E811-2153-F182-4F2B-8345FD83D58F}"/>
              </a:ext>
            </a:extLst>
          </p:cNvPr>
          <p:cNvSpPr/>
          <p:nvPr/>
        </p:nvSpPr>
        <p:spPr>
          <a:xfrm rot="19336882">
            <a:off x="5845066" y="1712526"/>
            <a:ext cx="114507" cy="1228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00E041B-7DF5-A97B-9F10-A61DE2B70DE3}"/>
              </a:ext>
            </a:extLst>
          </p:cNvPr>
          <p:cNvSpPr/>
          <p:nvPr/>
        </p:nvSpPr>
        <p:spPr>
          <a:xfrm>
            <a:off x="6128627" y="1255890"/>
            <a:ext cx="498088" cy="14868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F02A00-067E-BC5A-F916-55F5F156EF2F}"/>
              </a:ext>
            </a:extLst>
          </p:cNvPr>
          <p:cNvSpPr txBox="1"/>
          <p:nvPr/>
        </p:nvSpPr>
        <p:spPr>
          <a:xfrm>
            <a:off x="6745875" y="1122429"/>
            <a:ext cx="134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</a:t>
            </a:r>
            <a:endParaRPr lang="en-I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0D1680-2107-42D0-62FC-4EFFE1706CFD}"/>
              </a:ext>
            </a:extLst>
          </p:cNvPr>
          <p:cNvSpPr/>
          <p:nvPr/>
        </p:nvSpPr>
        <p:spPr>
          <a:xfrm>
            <a:off x="7577962" y="2905697"/>
            <a:ext cx="413746" cy="12743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BE40D-8ACD-5EFC-4E4E-747AEBECA920}"/>
              </a:ext>
            </a:extLst>
          </p:cNvPr>
          <p:cNvSpPr txBox="1"/>
          <p:nvPr/>
        </p:nvSpPr>
        <p:spPr>
          <a:xfrm>
            <a:off x="7657265" y="3112892"/>
            <a:ext cx="86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  <a:endParaRPr lang="en-IN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4AD09A-4932-33BF-DE42-16C9C410C073}"/>
              </a:ext>
            </a:extLst>
          </p:cNvPr>
          <p:cNvCxnSpPr/>
          <p:nvPr/>
        </p:nvCxnSpPr>
        <p:spPr>
          <a:xfrm>
            <a:off x="4234981" y="1918010"/>
            <a:ext cx="399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C42546-D5E2-22BA-9862-27035C42FEFC}"/>
              </a:ext>
            </a:extLst>
          </p:cNvPr>
          <p:cNvSpPr txBox="1"/>
          <p:nvPr/>
        </p:nvSpPr>
        <p:spPr>
          <a:xfrm>
            <a:off x="4188695" y="2024520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implements</a:t>
            </a:r>
            <a:endParaRPr lang="en-IN" sz="12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142F2D-70DA-54F5-F26C-F9171E5ECBF1}"/>
              </a:ext>
            </a:extLst>
          </p:cNvPr>
          <p:cNvCxnSpPr/>
          <p:nvPr/>
        </p:nvCxnSpPr>
        <p:spPr>
          <a:xfrm>
            <a:off x="5556664" y="1460067"/>
            <a:ext cx="794303" cy="89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4C504C-8256-6C10-3000-F5AF5C87FE90}"/>
              </a:ext>
            </a:extLst>
          </p:cNvPr>
          <p:cNvSpPr txBox="1"/>
          <p:nvPr/>
        </p:nvSpPr>
        <p:spPr>
          <a:xfrm>
            <a:off x="6435795" y="1470086"/>
            <a:ext cx="1528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engine();</a:t>
            </a:r>
            <a:endParaRPr lang="en-IN" sz="1100" b="1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6655E-4DFB-78EA-0294-8A8489AAB57C}"/>
              </a:ext>
            </a:extLst>
          </p:cNvPr>
          <p:cNvSpPr txBox="1"/>
          <p:nvPr/>
        </p:nvSpPr>
        <p:spPr>
          <a:xfrm>
            <a:off x="2969811" y="2048510"/>
            <a:ext cx="956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60C5DE-5227-D543-56CA-622947B8C659}"/>
              </a:ext>
            </a:extLst>
          </p:cNvPr>
          <p:cNvSpPr txBox="1"/>
          <p:nvPr/>
        </p:nvSpPr>
        <p:spPr>
          <a:xfrm>
            <a:off x="5902320" y="2018787"/>
            <a:ext cx="963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BIKE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AE93E-CDE2-75D1-6E0C-9E35F69565EB}"/>
              </a:ext>
            </a:extLst>
          </p:cNvPr>
          <p:cNvSpPr txBox="1"/>
          <p:nvPr/>
        </p:nvSpPr>
        <p:spPr>
          <a:xfrm>
            <a:off x="1683155" y="320045"/>
            <a:ext cx="7148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IOC (Inversion Of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857A135-C8D0-6775-ECCF-BCF8D91E21B1}"/>
              </a:ext>
            </a:extLst>
          </p:cNvPr>
          <p:cNvSpPr txBox="1"/>
          <p:nvPr/>
        </p:nvSpPr>
        <p:spPr>
          <a:xfrm>
            <a:off x="1780479" y="371147"/>
            <a:ext cx="61368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Method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AppMain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static void main(String s[])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Car c=new Car();	 	Vehicle v=new Car();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c.engine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;                        </a:t>
            </a:r>
            <a:r>
              <a:rPr lang="en-US" sz="1600" b="1" dirty="0">
                <a:solidFill>
                  <a:schemeClr val="accent6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v.engine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Bike b=new Bike();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b.engine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en-I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833F30F-EE47-51BA-04F3-9BF80CA79A23}"/>
              </a:ext>
            </a:extLst>
          </p:cNvPr>
          <p:cNvSpPr/>
          <p:nvPr/>
        </p:nvSpPr>
        <p:spPr>
          <a:xfrm>
            <a:off x="1598342" y="1115121"/>
            <a:ext cx="2423532" cy="21633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A3A7B2-74DD-DF89-4294-86F88F427314}"/>
              </a:ext>
            </a:extLst>
          </p:cNvPr>
          <p:cNvSpPr/>
          <p:nvPr/>
        </p:nvSpPr>
        <p:spPr>
          <a:xfrm>
            <a:off x="4947425" y="1115121"/>
            <a:ext cx="2951356" cy="6467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objects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2BE4F-18D7-83EC-66D2-8D487E43D531}"/>
              </a:ext>
            </a:extLst>
          </p:cNvPr>
          <p:cNvSpPr/>
          <p:nvPr/>
        </p:nvSpPr>
        <p:spPr>
          <a:xfrm>
            <a:off x="4947425" y="2631686"/>
            <a:ext cx="3014546" cy="6467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Objects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8BA9F-ED1C-45C8-4E45-6277A7DFDD19}"/>
              </a:ext>
            </a:extLst>
          </p:cNvPr>
          <p:cNvSpPr txBox="1"/>
          <p:nvPr/>
        </p:nvSpPr>
        <p:spPr>
          <a:xfrm>
            <a:off x="3917795" y="3748141"/>
            <a:ext cx="275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How?</a:t>
            </a:r>
            <a:endParaRPr lang="en-IN" sz="48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C9769F-E054-3C40-6DD7-ECEB187D481D}"/>
              </a:ext>
            </a:extLst>
          </p:cNvPr>
          <p:cNvSpPr/>
          <p:nvPr/>
        </p:nvSpPr>
        <p:spPr>
          <a:xfrm>
            <a:off x="1662695" y="1376083"/>
            <a:ext cx="2534670" cy="16130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B3A9A-844C-946B-3D0B-6C2F1CE3C8BF}"/>
              </a:ext>
            </a:extLst>
          </p:cNvPr>
          <p:cNvSpPr txBox="1"/>
          <p:nvPr/>
        </p:nvSpPr>
        <p:spPr>
          <a:xfrm>
            <a:off x="1843669" y="743414"/>
            <a:ext cx="1836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 file</a:t>
            </a:r>
            <a:endParaRPr lang="en-IN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24423-8AEE-B07F-B75C-2D30C9EE34A6}"/>
              </a:ext>
            </a:extLst>
          </p:cNvPr>
          <p:cNvSpPr/>
          <p:nvPr/>
        </p:nvSpPr>
        <p:spPr>
          <a:xfrm>
            <a:off x="1797579" y="1683985"/>
            <a:ext cx="832624" cy="2899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A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C3F050-5C0A-6C18-4F7A-FCEA8BD5383B}"/>
              </a:ext>
            </a:extLst>
          </p:cNvPr>
          <p:cNvSpPr/>
          <p:nvPr/>
        </p:nvSpPr>
        <p:spPr>
          <a:xfrm>
            <a:off x="2567939" y="2279157"/>
            <a:ext cx="832624" cy="2899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C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F4D03-7CD7-EBD4-E214-164D5D68E1E4}"/>
              </a:ext>
            </a:extLst>
          </p:cNvPr>
          <p:cNvSpPr/>
          <p:nvPr/>
        </p:nvSpPr>
        <p:spPr>
          <a:xfrm>
            <a:off x="3056411" y="1683985"/>
            <a:ext cx="832624" cy="2899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B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6AF4F7-8A65-E0B1-6815-7F9DB12F9819}"/>
              </a:ext>
            </a:extLst>
          </p:cNvPr>
          <p:cNvSpPr/>
          <p:nvPr/>
        </p:nvSpPr>
        <p:spPr>
          <a:xfrm>
            <a:off x="5279363" y="1044181"/>
            <a:ext cx="2720897" cy="23849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FCA26-7495-387B-AD64-ED4774A6AFC5}"/>
              </a:ext>
            </a:extLst>
          </p:cNvPr>
          <p:cNvSpPr txBox="1"/>
          <p:nvPr/>
        </p:nvSpPr>
        <p:spPr>
          <a:xfrm>
            <a:off x="5393846" y="492299"/>
            <a:ext cx="2557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IOC Container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0C81E2-1113-A4F4-6325-5CCF2F8E239D}"/>
              </a:ext>
            </a:extLst>
          </p:cNvPr>
          <p:cNvSpPr/>
          <p:nvPr/>
        </p:nvSpPr>
        <p:spPr>
          <a:xfrm>
            <a:off x="5664633" y="1398328"/>
            <a:ext cx="706244" cy="6616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B6F9E7-BE7D-293C-74E2-40A33FB24825}"/>
              </a:ext>
            </a:extLst>
          </p:cNvPr>
          <p:cNvSpPr/>
          <p:nvPr/>
        </p:nvSpPr>
        <p:spPr>
          <a:xfrm>
            <a:off x="6889688" y="1338147"/>
            <a:ext cx="706244" cy="6616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6BE2FD-BE62-765F-1EFF-C8E3B36350AA}"/>
              </a:ext>
            </a:extLst>
          </p:cNvPr>
          <p:cNvSpPr/>
          <p:nvPr/>
        </p:nvSpPr>
        <p:spPr>
          <a:xfrm>
            <a:off x="6370877" y="2289601"/>
            <a:ext cx="706244" cy="6616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11B1737E-4C88-D38B-5632-16E2EB15006D}"/>
              </a:ext>
            </a:extLst>
          </p:cNvPr>
          <p:cNvSpPr/>
          <p:nvPr/>
        </p:nvSpPr>
        <p:spPr>
          <a:xfrm>
            <a:off x="4360127" y="2059966"/>
            <a:ext cx="795454" cy="19328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D89EF-28B7-BD51-3EF1-DAFFAF108B37}"/>
              </a:ext>
            </a:extLst>
          </p:cNvPr>
          <p:cNvSpPr txBox="1"/>
          <p:nvPr/>
        </p:nvSpPr>
        <p:spPr>
          <a:xfrm>
            <a:off x="4280584" y="2307479"/>
            <a:ext cx="111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Config file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D26AB44-DA43-CA89-DAD2-941BC5A94748}"/>
              </a:ext>
            </a:extLst>
          </p:cNvPr>
          <p:cNvSpPr/>
          <p:nvPr/>
        </p:nvSpPr>
        <p:spPr>
          <a:xfrm>
            <a:off x="7595932" y="1466919"/>
            <a:ext cx="514628" cy="1484320"/>
          </a:xfrm>
          <a:prstGeom prst="rightBrace">
            <a:avLst>
              <a:gd name="adj1" fmla="val 8333"/>
              <a:gd name="adj2" fmla="val 4714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FC662-B3F1-61D4-E25B-1D44D2F222D2}"/>
              </a:ext>
            </a:extLst>
          </p:cNvPr>
          <p:cNvSpPr txBox="1"/>
          <p:nvPr/>
        </p:nvSpPr>
        <p:spPr>
          <a:xfrm>
            <a:off x="8095844" y="1967185"/>
            <a:ext cx="662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Beans</a:t>
            </a:r>
            <a:endParaRPr lang="en-IN" sz="1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CB7EE-4BE7-D861-E3DC-6205EAA38128}"/>
              </a:ext>
            </a:extLst>
          </p:cNvPr>
          <p:cNvSpPr txBox="1"/>
          <p:nvPr/>
        </p:nvSpPr>
        <p:spPr>
          <a:xfrm>
            <a:off x="5279362" y="3902927"/>
            <a:ext cx="2671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getBean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“a”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IN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3B77AD8C-7497-7121-9FEA-6245F068600D}"/>
              </a:ext>
            </a:extLst>
          </p:cNvPr>
          <p:cNvSpPr/>
          <p:nvPr/>
        </p:nvSpPr>
        <p:spPr>
          <a:xfrm>
            <a:off x="4485580" y="4096891"/>
            <a:ext cx="795454" cy="19328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17381C-070A-90B8-D3D6-F58CF9A6C30D}"/>
              </a:ext>
            </a:extLst>
          </p:cNvPr>
          <p:cNvSpPr/>
          <p:nvPr/>
        </p:nvSpPr>
        <p:spPr>
          <a:xfrm>
            <a:off x="3656624" y="3833718"/>
            <a:ext cx="706244" cy="6616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8F8B70-1BFA-AFA2-9B3A-17DE4509D4F6}"/>
              </a:ext>
            </a:extLst>
          </p:cNvPr>
          <p:cNvSpPr/>
          <p:nvPr/>
        </p:nvSpPr>
        <p:spPr>
          <a:xfrm>
            <a:off x="1696752" y="1352666"/>
            <a:ext cx="2720897" cy="23849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8E92F3-6772-091F-CC46-236DA1BE31FB}"/>
              </a:ext>
            </a:extLst>
          </p:cNvPr>
          <p:cNvSpPr/>
          <p:nvPr/>
        </p:nvSpPr>
        <p:spPr>
          <a:xfrm>
            <a:off x="1875171" y="1817531"/>
            <a:ext cx="706244" cy="6616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F2F0B0-4C36-B09B-72FE-94915E43CEFD}"/>
              </a:ext>
            </a:extLst>
          </p:cNvPr>
          <p:cNvSpPr/>
          <p:nvPr/>
        </p:nvSpPr>
        <p:spPr>
          <a:xfrm>
            <a:off x="3222516" y="1817531"/>
            <a:ext cx="706244" cy="6616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AD6BF7-5A77-E837-3122-34B8E1AA5F0A}"/>
              </a:ext>
            </a:extLst>
          </p:cNvPr>
          <p:cNvSpPr/>
          <p:nvPr/>
        </p:nvSpPr>
        <p:spPr>
          <a:xfrm>
            <a:off x="2704078" y="2664332"/>
            <a:ext cx="706244" cy="6616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D756B-8B87-E52A-BDC6-3BCF65A2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34" y="729322"/>
            <a:ext cx="2682472" cy="755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DF5E2C-E363-1D19-2E41-E307EE66AD47}"/>
              </a:ext>
            </a:extLst>
          </p:cNvPr>
          <p:cNvSpPr txBox="1"/>
          <p:nvPr/>
        </p:nvSpPr>
        <p:spPr>
          <a:xfrm>
            <a:off x="4572000" y="829446"/>
            <a:ext cx="411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types of IOC Container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B9963-D855-9318-27A5-F3CA5209039B}"/>
              </a:ext>
            </a:extLst>
          </p:cNvPr>
          <p:cNvSpPr txBox="1"/>
          <p:nvPr/>
        </p:nvSpPr>
        <p:spPr>
          <a:xfrm>
            <a:off x="4694341" y="1354181"/>
            <a:ext cx="3626233" cy="112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Bean Factory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Context</a:t>
            </a:r>
            <a:endParaRPr lang="en-IN" sz="24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61BA5DE-99D5-5E32-9A70-E4BAB4ACF183}"/>
              </a:ext>
            </a:extLst>
          </p:cNvPr>
          <p:cNvSpPr/>
          <p:nvPr/>
        </p:nvSpPr>
        <p:spPr>
          <a:xfrm>
            <a:off x="7898084" y="1485292"/>
            <a:ext cx="286028" cy="84159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14422-E57D-464B-FF5C-DA7A5D31A10D}"/>
              </a:ext>
            </a:extLst>
          </p:cNvPr>
          <p:cNvSpPr txBox="1"/>
          <p:nvPr/>
        </p:nvSpPr>
        <p:spPr>
          <a:xfrm>
            <a:off x="8184112" y="1752201"/>
            <a:ext cx="84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interfaces</a:t>
            </a:r>
            <a:endParaRPr lang="en-IN" sz="1200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2DF1EFA-9D36-E1ED-7F28-32BC3A91CB66}"/>
              </a:ext>
            </a:extLst>
          </p:cNvPr>
          <p:cNvSpPr/>
          <p:nvPr/>
        </p:nvSpPr>
        <p:spPr>
          <a:xfrm>
            <a:off x="6014224" y="2479169"/>
            <a:ext cx="156117" cy="9331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49BAE8-907D-37CF-067A-EC227AF3BE69}"/>
              </a:ext>
            </a:extLst>
          </p:cNvPr>
          <p:cNvSpPr txBox="1"/>
          <p:nvPr/>
        </p:nvSpPr>
        <p:spPr>
          <a:xfrm>
            <a:off x="6295838" y="2656597"/>
            <a:ext cx="1888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implements</a:t>
            </a:r>
            <a:endParaRPr lang="en-I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E2A8B-9893-CC46-96E9-420BA782C3AA}"/>
              </a:ext>
            </a:extLst>
          </p:cNvPr>
          <p:cNvSpPr txBox="1"/>
          <p:nvPr/>
        </p:nvSpPr>
        <p:spPr>
          <a:xfrm>
            <a:off x="4572000" y="3537558"/>
            <a:ext cx="392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ClassPathXmlApplicationContext</a:t>
            </a:r>
            <a:endParaRPr lang="en-IN" sz="1600" b="1" dirty="0">
              <a:solidFill>
                <a:schemeClr val="accent6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55C56E0-3EB2-BA5E-1AA6-817DF8FB54E6}"/>
              </a:ext>
            </a:extLst>
          </p:cNvPr>
          <p:cNvSpPr/>
          <p:nvPr/>
        </p:nvSpPr>
        <p:spPr>
          <a:xfrm rot="5400000">
            <a:off x="4356287" y="1909571"/>
            <a:ext cx="185972" cy="64866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FAA69F-620E-FDE2-2BDD-DE715F4F3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45" y="1475533"/>
            <a:ext cx="2816596" cy="24873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EBF631-F6D9-FEB9-7210-1FF8DA257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125" y="1082731"/>
            <a:ext cx="1999661" cy="75597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77A5F4-BE7D-5C28-05BE-589FE20CC3AA}"/>
              </a:ext>
            </a:extLst>
          </p:cNvPr>
          <p:cNvSpPr/>
          <p:nvPr/>
        </p:nvSpPr>
        <p:spPr>
          <a:xfrm>
            <a:off x="1089277" y="1814988"/>
            <a:ext cx="3977268" cy="15759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&lt;bean id=“vehicle” class=“</a:t>
            </a:r>
            <a:r>
              <a:rPr lang="en-IN" sz="1200" i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com.springdemo.DependencyInjection.Car</a:t>
            </a:r>
            <a:r>
              <a:rPr lang="en-IN" sz="1200" i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”&gt;</a:t>
            </a:r>
          </a:p>
          <a:p>
            <a:r>
              <a:rPr lang="en-IN" sz="1200" i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&lt;/bean&gt;</a:t>
            </a:r>
            <a:endParaRPr lang="en-IN" sz="120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75DE4-CA70-3ACB-000F-B1DE69C96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245" y="429334"/>
            <a:ext cx="2682472" cy="755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B8187-1B66-BC8B-F6C7-1EF963AD9730}"/>
              </a:ext>
            </a:extLst>
          </p:cNvPr>
          <p:cNvSpPr txBox="1"/>
          <p:nvPr/>
        </p:nvSpPr>
        <p:spPr>
          <a:xfrm>
            <a:off x="6445765" y="1082731"/>
            <a:ext cx="166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ApplicationContext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E0D1A4-19FF-1623-B744-B8BCAB4D3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519" y="2571285"/>
            <a:ext cx="823031" cy="219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971784-5A2E-9227-7FE5-E267FA097690}"/>
              </a:ext>
            </a:extLst>
          </p:cNvPr>
          <p:cNvSpPr txBox="1"/>
          <p:nvPr/>
        </p:nvSpPr>
        <p:spPr>
          <a:xfrm>
            <a:off x="5199948" y="2790760"/>
            <a:ext cx="7401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config file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FA3AF7-8460-93F0-64A8-661B7D670ED3}"/>
              </a:ext>
            </a:extLst>
          </p:cNvPr>
          <p:cNvSpPr/>
          <p:nvPr/>
        </p:nvSpPr>
        <p:spPr>
          <a:xfrm>
            <a:off x="6523578" y="1931257"/>
            <a:ext cx="898389" cy="797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17C39-8A28-9FB5-C002-927417A1091C}"/>
              </a:ext>
            </a:extLst>
          </p:cNvPr>
          <p:cNvCxnSpPr>
            <a:cxnSpLocks/>
          </p:cNvCxnSpPr>
          <p:nvPr/>
        </p:nvCxnSpPr>
        <p:spPr>
          <a:xfrm flipV="1">
            <a:off x="4096215" y="2681022"/>
            <a:ext cx="381293" cy="1281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69EBBE-8B8B-B980-C40C-F36EEB7CC90B}"/>
              </a:ext>
            </a:extLst>
          </p:cNvPr>
          <p:cNvSpPr txBox="1"/>
          <p:nvPr/>
        </p:nvSpPr>
        <p:spPr>
          <a:xfrm>
            <a:off x="1947745" y="3962917"/>
            <a:ext cx="30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 car=new Car();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1618E-A05E-BC0E-B03A-4B899CE81C04}"/>
              </a:ext>
            </a:extLst>
          </p:cNvPr>
          <p:cNvSpPr txBox="1"/>
          <p:nvPr/>
        </p:nvSpPr>
        <p:spPr>
          <a:xfrm>
            <a:off x="1754457" y="260195"/>
            <a:ext cx="587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 Injection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B8F53-F7AD-4AA0-A625-14755C9771A8}"/>
              </a:ext>
            </a:extLst>
          </p:cNvPr>
          <p:cNvSpPr/>
          <p:nvPr/>
        </p:nvSpPr>
        <p:spPr>
          <a:xfrm>
            <a:off x="3902924" y="1479396"/>
            <a:ext cx="1576039" cy="30777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Car{</a:t>
            </a: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07B06C-D6BB-5B99-BE80-BB765A05DB14}"/>
              </a:ext>
            </a:extLst>
          </p:cNvPr>
          <p:cNvCxnSpPr/>
          <p:nvPr/>
        </p:nvCxnSpPr>
        <p:spPr>
          <a:xfrm flipV="1">
            <a:off x="5196468" y="130097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48ED1C-ACF9-676C-1D9C-08E05A715F05}"/>
              </a:ext>
            </a:extLst>
          </p:cNvPr>
          <p:cNvSpPr txBox="1"/>
          <p:nvPr/>
        </p:nvSpPr>
        <p:spPr>
          <a:xfrm>
            <a:off x="4549697" y="837844"/>
            <a:ext cx="1576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 name,</a:t>
            </a:r>
          </a:p>
          <a:p>
            <a:r>
              <a:rPr lang="en-IN" dirty="0"/>
              <a:t>Model 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F65EA-346C-64A2-D952-9C6399583BA5}"/>
              </a:ext>
            </a:extLst>
          </p:cNvPr>
          <p:cNvSpPr/>
          <p:nvPr/>
        </p:nvSpPr>
        <p:spPr>
          <a:xfrm>
            <a:off x="6869156" y="1099454"/>
            <a:ext cx="1576039" cy="14819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Engine{</a:t>
            </a:r>
          </a:p>
          <a:p>
            <a:r>
              <a:rPr lang="en-IN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150B0C-88C8-52BA-2A81-5FFACDB0EB18}"/>
              </a:ext>
            </a:extLst>
          </p:cNvPr>
          <p:cNvSpPr/>
          <p:nvPr/>
        </p:nvSpPr>
        <p:spPr>
          <a:xfrm>
            <a:off x="6839417" y="3236686"/>
            <a:ext cx="1605777" cy="14819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Fuel{</a:t>
            </a:r>
          </a:p>
          <a:p>
            <a:r>
              <a:rPr lang="en-IN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3E85F9-10DE-29BE-81C8-ECC1AF900423}"/>
              </a:ext>
            </a:extLst>
          </p:cNvPr>
          <p:cNvCxnSpPr/>
          <p:nvPr/>
        </p:nvCxnSpPr>
        <p:spPr>
          <a:xfrm flipH="1" flipV="1">
            <a:off x="2847278" y="1784195"/>
            <a:ext cx="973873" cy="23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6B5FAB-210B-9B01-E19D-BB76FD5F014F}"/>
              </a:ext>
            </a:extLst>
          </p:cNvPr>
          <p:cNvSpPr txBox="1"/>
          <p:nvPr/>
        </p:nvSpPr>
        <p:spPr>
          <a:xfrm>
            <a:off x="1657815" y="1479396"/>
            <a:ext cx="1315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5E205-FC14-592B-85FA-1F0D2ADB1D37}"/>
              </a:ext>
            </a:extLst>
          </p:cNvPr>
          <p:cNvSpPr txBox="1"/>
          <p:nvPr/>
        </p:nvSpPr>
        <p:spPr>
          <a:xfrm>
            <a:off x="1888273" y="2821070"/>
            <a:ext cx="108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A540C1-D01B-C1C0-8830-75DA2561E8F8}"/>
              </a:ext>
            </a:extLst>
          </p:cNvPr>
          <p:cNvCxnSpPr/>
          <p:nvPr/>
        </p:nvCxnSpPr>
        <p:spPr>
          <a:xfrm flipH="1">
            <a:off x="2973657" y="2725638"/>
            <a:ext cx="929267" cy="1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8B3EAA-DB78-2C85-B496-2203504202FA}"/>
              </a:ext>
            </a:extLst>
          </p:cNvPr>
          <p:cNvSpPr txBox="1"/>
          <p:nvPr/>
        </p:nvSpPr>
        <p:spPr>
          <a:xfrm>
            <a:off x="1888273" y="3963153"/>
            <a:ext cx="1509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 Number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AD0253-B895-93AC-67C2-470DB96A06B1}"/>
              </a:ext>
            </a:extLst>
          </p:cNvPr>
          <p:cNvCxnSpPr>
            <a:cxnSpLocks/>
          </p:cNvCxnSpPr>
          <p:nvPr/>
        </p:nvCxnSpPr>
        <p:spPr>
          <a:xfrm flipH="1">
            <a:off x="3254325" y="3773230"/>
            <a:ext cx="648599" cy="2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E79C31-2DCB-6547-C5B8-A6819EA3AC97}"/>
              </a:ext>
            </a:extLst>
          </p:cNvPr>
          <p:cNvCxnSpPr/>
          <p:nvPr/>
        </p:nvCxnSpPr>
        <p:spPr>
          <a:xfrm flipV="1">
            <a:off x="5575610" y="1633284"/>
            <a:ext cx="1033346" cy="66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15EE4F-FF06-B83C-2BD3-1201F44B074D}"/>
              </a:ext>
            </a:extLst>
          </p:cNvPr>
          <p:cNvCxnSpPr>
            <a:cxnSpLocks/>
          </p:cNvCxnSpPr>
          <p:nvPr/>
        </p:nvCxnSpPr>
        <p:spPr>
          <a:xfrm>
            <a:off x="5560736" y="3128847"/>
            <a:ext cx="1144867" cy="71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440</Words>
  <Application>Microsoft Office PowerPoint</Application>
  <PresentationFormat>On-screen Show (16:9)</PresentationFormat>
  <Paragraphs>207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IBM Plex Sans</vt:lpstr>
      <vt:lpstr>IBM Plex Serif</vt:lpstr>
      <vt:lpstr>Tahoma</vt:lpstr>
      <vt:lpstr>Wingdings</vt:lpstr>
      <vt:lpstr>Exeter template</vt:lpstr>
      <vt:lpstr> SPRING FRAMEWORK</vt:lpstr>
      <vt:lpstr>What is Spring?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Suriya Stephen</dc:creator>
  <cp:lastModifiedBy>Suriya Stephen</cp:lastModifiedBy>
  <cp:revision>17</cp:revision>
  <dcterms:modified xsi:type="dcterms:W3CDTF">2022-12-08T12:38:10Z</dcterms:modified>
</cp:coreProperties>
</file>