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7" r:id="rId3"/>
    <p:sldId id="272" r:id="rId4"/>
    <p:sldId id="271" r:id="rId5"/>
    <p:sldId id="275" r:id="rId6"/>
    <p:sldId id="274" r:id="rId7"/>
    <p:sldId id="276" r:id="rId8"/>
    <p:sldId id="277" r:id="rId9"/>
    <p:sldId id="278" r:id="rId10"/>
    <p:sldId id="279" r:id="rId11"/>
    <p:sldId id="282" r:id="rId12"/>
    <p:sldId id="283" r:id="rId13"/>
    <p:sldId id="284" r:id="rId14"/>
    <p:sldId id="285" r:id="rId15"/>
    <p:sldId id="286" r:id="rId16"/>
    <p:sldId id="281" r:id="rId17"/>
    <p:sldId id="287" r:id="rId18"/>
    <p:sldId id="291" r:id="rId19"/>
    <p:sldId id="290" r:id="rId20"/>
    <p:sldId id="266" r:id="rId21"/>
  </p:sldIdLst>
  <p:sldSz cx="9144000" cy="5143500" type="screen16x9"/>
  <p:notesSz cx="6858000" cy="9144000"/>
  <p:embeddedFontLst>
    <p:embeddedFont>
      <p:font typeface="PT Serif" charset="0"/>
      <p:regular r:id="rId23"/>
      <p:bold r:id="rId24"/>
      <p:italic r:id="rId25"/>
      <p:boldItalic r:id="rId26"/>
    </p:embeddedFont>
    <p:embeddedFont>
      <p:font typeface="Montserrat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5463C4F-00D1-4018-A6DE-004B5B6CABB1}">
  <a:tblStyle styleId="{E5463C4F-00D1-4018-A6DE-004B5B6CAB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A1FF242-EA46-4A17-8CB5-F2BAE5C89E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19729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34" name="Google Shape;134;p6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35" name="Google Shape;135;p6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36" name="Google Shape;136;p6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37" name="Google Shape;137;p6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38" name="Google Shape;138;p6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39" name="Google Shape;139;p6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40" name="Google Shape;140;p6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41" name="Google Shape;141;p6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42" name="Google Shape;142;p6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45" name="Google Shape;145;p6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46" name="Google Shape;146;p6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47" name="Google Shape;147;p6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48" name="Google Shape;148;p6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49" name="Google Shape;149;p6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50" name="Google Shape;150;p6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51" name="Google Shape;151;p6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52" name="Google Shape;152;p6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2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>
            <a:spLocks noGrp="1"/>
          </p:cNvSpPr>
          <p:nvPr>
            <p:ph type="ctrTitle"/>
          </p:nvPr>
        </p:nvSpPr>
        <p:spPr>
          <a:xfrm>
            <a:off x="1691680" y="3435846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1000 MOVIES DATASET: AN EXPLORATORY DATA ANALYSIS</a:t>
            </a:r>
            <a:br>
              <a:rPr lang="en-GB" sz="2400" dirty="0" smtClean="0"/>
            </a:br>
            <a:r>
              <a:rPr lang="en-GB" sz="2400" dirty="0" smtClean="0"/>
              <a:t>				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148064" y="4377173"/>
            <a:ext cx="391645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i="1" dirty="0" smtClean="0">
                <a:solidFill>
                  <a:schemeClr val="tx1"/>
                </a:solidFill>
                <a:latin typeface="Montserrat" charset="0"/>
              </a:rPr>
              <a:t>Presented by</a:t>
            </a:r>
          </a:p>
          <a:p>
            <a:r>
              <a:rPr lang="en-IN" b="1" i="1" dirty="0" smtClean="0">
                <a:solidFill>
                  <a:schemeClr val="tx1"/>
                </a:solidFill>
                <a:latin typeface="Montserrat" charset="0"/>
              </a:rPr>
              <a:t>SuriyaPrakash Ramraj, DS Consultancy</a:t>
            </a:r>
          </a:p>
          <a:p>
            <a:endParaRPr lang="en-GB" b="1" dirty="0">
              <a:solidFill>
                <a:schemeClr val="tx1"/>
              </a:solidFill>
              <a:latin typeface="Montserrat" charset="0"/>
            </a:endParaRPr>
          </a:p>
        </p:txBody>
      </p:sp>
      <p:pic>
        <p:nvPicPr>
          <p:cNvPr id="6" name="Picture 2" descr="Free download Movie Posters Wallpapers [1920x1080] for your Desktop, Mobile  &amp; Tablet | Explore 70+ Movie Poster Wallpaper | Movie Wallpapers for  Desktop, Classic Movie Poster Wallpaper, Free Poster Wall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440"/>
            <a:ext cx="9144000" cy="357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2;p13"/>
          <p:cNvSpPr txBox="1">
            <a:spLocks/>
          </p:cNvSpPr>
          <p:nvPr/>
        </p:nvSpPr>
        <p:spPr>
          <a:xfrm>
            <a:off x="1619672" y="209997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 dirty="0">
                <a:solidFill>
                  <a:schemeClr val="tx1"/>
                </a:solidFill>
                <a:latin typeface="Montserrat" charset="0"/>
              </a:rPr>
              <a:t>Top 5 Directors By Ratings</a:t>
            </a:r>
            <a:endParaRPr lang="en-GB" sz="2800" b="1" dirty="0">
              <a:solidFill>
                <a:schemeClr val="tx1"/>
              </a:solidFill>
              <a:latin typeface="Montserrat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31590"/>
            <a:ext cx="8712969" cy="252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19" y="3969474"/>
            <a:ext cx="85689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b="1" dirty="0" smtClean="0">
                <a:solidFill>
                  <a:schemeClr val="tx1"/>
                </a:solidFill>
                <a:latin typeface="Montserrat" charset="0"/>
              </a:rPr>
              <a:t>Christopher Nolan</a:t>
            </a:r>
            <a:r>
              <a:rPr lang="en-US" dirty="0" smtClean="0">
                <a:solidFill>
                  <a:schemeClr val="tx1"/>
                </a:solidFill>
                <a:latin typeface="Montserrat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Montserrat" charset="0"/>
              </a:rPr>
              <a:t>is the director who was well received by </a:t>
            </a:r>
            <a:r>
              <a:rPr lang="en-US" dirty="0" smtClean="0">
                <a:solidFill>
                  <a:schemeClr val="tx1"/>
                </a:solidFill>
                <a:latin typeface="Montserrat" charset="0"/>
              </a:rPr>
              <a:t>viewers. </a:t>
            </a:r>
            <a:r>
              <a:rPr lang="en-US" dirty="0">
                <a:solidFill>
                  <a:schemeClr val="tx1"/>
                </a:solidFill>
                <a:latin typeface="Montserrat" charset="0"/>
              </a:rPr>
              <a:t>This is because of the extra-ordinary movies directed by him in this period include: </a:t>
            </a:r>
            <a:r>
              <a:rPr lang="en-US" dirty="0" smtClean="0">
                <a:solidFill>
                  <a:schemeClr val="tx1"/>
                </a:solidFill>
                <a:latin typeface="Montserrat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Montserrat" charset="0"/>
              </a:rPr>
              <a:t>Prestige, The Dark Knight, Inception, The Dark Knight Rises, and </a:t>
            </a:r>
            <a:r>
              <a:rPr lang="en-US" dirty="0" smtClean="0">
                <a:solidFill>
                  <a:schemeClr val="tx1"/>
                </a:solidFill>
                <a:latin typeface="Montserrat" charset="0"/>
              </a:rPr>
              <a:t>Interstellar</a:t>
            </a:r>
          </a:p>
          <a:p>
            <a:pPr marL="285750" indent="-285750"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Montserrat" charset="0"/>
              </a:rPr>
              <a:t>Critics liked </a:t>
            </a:r>
            <a:r>
              <a:rPr lang="en-US" b="1" dirty="0">
                <a:solidFill>
                  <a:schemeClr val="tx1"/>
                </a:solidFill>
                <a:latin typeface="Montserrat" charset="0"/>
              </a:rPr>
              <a:t>Barry Jenkins's </a:t>
            </a:r>
            <a:r>
              <a:rPr lang="en-US" dirty="0">
                <a:solidFill>
                  <a:schemeClr val="tx1"/>
                </a:solidFill>
                <a:latin typeface="Montserrat" charset="0"/>
              </a:rPr>
              <a:t>movies the most. He is closely followed by </a:t>
            </a:r>
            <a:r>
              <a:rPr lang="en-US" b="1" dirty="0">
                <a:solidFill>
                  <a:schemeClr val="tx1"/>
                </a:solidFill>
                <a:latin typeface="Montserrat" charset="0"/>
              </a:rPr>
              <a:t>Kenneth </a:t>
            </a:r>
            <a:r>
              <a:rPr lang="en-US" b="1" dirty="0" err="1">
                <a:solidFill>
                  <a:schemeClr val="tx1"/>
                </a:solidFill>
                <a:latin typeface="Montserrat" charset="0"/>
              </a:rPr>
              <a:t>Lonergan</a:t>
            </a:r>
            <a:r>
              <a:rPr lang="en-US" b="1" dirty="0">
                <a:solidFill>
                  <a:schemeClr val="tx1"/>
                </a:solidFill>
                <a:latin typeface="Montserrat" charset="0"/>
              </a:rPr>
              <a:t> and Todd Haynes</a:t>
            </a:r>
            <a:endParaRPr lang="en-GB" b="1" dirty="0">
              <a:solidFill>
                <a:schemeClr val="tx1"/>
              </a:solidFill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2;p13"/>
          <p:cNvSpPr txBox="1">
            <a:spLocks/>
          </p:cNvSpPr>
          <p:nvPr/>
        </p:nvSpPr>
        <p:spPr>
          <a:xfrm>
            <a:off x="-245690" y="123478"/>
            <a:ext cx="9577064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600" b="1" dirty="0" smtClean="0">
                <a:solidFill>
                  <a:srgbClr val="EFEFEF"/>
                </a:solidFill>
                <a:latin typeface="Montserrat" charset="0"/>
              </a:rPr>
              <a:t>Most Active/Popular </a:t>
            </a:r>
            <a:r>
              <a:rPr lang="en-GB" sz="2600" b="1" dirty="0" smtClean="0">
                <a:solidFill>
                  <a:srgbClr val="EFEFEF"/>
                </a:solidFill>
                <a:latin typeface="Montserrat" charset="0"/>
              </a:rPr>
              <a:t>Actors [2006-2016</a:t>
            </a:r>
            <a:r>
              <a:rPr lang="en-GB" sz="2600" b="1" dirty="0" smtClean="0">
                <a:solidFill>
                  <a:srgbClr val="EFEFEF"/>
                </a:solidFill>
                <a:latin typeface="Montserrat" charset="0"/>
              </a:rPr>
              <a:t>]</a:t>
            </a:r>
            <a:endParaRPr lang="en-GB" sz="2600" b="1" dirty="0">
              <a:solidFill>
                <a:srgbClr val="EFEFEF"/>
              </a:solidFill>
              <a:latin typeface="Montserra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4508484"/>
            <a:ext cx="8568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EFEFEF"/>
                </a:solidFill>
                <a:latin typeface="Montserrat" charset="0"/>
              </a:rPr>
              <a:t>Mark </a:t>
            </a:r>
            <a:r>
              <a:rPr lang="en-US" b="1" dirty="0">
                <a:solidFill>
                  <a:srgbClr val="EFEFEF"/>
                </a:solidFill>
                <a:latin typeface="Montserrat" charset="0"/>
              </a:rPr>
              <a:t>Wahlberg  and Christian </a:t>
            </a:r>
            <a:r>
              <a:rPr lang="en-US" b="1" dirty="0" smtClean="0">
                <a:solidFill>
                  <a:srgbClr val="EFEFEF"/>
                </a:solidFill>
                <a:latin typeface="Montserrat" charset="0"/>
              </a:rPr>
              <a:t>Bale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are the most active actors between 2006 and 2016</a:t>
            </a:r>
            <a:endParaRPr lang="en-GB" dirty="0">
              <a:solidFill>
                <a:srgbClr val="EFEFEF"/>
              </a:solidFill>
              <a:latin typeface="Montserrat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92986"/>
            <a:ext cx="4214986" cy="3490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7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2;p13"/>
          <p:cNvSpPr txBox="1">
            <a:spLocks/>
          </p:cNvSpPr>
          <p:nvPr/>
        </p:nvSpPr>
        <p:spPr>
          <a:xfrm>
            <a:off x="1647478" y="5147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 dirty="0" smtClean="0">
                <a:solidFill>
                  <a:srgbClr val="EFEFEF"/>
                </a:solidFill>
                <a:latin typeface="Montserrat" charset="0"/>
              </a:rPr>
              <a:t>Top </a:t>
            </a:r>
            <a:r>
              <a:rPr lang="en-GB" sz="2800" b="1" dirty="0" smtClean="0">
                <a:solidFill>
                  <a:srgbClr val="EFEFEF"/>
                </a:solidFill>
                <a:latin typeface="Montserrat" charset="0"/>
              </a:rPr>
              <a:t>10 Actors By </a:t>
            </a:r>
            <a:r>
              <a:rPr lang="en-GB" sz="2800" b="1" dirty="0" smtClean="0">
                <a:solidFill>
                  <a:srgbClr val="EFEFEF"/>
                </a:solidFill>
                <a:latin typeface="Montserrat" charset="0"/>
              </a:rPr>
              <a:t>Revenue</a:t>
            </a:r>
            <a:endParaRPr lang="en-GB" sz="2800" b="1" dirty="0">
              <a:solidFill>
                <a:srgbClr val="EFEFEF"/>
              </a:solidFill>
              <a:latin typeface="Montserra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4381569"/>
            <a:ext cx="8568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EFEFEF"/>
                </a:solidFill>
                <a:latin typeface="Montserrat" charset="0"/>
              </a:rPr>
              <a:t>John </a:t>
            </a:r>
            <a:r>
              <a:rPr lang="en-US" b="1" dirty="0" err="1">
                <a:solidFill>
                  <a:srgbClr val="EFEFEF"/>
                </a:solidFill>
                <a:latin typeface="Montserrat" charset="0"/>
              </a:rPr>
              <a:t>Boyega</a:t>
            </a:r>
            <a:r>
              <a:rPr lang="en-US" b="1" dirty="0">
                <a:solidFill>
                  <a:srgbClr val="EFEFEF"/>
                </a:solidFill>
                <a:latin typeface="Montserrat" charset="0"/>
              </a:rPr>
              <a:t> and Daisy </a:t>
            </a:r>
            <a:r>
              <a:rPr lang="en-US" b="1" dirty="0" smtClean="0">
                <a:solidFill>
                  <a:srgbClr val="EFEFEF"/>
                </a:solidFill>
                <a:latin typeface="Montserrat" charset="0"/>
              </a:rPr>
              <a:t>Ridley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are the actors who acted in the movie that generated maximum revenue, which is 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Star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Wars: Episode VII 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The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Force 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Awakens.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They are followed </a:t>
            </a:r>
            <a:r>
              <a:rPr lang="en-US" b="1" dirty="0">
                <a:solidFill>
                  <a:srgbClr val="EFEFEF"/>
                </a:solidFill>
                <a:latin typeface="Montserrat" charset="0"/>
              </a:rPr>
              <a:t>by </a:t>
            </a:r>
            <a:r>
              <a:rPr lang="en-US" b="1" dirty="0" smtClean="0">
                <a:solidFill>
                  <a:srgbClr val="EFEFEF"/>
                </a:solidFill>
                <a:latin typeface="Montserrat" charset="0"/>
              </a:rPr>
              <a:t>Judy Greer </a:t>
            </a:r>
            <a:endParaRPr lang="en-GB" dirty="0">
              <a:solidFill>
                <a:srgbClr val="EFEFEF"/>
              </a:solidFill>
              <a:latin typeface="Montserrat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751359"/>
            <a:ext cx="4016672" cy="346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3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2;p13"/>
          <p:cNvSpPr txBox="1">
            <a:spLocks/>
          </p:cNvSpPr>
          <p:nvPr/>
        </p:nvSpPr>
        <p:spPr>
          <a:xfrm>
            <a:off x="1619672" y="209997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 dirty="0">
                <a:solidFill>
                  <a:srgbClr val="EFEFEF"/>
                </a:solidFill>
                <a:latin typeface="Montserrat" charset="0"/>
              </a:rPr>
              <a:t>Top </a:t>
            </a:r>
            <a:r>
              <a:rPr lang="en-GB" sz="2800" b="1" dirty="0" smtClean="0">
                <a:solidFill>
                  <a:srgbClr val="EFEFEF"/>
                </a:solidFill>
                <a:latin typeface="Montserrat" charset="0"/>
              </a:rPr>
              <a:t>5 Actors By </a:t>
            </a:r>
            <a:r>
              <a:rPr lang="en-GB" sz="2800" b="1" dirty="0">
                <a:solidFill>
                  <a:srgbClr val="EFEFEF"/>
                </a:solidFill>
                <a:latin typeface="Montserrat" charset="0"/>
              </a:rPr>
              <a:t>Ratings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19" y="3969474"/>
            <a:ext cx="8568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EFEFEF"/>
              </a:buCl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EFEFEF"/>
                </a:solidFill>
                <a:latin typeface="Montserrat" charset="0"/>
              </a:rPr>
              <a:t>Mackenzie Foy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is the actor who was well received by viewers. Other prominent actors include: </a:t>
            </a:r>
            <a:r>
              <a:rPr lang="en-US" b="1" dirty="0" smtClean="0">
                <a:solidFill>
                  <a:srgbClr val="EFEFEF"/>
                </a:solidFill>
                <a:latin typeface="Montserrat" charset="0"/>
              </a:rPr>
              <a:t>Leonardo </a:t>
            </a:r>
            <a:r>
              <a:rPr lang="en-US" b="1" dirty="0" err="1">
                <a:solidFill>
                  <a:srgbClr val="EFEFEF"/>
                </a:solidFill>
                <a:latin typeface="Montserrat" charset="0"/>
              </a:rPr>
              <a:t>DiCaprio</a:t>
            </a:r>
            <a:r>
              <a:rPr lang="en-US" b="1" dirty="0">
                <a:solidFill>
                  <a:srgbClr val="EFEFEF"/>
                </a:solidFill>
                <a:latin typeface="Montserrat" charset="0"/>
              </a:rPr>
              <a:t>, Kerry Washington, Jamie Foxx, and Heath </a:t>
            </a:r>
            <a:r>
              <a:rPr lang="en-US" b="1" dirty="0" smtClean="0">
                <a:solidFill>
                  <a:srgbClr val="EFEFEF"/>
                </a:solidFill>
                <a:latin typeface="Montserrat" charset="0"/>
              </a:rPr>
              <a:t>Ledger</a:t>
            </a:r>
            <a:endParaRPr lang="en-US" b="1" dirty="0">
              <a:solidFill>
                <a:srgbClr val="EFEFEF"/>
              </a:solidFill>
              <a:latin typeface="Montserrat" charset="0"/>
            </a:endParaRPr>
          </a:p>
          <a:p>
            <a:pPr marL="285750" indent="-285750" algn="just">
              <a:buClr>
                <a:srgbClr val="EFEFEF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Critics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liked </a:t>
            </a:r>
            <a:r>
              <a:rPr lang="en-US" b="1" dirty="0" err="1" smtClean="0">
                <a:solidFill>
                  <a:srgbClr val="EFEFEF"/>
                </a:solidFill>
                <a:latin typeface="Montserrat" charset="0"/>
              </a:rPr>
              <a:t>Ellar</a:t>
            </a:r>
            <a:r>
              <a:rPr lang="en-US" b="1" dirty="0" smtClean="0">
                <a:solidFill>
                  <a:srgbClr val="EFEFEF"/>
                </a:solidFill>
                <a:latin typeface="Montserrat" charset="0"/>
              </a:rPr>
              <a:t> </a:t>
            </a:r>
            <a:r>
              <a:rPr lang="en-US" b="1" dirty="0">
                <a:solidFill>
                  <a:srgbClr val="EFEFEF"/>
                </a:solidFill>
                <a:latin typeface="Montserrat" charset="0"/>
              </a:rPr>
              <a:t>Coltrane, Patricia </a:t>
            </a:r>
            <a:r>
              <a:rPr lang="en-US" b="1" dirty="0" err="1">
                <a:solidFill>
                  <a:srgbClr val="EFEFEF"/>
                </a:solidFill>
                <a:latin typeface="Montserrat" charset="0"/>
              </a:rPr>
              <a:t>Arquette</a:t>
            </a:r>
            <a:r>
              <a:rPr lang="en-US" b="1" dirty="0">
                <a:solidFill>
                  <a:srgbClr val="EFEFEF"/>
                </a:solidFill>
                <a:latin typeface="Montserrat" charset="0"/>
              </a:rPr>
              <a:t>, and Elijah </a:t>
            </a:r>
            <a:r>
              <a:rPr lang="en-US" b="1" dirty="0" smtClean="0">
                <a:solidFill>
                  <a:srgbClr val="EFEFEF"/>
                </a:solidFill>
                <a:latin typeface="Montserrat" charset="0"/>
              </a:rPr>
              <a:t>Smith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the most</a:t>
            </a:r>
            <a:endParaRPr lang="en-GB" dirty="0">
              <a:solidFill>
                <a:srgbClr val="EFEFEF"/>
              </a:solidFill>
              <a:latin typeface="Montserrat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8" y="1150046"/>
            <a:ext cx="8882771" cy="242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0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2;p13"/>
          <p:cNvSpPr txBox="1">
            <a:spLocks/>
          </p:cNvSpPr>
          <p:nvPr/>
        </p:nvSpPr>
        <p:spPr>
          <a:xfrm>
            <a:off x="-245690" y="195486"/>
            <a:ext cx="9577064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600" b="1" dirty="0" smtClean="0">
                <a:solidFill>
                  <a:srgbClr val="EFEFEF"/>
                </a:solidFill>
                <a:latin typeface="Montserrat" charset="0"/>
              </a:rPr>
              <a:t>Movie Runtime Trends [2006-2016]</a:t>
            </a:r>
            <a:endParaRPr lang="en-GB" sz="2600" b="1" dirty="0">
              <a:solidFill>
                <a:srgbClr val="EFEFEF"/>
              </a:solidFill>
              <a:latin typeface="Montserra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4227934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The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average runtime of movies has decreased throughout the years. 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2010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is the year with movies longer runtime. </a:t>
            </a:r>
            <a:endParaRPr lang="en-US" dirty="0" smtClean="0">
              <a:solidFill>
                <a:srgbClr val="EFEFEF"/>
              </a:solidFill>
              <a:latin typeface="Montserrat" charset="0"/>
            </a:endParaRPr>
          </a:p>
          <a:p>
            <a:pPr marL="285750" indent="-285750"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Notably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, </a:t>
            </a:r>
            <a:r>
              <a:rPr lang="en-US" b="1" dirty="0" smtClean="0">
                <a:solidFill>
                  <a:srgbClr val="EFEFEF"/>
                </a:solidFill>
                <a:latin typeface="Montserrat" charset="0"/>
              </a:rPr>
              <a:t>2016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has movies with shortest runtimes due to the short movies' releases and this is one notable trends to keep an eye on.</a:t>
            </a:r>
            <a:endParaRPr lang="en-GB" dirty="0">
              <a:solidFill>
                <a:srgbClr val="EFEFEF"/>
              </a:solidFill>
              <a:latin typeface="Montserrat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39531"/>
            <a:ext cx="5184576" cy="3431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7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2;p13"/>
          <p:cNvSpPr txBox="1">
            <a:spLocks/>
          </p:cNvSpPr>
          <p:nvPr/>
        </p:nvSpPr>
        <p:spPr>
          <a:xfrm>
            <a:off x="107504" y="51470"/>
            <a:ext cx="864096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 dirty="0" smtClean="0">
                <a:solidFill>
                  <a:srgbClr val="EFEFEF"/>
                </a:solidFill>
                <a:latin typeface="Montserrat" charset="0"/>
              </a:rPr>
              <a:t>Best Runtime Levels by Revenue &amp; Ratings</a:t>
            </a:r>
            <a:endParaRPr lang="en-GB" sz="2800" b="1" dirty="0">
              <a:solidFill>
                <a:srgbClr val="EFEFEF"/>
              </a:solidFill>
              <a:latin typeface="Montserra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6056" y="987574"/>
            <a:ext cx="38884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Undoubtedly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, Movies with </a:t>
            </a:r>
            <a:r>
              <a:rPr lang="en-US" b="1" dirty="0" smtClean="0">
                <a:solidFill>
                  <a:srgbClr val="EFEFEF"/>
                </a:solidFill>
                <a:latin typeface="Montserrat" charset="0"/>
              </a:rPr>
              <a:t>longest runtime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 generated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higher revenue when 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compared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to Short, Medium, and Moderately Long movies. 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 </a:t>
            </a:r>
            <a:endParaRPr lang="en-US" dirty="0">
              <a:solidFill>
                <a:srgbClr val="EFEFEF"/>
              </a:solidFill>
              <a:latin typeface="Montserrat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On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the other hand, though Movies with longest runtime were critically acclaimed slightly higher than other categories, there is no 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interesting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trend in terms of runtime 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Vs.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movie rating. </a:t>
            </a:r>
            <a:endParaRPr lang="en-GB" dirty="0">
              <a:solidFill>
                <a:srgbClr val="EFEFEF"/>
              </a:solidFill>
              <a:latin typeface="Montserrat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749797"/>
            <a:ext cx="4104456" cy="4340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02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2;p13"/>
          <p:cNvSpPr txBox="1">
            <a:spLocks/>
          </p:cNvSpPr>
          <p:nvPr/>
        </p:nvSpPr>
        <p:spPr>
          <a:xfrm>
            <a:off x="1647478" y="5147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 smtClean="0">
                <a:solidFill>
                  <a:schemeClr val="tx1"/>
                </a:solidFill>
                <a:latin typeface="Montserrat" charset="0"/>
              </a:rPr>
              <a:t>Movie Industry Growth</a:t>
            </a:r>
            <a:endParaRPr lang="en-GB" sz="2800" b="1" dirty="0">
              <a:solidFill>
                <a:schemeClr val="tx1"/>
              </a:solidFill>
              <a:latin typeface="Montserra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601" y="4189393"/>
            <a:ext cx="8568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>
                <a:solidFill>
                  <a:srgbClr val="EFEFEF"/>
                </a:solidFill>
                <a:latin typeface="Montserrat" charset="0"/>
              </a:rPr>
              <a:t>Remarkably, there is an </a:t>
            </a:r>
            <a:r>
              <a:rPr lang="en-US" b="1" dirty="0" smtClean="0">
                <a:solidFill>
                  <a:srgbClr val="EFEFEF"/>
                </a:solidFill>
                <a:latin typeface="Montserrat" charset="0"/>
              </a:rPr>
              <a:t>increasing trend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in terms of number of movies released every year. </a:t>
            </a:r>
            <a:r>
              <a:rPr lang="en-US" b="1" dirty="0" smtClean="0">
                <a:solidFill>
                  <a:srgbClr val="EFEFEF"/>
                </a:solidFill>
                <a:latin typeface="Montserrat" charset="0"/>
              </a:rPr>
              <a:t>2016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has seen an 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exorbitant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rise and this may likely because of the Short 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Films</a:t>
            </a:r>
          </a:p>
          <a:p>
            <a:pPr marL="285750" indent="-285750"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Notably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, 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there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is an </a:t>
            </a:r>
            <a:r>
              <a:rPr lang="en-US" b="1" dirty="0" smtClean="0">
                <a:solidFill>
                  <a:srgbClr val="EFEFEF"/>
                </a:solidFill>
                <a:latin typeface="Montserrat" charset="0"/>
              </a:rPr>
              <a:t>increasing trend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in terms of revenue growth</a:t>
            </a:r>
            <a:endParaRPr lang="en-GB" dirty="0">
              <a:solidFill>
                <a:srgbClr val="EFEFEF"/>
              </a:solidFill>
              <a:latin typeface="Montserrat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00" y="915566"/>
            <a:ext cx="382530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832268"/>
            <a:ext cx="3245628" cy="304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81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2;p13"/>
          <p:cNvSpPr txBox="1">
            <a:spLocks/>
          </p:cNvSpPr>
          <p:nvPr/>
        </p:nvSpPr>
        <p:spPr>
          <a:xfrm>
            <a:off x="251519" y="133797"/>
            <a:ext cx="8892481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 dirty="0" smtClean="0">
                <a:solidFill>
                  <a:srgbClr val="EFEFEF"/>
                </a:solidFill>
                <a:latin typeface="Montserrat" charset="0"/>
              </a:rPr>
              <a:t>Average Revenue Vs. Overall Revenue</a:t>
            </a:r>
            <a:endParaRPr lang="en-GB" sz="2800" b="1" dirty="0">
              <a:solidFill>
                <a:srgbClr val="EFEFEF"/>
              </a:solidFill>
              <a:latin typeface="Montserra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075" y="4234407"/>
            <a:ext cx="8568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EFEFEF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The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average revenue of the movie industry 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is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not 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aligned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with 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the overall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revenue 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growth trends and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is experiencing the 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downward trend </a:t>
            </a:r>
          </a:p>
          <a:p>
            <a:pPr marL="285750" indent="-285750" algn="just">
              <a:buClr>
                <a:srgbClr val="EFEFEF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2010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is the most successful 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year; 2016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is the least successful year, which is a trend to worry about.</a:t>
            </a:r>
            <a:endParaRPr lang="en-GB" dirty="0">
              <a:solidFill>
                <a:srgbClr val="EFEFEF"/>
              </a:solidFill>
              <a:latin typeface="Montserrat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19480"/>
            <a:ext cx="5369421" cy="340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90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2;p13"/>
          <p:cNvSpPr txBox="1">
            <a:spLocks/>
          </p:cNvSpPr>
          <p:nvPr/>
        </p:nvSpPr>
        <p:spPr>
          <a:xfrm>
            <a:off x="107504" y="51470"/>
            <a:ext cx="864096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 dirty="0">
                <a:solidFill>
                  <a:srgbClr val="EFEFEF"/>
                </a:solidFill>
                <a:latin typeface="Montserrat" charset="0"/>
              </a:rPr>
              <a:t>Movie Industry Popularity [2006-2016]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6056" y="987574"/>
            <a:ext cx="3888433" cy="2641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EFEFEF"/>
              </a:buClr>
              <a:buFont typeface="Wingdings" pitchFamily="2" charset="2"/>
              <a:buChar char="q"/>
            </a:pPr>
            <a:r>
              <a:rPr lang="en-US" dirty="0">
                <a:solidFill>
                  <a:srgbClr val="EFEFEF"/>
                </a:solidFill>
                <a:latin typeface="Montserrat" charset="0"/>
              </a:rPr>
              <a:t>Despite increase in the movie industry's overall revenue, the average rating scores of movies is </a:t>
            </a:r>
            <a:r>
              <a:rPr lang="en-US" b="1" dirty="0" smtClean="0">
                <a:solidFill>
                  <a:srgbClr val="EFEFEF"/>
                </a:solidFill>
                <a:latin typeface="Montserrat" charset="0"/>
              </a:rPr>
              <a:t>plummeting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from 2017 and is experiencing a 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severe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downward 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trend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expect in the year 2012. </a:t>
            </a:r>
          </a:p>
          <a:p>
            <a:pPr marL="285750" indent="-285750" algn="just">
              <a:lnSpc>
                <a:spcPct val="150000"/>
              </a:lnSpc>
              <a:buClr>
                <a:srgbClr val="EFEFEF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This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trend questions the quality of movies released in the recent past.</a:t>
            </a:r>
            <a:endParaRPr lang="en-GB" dirty="0">
              <a:solidFill>
                <a:srgbClr val="EFEFEF"/>
              </a:solidFill>
              <a:latin typeface="Montserrat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61281"/>
            <a:ext cx="38957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74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2;p13"/>
          <p:cNvSpPr txBox="1">
            <a:spLocks/>
          </p:cNvSpPr>
          <p:nvPr/>
        </p:nvSpPr>
        <p:spPr>
          <a:xfrm>
            <a:off x="251519" y="209997"/>
            <a:ext cx="8892481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 dirty="0" smtClean="0">
                <a:solidFill>
                  <a:srgbClr val="EFEFEF"/>
                </a:solidFill>
                <a:latin typeface="Montserrat" charset="0"/>
              </a:rPr>
              <a:t>ACTIONABLE INSIGHTS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3282" y="907497"/>
            <a:ext cx="85689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EFEFEF"/>
              </a:buClr>
            </a:pPr>
            <a:r>
              <a:rPr lang="en-US" dirty="0">
                <a:solidFill>
                  <a:srgbClr val="EFEFEF"/>
                </a:solidFill>
                <a:latin typeface="Montserrat" charset="0"/>
              </a:rPr>
              <a:t>Based on the insights acquired from the 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exploratory data analysis, below are the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some actionable insights 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for </a:t>
            </a:r>
            <a:r>
              <a:rPr lang="en-US" dirty="0" err="1" smtClean="0">
                <a:solidFill>
                  <a:srgbClr val="EFEFEF"/>
                </a:solidFill>
                <a:latin typeface="Montserrat" charset="0"/>
              </a:rPr>
              <a:t>Silverline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Productions to produce a successful movie in 2017 as follows:</a:t>
            </a:r>
          </a:p>
          <a:p>
            <a:pPr marL="285750" indent="-285750" algn="just">
              <a:buClr>
                <a:srgbClr val="EFEFEF"/>
              </a:buClr>
              <a:buFont typeface="Wingdings" pitchFamily="2" charset="2"/>
              <a:buChar char="q"/>
            </a:pPr>
            <a:endParaRPr lang="en-US" dirty="0">
              <a:solidFill>
                <a:srgbClr val="EFEFEF"/>
              </a:solidFill>
              <a:latin typeface="Montserrat" charset="0"/>
            </a:endParaRPr>
          </a:p>
          <a:p>
            <a:pPr algn="just">
              <a:buClr>
                <a:srgbClr val="EFEFEF"/>
              </a:buClr>
            </a:pPr>
            <a:r>
              <a:rPr lang="en-US" b="1" dirty="0" smtClean="0">
                <a:solidFill>
                  <a:srgbClr val="EFEFEF"/>
                </a:solidFill>
                <a:latin typeface="Montserrat" charset="0"/>
              </a:rPr>
              <a:t>Multiple Genres</a:t>
            </a:r>
            <a:endParaRPr lang="en-US" b="1" dirty="0">
              <a:solidFill>
                <a:srgbClr val="EFEFEF"/>
              </a:solidFill>
              <a:latin typeface="Montserrat" charset="0"/>
            </a:endParaRPr>
          </a:p>
          <a:p>
            <a:pPr marL="285750" indent="-285750" algn="just">
              <a:buClr>
                <a:srgbClr val="EFEFEF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It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is evident that it is very evident that the combination of genres such as Action, Adventure, Fantasy, and Sci-Fi generated exorbitant revenues. </a:t>
            </a:r>
            <a:r>
              <a:rPr lang="en-US" dirty="0" err="1">
                <a:solidFill>
                  <a:srgbClr val="EFEFEF"/>
                </a:solidFill>
                <a:latin typeface="Montserrat" charset="0"/>
              </a:rPr>
              <a:t>Silverline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 Productions must produce a movie fitting the above multiple genres to reap maximum benefits </a:t>
            </a:r>
          </a:p>
          <a:p>
            <a:pPr marL="285750" indent="-285750" algn="just">
              <a:buClr>
                <a:srgbClr val="EFEFEF"/>
              </a:buClr>
              <a:buFont typeface="Wingdings" pitchFamily="2" charset="2"/>
              <a:buChar char="q"/>
            </a:pPr>
            <a:endParaRPr lang="en-US" dirty="0">
              <a:solidFill>
                <a:srgbClr val="EFEFEF"/>
              </a:solidFill>
              <a:latin typeface="Montserrat" charset="0"/>
            </a:endParaRPr>
          </a:p>
          <a:p>
            <a:pPr algn="just">
              <a:buClr>
                <a:srgbClr val="EFEFEF"/>
              </a:buClr>
            </a:pPr>
            <a:r>
              <a:rPr lang="en-US" b="1" dirty="0" smtClean="0">
                <a:solidFill>
                  <a:srgbClr val="EFEFEF"/>
                </a:solidFill>
                <a:latin typeface="Montserrat" charset="0"/>
              </a:rPr>
              <a:t>Using </a:t>
            </a:r>
            <a:r>
              <a:rPr lang="en-US" b="1" dirty="0">
                <a:solidFill>
                  <a:srgbClr val="EFEFEF"/>
                </a:solidFill>
                <a:latin typeface="Montserrat" charset="0"/>
              </a:rPr>
              <a:t>Active/Critically Acclaimed </a:t>
            </a:r>
            <a:r>
              <a:rPr lang="en-US" b="1" dirty="0" smtClean="0">
                <a:solidFill>
                  <a:srgbClr val="EFEFEF"/>
                </a:solidFill>
                <a:latin typeface="Montserrat" charset="0"/>
              </a:rPr>
              <a:t>Directors</a:t>
            </a:r>
            <a:endParaRPr lang="en-US" b="1" dirty="0">
              <a:solidFill>
                <a:srgbClr val="EFEFEF"/>
              </a:solidFill>
              <a:latin typeface="Montserrat" charset="0"/>
            </a:endParaRPr>
          </a:p>
          <a:p>
            <a:pPr marL="285750" indent="-285750" algn="just">
              <a:buClr>
                <a:srgbClr val="EFEFEF"/>
              </a:buClr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EFEFEF"/>
                </a:solidFill>
                <a:latin typeface="Montserrat" charset="0"/>
              </a:rPr>
              <a:t>Silverline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Production can consider any of the active/critically acclaimed directors for its movie. This will 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maximize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the chances of earning more Revenue, Rating and </a:t>
            </a:r>
            <a:r>
              <a:rPr lang="en-US" dirty="0" err="1">
                <a:solidFill>
                  <a:srgbClr val="EFEFEF"/>
                </a:solidFill>
                <a:latin typeface="Montserrat" charset="0"/>
              </a:rPr>
              <a:t>Metascore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.</a:t>
            </a:r>
          </a:p>
          <a:p>
            <a:pPr marL="285750" indent="-285750" algn="just">
              <a:buClr>
                <a:srgbClr val="EFEFEF"/>
              </a:buClr>
              <a:buFont typeface="Wingdings" pitchFamily="2" charset="2"/>
              <a:buChar char="q"/>
            </a:pPr>
            <a:endParaRPr lang="en-US" dirty="0">
              <a:solidFill>
                <a:srgbClr val="EFEFEF"/>
              </a:solidFill>
              <a:latin typeface="Montserrat" charset="0"/>
            </a:endParaRPr>
          </a:p>
          <a:p>
            <a:pPr algn="just">
              <a:buClr>
                <a:srgbClr val="EFEFEF"/>
              </a:buClr>
            </a:pPr>
            <a:r>
              <a:rPr lang="en-US" b="1" dirty="0" smtClean="0">
                <a:solidFill>
                  <a:srgbClr val="EFEFEF"/>
                </a:solidFill>
                <a:latin typeface="Montserrat" charset="0"/>
              </a:rPr>
              <a:t>Movies </a:t>
            </a:r>
            <a:r>
              <a:rPr lang="en-US" b="1" dirty="0">
                <a:solidFill>
                  <a:srgbClr val="EFEFEF"/>
                </a:solidFill>
                <a:latin typeface="Montserrat" charset="0"/>
              </a:rPr>
              <a:t>with Long </a:t>
            </a:r>
            <a:r>
              <a:rPr lang="en-US" b="1" dirty="0" smtClean="0">
                <a:solidFill>
                  <a:srgbClr val="EFEFEF"/>
                </a:solidFill>
                <a:latin typeface="Montserrat" charset="0"/>
              </a:rPr>
              <a:t>Runtimes</a:t>
            </a:r>
            <a:endParaRPr lang="en-US" b="1" dirty="0">
              <a:solidFill>
                <a:srgbClr val="EFEFEF"/>
              </a:solidFill>
              <a:latin typeface="Montserrat" charset="0"/>
            </a:endParaRPr>
          </a:p>
          <a:p>
            <a:pPr marL="285750" indent="-285750" algn="just">
              <a:buClr>
                <a:srgbClr val="EFEFEF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They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must consider producing a movie with runtime more than 123 Minutes</a:t>
            </a:r>
          </a:p>
          <a:p>
            <a:pPr algn="just">
              <a:buClr>
                <a:srgbClr val="EFEFEF"/>
              </a:buClr>
            </a:pPr>
            <a:endParaRPr lang="en-US" dirty="0" smtClean="0">
              <a:solidFill>
                <a:srgbClr val="EFEFEF"/>
              </a:solidFill>
              <a:latin typeface="Montserrat" charset="0"/>
            </a:endParaRPr>
          </a:p>
          <a:p>
            <a:pPr algn="just">
              <a:buClr>
                <a:srgbClr val="EFEFEF"/>
              </a:buClr>
            </a:pPr>
            <a:r>
              <a:rPr lang="en-US" b="1" dirty="0" smtClean="0">
                <a:solidFill>
                  <a:srgbClr val="EFEFEF"/>
                </a:solidFill>
                <a:latin typeface="Montserrat" charset="0"/>
              </a:rPr>
              <a:t>Keeping </a:t>
            </a:r>
            <a:r>
              <a:rPr lang="en-US" b="1" dirty="0">
                <a:solidFill>
                  <a:srgbClr val="EFEFEF"/>
                </a:solidFill>
                <a:latin typeface="Montserrat" charset="0"/>
              </a:rPr>
              <a:t>Multiple Audiences in </a:t>
            </a:r>
            <a:r>
              <a:rPr lang="en-US" b="1" dirty="0" smtClean="0">
                <a:solidFill>
                  <a:srgbClr val="EFEFEF"/>
                </a:solidFill>
                <a:latin typeface="Montserrat" charset="0"/>
              </a:rPr>
              <a:t>Mind</a:t>
            </a:r>
            <a:endParaRPr lang="en-US" b="1" dirty="0">
              <a:solidFill>
                <a:srgbClr val="EFEFEF"/>
              </a:solidFill>
              <a:latin typeface="Montserrat" charset="0"/>
            </a:endParaRPr>
          </a:p>
          <a:p>
            <a:pPr marL="285750" indent="-285750" algn="just">
              <a:buClr>
                <a:srgbClr val="EFEFEF"/>
              </a:buClr>
              <a:buFont typeface="Wingdings" pitchFamily="2" charset="2"/>
              <a:buChar char="q"/>
            </a:pPr>
            <a:r>
              <a:rPr lang="en-US" dirty="0" err="1" smtClean="0">
                <a:solidFill>
                  <a:srgbClr val="EFEFEF"/>
                </a:solidFill>
                <a:latin typeface="Montserrat" charset="0"/>
              </a:rPr>
              <a:t>Silverline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Productions must produce movies that will satisfy both viewers and critics in order to </a:t>
            </a:r>
            <a:r>
              <a:rPr lang="en-US" dirty="0" smtClean="0">
                <a:solidFill>
                  <a:srgbClr val="EFEFEF"/>
                </a:solidFill>
                <a:latin typeface="Montserrat" charset="0"/>
              </a:rPr>
              <a:t>maximize 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the chances of earning more Revenue, Rating and </a:t>
            </a:r>
            <a:r>
              <a:rPr lang="en-US" dirty="0" err="1">
                <a:solidFill>
                  <a:srgbClr val="EFEFEF"/>
                </a:solidFill>
                <a:latin typeface="Montserrat" charset="0"/>
              </a:rPr>
              <a:t>Metascore</a:t>
            </a:r>
            <a:r>
              <a:rPr lang="en-US" dirty="0">
                <a:solidFill>
                  <a:srgbClr val="EFEFEF"/>
                </a:solidFill>
                <a:latin typeface="Montserrat" charset="0"/>
              </a:rPr>
              <a:t>.</a:t>
            </a:r>
            <a:endParaRPr lang="en-GB" dirty="0">
              <a:solidFill>
                <a:srgbClr val="EFEFEF"/>
              </a:solidFill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971600" y="267494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INTRODUCTION</a:t>
            </a:r>
            <a:endParaRPr sz="2800" dirty="0"/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51520" y="1203597"/>
            <a:ext cx="60486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Montserrat" charset="0"/>
              </a:rPr>
              <a:t>The Film industry has undergone a lot of changes in the last few decades. There is no straightforward formula to producing a successful movie until to date.</a:t>
            </a:r>
            <a:endParaRPr lang="en-US" dirty="0" smtClean="0">
              <a:solidFill>
                <a:schemeClr val="tx1"/>
              </a:solidFill>
              <a:latin typeface="Montserrat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Montserrat" charset="0"/>
              </a:rPr>
              <a:t>Be </a:t>
            </a:r>
            <a:r>
              <a:rPr lang="en-US" dirty="0">
                <a:solidFill>
                  <a:schemeClr val="tx1"/>
                </a:solidFill>
                <a:latin typeface="Montserrat" charset="0"/>
              </a:rPr>
              <a:t>it technology, production, film marketing or distribution. </a:t>
            </a:r>
            <a:r>
              <a:rPr lang="en-US" dirty="0" smtClean="0">
                <a:solidFill>
                  <a:schemeClr val="tx1"/>
                </a:solidFill>
                <a:latin typeface="Montserrat" charset="0"/>
              </a:rPr>
              <a:t> As </a:t>
            </a:r>
            <a:r>
              <a:rPr lang="en-US" dirty="0">
                <a:solidFill>
                  <a:schemeClr val="tx1"/>
                </a:solidFill>
                <a:latin typeface="Montserrat" charset="0"/>
              </a:rPr>
              <a:t>a result of which, many filmmakers without the backing of a large film production house, face several challenges. </a:t>
            </a:r>
            <a:endParaRPr lang="en-US" dirty="0" smtClean="0">
              <a:solidFill>
                <a:schemeClr val="tx1"/>
              </a:solidFill>
              <a:latin typeface="Montserrat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Montserrat" charset="0"/>
              </a:rPr>
              <a:t>While </a:t>
            </a:r>
            <a:r>
              <a:rPr lang="en-US" dirty="0">
                <a:solidFill>
                  <a:schemeClr val="tx1"/>
                </a:solidFill>
                <a:latin typeface="Montserrat" charset="0"/>
              </a:rPr>
              <a:t>some of them have existed for years, others have cropped up with the advent of new technology and changing consumer tastes.</a:t>
            </a:r>
            <a:endParaRPr lang="en-GB" dirty="0">
              <a:solidFill>
                <a:schemeClr val="tx1"/>
              </a:solidFill>
              <a:latin typeface="Montserrat" charset="0"/>
            </a:endParaRPr>
          </a:p>
        </p:txBody>
      </p:sp>
      <p:sp>
        <p:nvSpPr>
          <p:cNvPr id="3" name="AutoShape 2" descr="Will viewers return to theatres after lockdown? asks Bengal's film industry  | Hindustan Tim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7" name="Picture 9" descr="1,916 Vertical Movie Film Photos - Free &amp; Royalty-Free Stock Photos from  Dreams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614" y="579213"/>
            <a:ext cx="2827594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>
            <a:spLocks noGrp="1"/>
          </p:cNvSpPr>
          <p:nvPr>
            <p:ph type="title" idx="4294967295"/>
          </p:nvPr>
        </p:nvSpPr>
        <p:spPr>
          <a:xfrm>
            <a:off x="467544" y="1419622"/>
            <a:ext cx="7715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dirty="0" smtClean="0">
                <a:solidFill>
                  <a:schemeClr val="lt1"/>
                </a:solidFill>
              </a:rPr>
              <a:t>Thanks For the Opportunity!!!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335" name="Google Shape;335;p22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971600" y="267494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PROBLEM STATEMENT</a:t>
            </a:r>
            <a:endParaRPr sz="2800" dirty="0"/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67545" y="1203598"/>
            <a:ext cx="604867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>
                  <a:lumMod val="10000"/>
                  <a:lumOff val="90000"/>
                </a:schemeClr>
              </a:buCl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Montserrat" charset="0"/>
              </a:rPr>
              <a:t>A new movie production company named </a:t>
            </a:r>
            <a:r>
              <a:rPr lang="en-US" dirty="0" err="1">
                <a:solidFill>
                  <a:schemeClr val="tx1"/>
                </a:solidFill>
                <a:latin typeface="Montserrat" charset="0"/>
              </a:rPr>
              <a:t>Silverline</a:t>
            </a:r>
            <a:r>
              <a:rPr lang="en-US" dirty="0">
                <a:solidFill>
                  <a:schemeClr val="tx1"/>
                </a:solidFill>
                <a:latin typeface="Montserrat" charset="0"/>
              </a:rPr>
              <a:t> Productions planning to produce a movie that will do best in terms of all aspects include: Revenue, Rating, </a:t>
            </a:r>
            <a:r>
              <a:rPr lang="en-US" dirty="0" err="1">
                <a:solidFill>
                  <a:schemeClr val="tx1"/>
                </a:solidFill>
                <a:latin typeface="Montserrat" charset="0"/>
              </a:rPr>
              <a:t>Metascore</a:t>
            </a:r>
            <a:r>
              <a:rPr lang="en-US" dirty="0">
                <a:solidFill>
                  <a:schemeClr val="tx1"/>
                </a:solidFill>
                <a:latin typeface="Montserrat" charset="0"/>
              </a:rPr>
              <a:t>, and Popularity in 2017. They also would like to growth rate of the Movie </a:t>
            </a:r>
            <a:r>
              <a:rPr lang="en-US" dirty="0" smtClean="0">
                <a:solidFill>
                  <a:schemeClr val="tx1"/>
                </a:solidFill>
                <a:latin typeface="Montserrat" charset="0"/>
              </a:rPr>
              <a:t>Industry</a:t>
            </a:r>
          </a:p>
          <a:p>
            <a:pPr marL="285750" indent="-285750">
              <a:lnSpc>
                <a:spcPct val="150000"/>
              </a:lnSpc>
              <a:buClr>
                <a:schemeClr val="bg1">
                  <a:lumMod val="10000"/>
                  <a:lumOff val="90000"/>
                </a:schemeClr>
              </a:buCl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Montserrat" charset="0"/>
              </a:rPr>
              <a:t>To tackle this problem, the movie production company hired a genius team of data scientists and I am one of </a:t>
            </a:r>
            <a:r>
              <a:rPr lang="en-US" dirty="0" smtClean="0">
                <a:solidFill>
                  <a:schemeClr val="tx1"/>
                </a:solidFill>
                <a:latin typeface="Montserrat" charset="0"/>
              </a:rPr>
              <a:t>them</a:t>
            </a:r>
          </a:p>
          <a:p>
            <a:pPr marL="285750" indent="-285750">
              <a:lnSpc>
                <a:spcPct val="150000"/>
              </a:lnSpc>
              <a:buClr>
                <a:schemeClr val="bg1">
                  <a:lumMod val="10000"/>
                  <a:lumOff val="90000"/>
                </a:schemeClr>
              </a:buCl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Montserrat" charset="0"/>
              </a:rPr>
              <a:t>The aim of this project is to recommend </a:t>
            </a:r>
            <a:r>
              <a:rPr lang="en-US" dirty="0" err="1">
                <a:solidFill>
                  <a:schemeClr val="tx1"/>
                </a:solidFill>
                <a:latin typeface="Montserrat" charset="0"/>
              </a:rPr>
              <a:t>Silverline</a:t>
            </a:r>
            <a:r>
              <a:rPr lang="en-US" dirty="0">
                <a:solidFill>
                  <a:schemeClr val="tx1"/>
                </a:solidFill>
                <a:latin typeface="Montserrat" charset="0"/>
              </a:rPr>
              <a:t> Productions if it is the right time to invest the </a:t>
            </a:r>
            <a:r>
              <a:rPr lang="en-US" dirty="0" smtClean="0">
                <a:solidFill>
                  <a:schemeClr val="tx1"/>
                </a:solidFill>
                <a:latin typeface="Montserrat" charset="0"/>
              </a:rPr>
              <a:t>money as well as suggesting the most </a:t>
            </a:r>
            <a:r>
              <a:rPr lang="en-US" dirty="0">
                <a:solidFill>
                  <a:schemeClr val="tx1"/>
                </a:solidFill>
                <a:latin typeface="Montserrat" charset="0"/>
              </a:rPr>
              <a:t>appropriate Genre, Director, Actor, and Runtime Levels that they should consider to receive better returns.</a:t>
            </a:r>
            <a:endParaRPr lang="en-GB" dirty="0">
              <a:solidFill>
                <a:schemeClr val="tx1"/>
              </a:solidFill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4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2;p13"/>
          <p:cNvSpPr txBox="1">
            <a:spLocks/>
          </p:cNvSpPr>
          <p:nvPr/>
        </p:nvSpPr>
        <p:spPr>
          <a:xfrm>
            <a:off x="1619672" y="209997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 dirty="0" smtClean="0">
                <a:solidFill>
                  <a:schemeClr val="tx1"/>
                </a:solidFill>
                <a:latin typeface="Montserrat" charset="0"/>
              </a:rPr>
              <a:t>DATA DESCRIPTION</a:t>
            </a:r>
            <a:endParaRPr lang="en-GB" sz="2800" b="1" dirty="0">
              <a:solidFill>
                <a:schemeClr val="tx1"/>
              </a:solidFill>
              <a:latin typeface="Montserrat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69479"/>
            <a:ext cx="45243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2;p13"/>
          <p:cNvSpPr txBox="1">
            <a:spLocks/>
          </p:cNvSpPr>
          <p:nvPr/>
        </p:nvSpPr>
        <p:spPr>
          <a:xfrm>
            <a:off x="1619672" y="209997"/>
            <a:ext cx="6408712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 dirty="0" smtClean="0">
                <a:solidFill>
                  <a:schemeClr val="tx1"/>
                </a:solidFill>
                <a:latin typeface="Montserrat" charset="0"/>
              </a:rPr>
              <a:t>Most Popular Genres [2006-2016]</a:t>
            </a:r>
            <a:endParaRPr lang="en-GB" sz="2800" b="1" dirty="0">
              <a:solidFill>
                <a:schemeClr val="tx1"/>
              </a:solidFill>
              <a:latin typeface="Montserrat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987574"/>
            <a:ext cx="3385645" cy="295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4381569"/>
            <a:ext cx="8568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Montserrat" charset="0"/>
              </a:rPr>
              <a:t>The most popular genre is </a:t>
            </a:r>
            <a:r>
              <a:rPr lang="en-US" b="1" dirty="0" smtClean="0">
                <a:solidFill>
                  <a:schemeClr val="tx1"/>
                </a:solidFill>
                <a:latin typeface="Montserrat" charset="0"/>
              </a:rPr>
              <a:t>Drama</a:t>
            </a:r>
            <a:r>
              <a:rPr lang="en-US" dirty="0" smtClean="0">
                <a:solidFill>
                  <a:schemeClr val="tx1"/>
                </a:solidFill>
                <a:latin typeface="Montserrat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Montserrat" charset="0"/>
              </a:rPr>
              <a:t>which was followed by </a:t>
            </a:r>
            <a:r>
              <a:rPr lang="en-US" b="1" dirty="0" smtClean="0">
                <a:solidFill>
                  <a:schemeClr val="tx1"/>
                </a:solidFill>
                <a:latin typeface="Montserrat" charset="0"/>
              </a:rPr>
              <a:t>Action</a:t>
            </a:r>
            <a:r>
              <a:rPr lang="en-US" b="1" dirty="0">
                <a:solidFill>
                  <a:schemeClr val="tx1"/>
                </a:solidFill>
                <a:latin typeface="Montserrat" charset="0"/>
              </a:rPr>
              <a:t>, Comedy, and </a:t>
            </a:r>
            <a:r>
              <a:rPr lang="en-US" b="1" dirty="0" smtClean="0">
                <a:solidFill>
                  <a:schemeClr val="tx1"/>
                </a:solidFill>
                <a:latin typeface="Montserrat" charset="0"/>
              </a:rPr>
              <a:t>Adventure</a:t>
            </a:r>
            <a:r>
              <a:rPr lang="en-US" dirty="0" smtClean="0">
                <a:solidFill>
                  <a:schemeClr val="tx1"/>
                </a:solidFill>
                <a:latin typeface="Montserrat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Montserrat" charset="0"/>
              </a:rPr>
              <a:t>On the other hand, </a:t>
            </a:r>
            <a:r>
              <a:rPr lang="en-US" dirty="0" smtClean="0">
                <a:solidFill>
                  <a:schemeClr val="tx1"/>
                </a:solidFill>
                <a:latin typeface="Montserrat" charset="0"/>
              </a:rPr>
              <a:t>Musical</a:t>
            </a:r>
            <a:r>
              <a:rPr lang="en-US" dirty="0">
                <a:solidFill>
                  <a:schemeClr val="tx1"/>
                </a:solidFill>
                <a:latin typeface="Montserrat" charset="0"/>
              </a:rPr>
              <a:t>, Western, War, and </a:t>
            </a:r>
            <a:r>
              <a:rPr lang="en-US" dirty="0" smtClean="0">
                <a:solidFill>
                  <a:schemeClr val="tx1"/>
                </a:solidFill>
                <a:latin typeface="Montserrat" charset="0"/>
              </a:rPr>
              <a:t>Music </a:t>
            </a:r>
            <a:r>
              <a:rPr lang="en-US" dirty="0">
                <a:solidFill>
                  <a:schemeClr val="tx1"/>
                </a:solidFill>
                <a:latin typeface="Montserrat" charset="0"/>
              </a:rPr>
              <a:t>are the least popular genres</a:t>
            </a:r>
            <a:endParaRPr lang="en-GB" dirty="0">
              <a:solidFill>
                <a:schemeClr val="tx1"/>
              </a:solidFill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9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2;p13"/>
          <p:cNvSpPr txBox="1">
            <a:spLocks/>
          </p:cNvSpPr>
          <p:nvPr/>
        </p:nvSpPr>
        <p:spPr>
          <a:xfrm>
            <a:off x="1619672" y="209997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 smtClean="0">
                <a:solidFill>
                  <a:schemeClr val="tx1"/>
                </a:solidFill>
                <a:latin typeface="Montserrat" charset="0"/>
              </a:rPr>
              <a:t>Top Genres by Revenue</a:t>
            </a:r>
            <a:endParaRPr lang="en-GB" sz="2800" b="1" dirty="0">
              <a:solidFill>
                <a:schemeClr val="tx1"/>
              </a:solidFill>
              <a:latin typeface="Montserrat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811" y="915566"/>
            <a:ext cx="4320000" cy="2658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15566"/>
            <a:ext cx="3521706" cy="2966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8334" y="4005550"/>
            <a:ext cx="85689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Montserrat" charset="0"/>
              </a:rPr>
              <a:t>Though Drama has been the most active genre between 2006 and 2016, </a:t>
            </a:r>
            <a:r>
              <a:rPr lang="en-US" b="1" dirty="0" smtClean="0">
                <a:solidFill>
                  <a:schemeClr val="tx1"/>
                </a:solidFill>
                <a:latin typeface="Montserrat" charset="0"/>
              </a:rPr>
              <a:t>Animation</a:t>
            </a:r>
            <a:r>
              <a:rPr lang="en-US" dirty="0" smtClean="0">
                <a:solidFill>
                  <a:schemeClr val="tx1"/>
                </a:solidFill>
                <a:latin typeface="Montserrat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Montserrat" charset="0"/>
              </a:rPr>
              <a:t>was the individual movie genre that generated maximum revenue, which was followed </a:t>
            </a:r>
            <a:r>
              <a:rPr lang="en-US" b="1" dirty="0">
                <a:solidFill>
                  <a:schemeClr val="tx1"/>
                </a:solidFill>
                <a:latin typeface="Montserrat" charset="0"/>
              </a:rPr>
              <a:t>by </a:t>
            </a:r>
            <a:r>
              <a:rPr lang="en-US" b="1" dirty="0" smtClean="0">
                <a:solidFill>
                  <a:schemeClr val="tx1"/>
                </a:solidFill>
                <a:latin typeface="Montserrat" charset="0"/>
              </a:rPr>
              <a:t>Adventure</a:t>
            </a:r>
            <a:r>
              <a:rPr lang="en-US" b="1" dirty="0">
                <a:solidFill>
                  <a:schemeClr val="tx1"/>
                </a:solidFill>
                <a:latin typeface="Montserrat" charset="0"/>
              </a:rPr>
              <a:t>, Sci-fi, and </a:t>
            </a:r>
            <a:r>
              <a:rPr lang="en-US" b="1" dirty="0" smtClean="0">
                <a:solidFill>
                  <a:schemeClr val="tx1"/>
                </a:solidFill>
                <a:latin typeface="Montserrat" charset="0"/>
              </a:rPr>
              <a:t>Fantasy</a:t>
            </a:r>
          </a:p>
          <a:p>
            <a:pPr marL="285750" indent="-285750" algn="just"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Montserrat" charset="0"/>
              </a:rPr>
              <a:t>It has also been discovered that </a:t>
            </a:r>
            <a:r>
              <a:rPr lang="en-US" dirty="0">
                <a:solidFill>
                  <a:schemeClr val="tx1"/>
                </a:solidFill>
                <a:latin typeface="Montserrat" charset="0"/>
              </a:rPr>
              <a:t>the </a:t>
            </a:r>
            <a:r>
              <a:rPr lang="en-US" b="1" dirty="0">
                <a:solidFill>
                  <a:schemeClr val="tx1"/>
                </a:solidFill>
                <a:latin typeface="Montserrat" charset="0"/>
              </a:rPr>
              <a:t>combination of </a:t>
            </a:r>
            <a:r>
              <a:rPr lang="en-US" b="1" dirty="0" smtClean="0">
                <a:solidFill>
                  <a:schemeClr val="tx1"/>
                </a:solidFill>
                <a:latin typeface="Montserrat" charset="0"/>
              </a:rPr>
              <a:t>multiple genres </a:t>
            </a:r>
            <a:r>
              <a:rPr lang="en-US" dirty="0">
                <a:solidFill>
                  <a:schemeClr val="tx1"/>
                </a:solidFill>
                <a:latin typeface="Montserrat" charset="0"/>
              </a:rPr>
              <a:t>such as </a:t>
            </a:r>
            <a:r>
              <a:rPr lang="en-US" dirty="0" smtClean="0">
                <a:solidFill>
                  <a:schemeClr val="tx1"/>
                </a:solidFill>
                <a:latin typeface="Montserrat" charset="0"/>
              </a:rPr>
              <a:t>Action, Adventure, Fantasy</a:t>
            </a:r>
            <a:r>
              <a:rPr lang="en-US" dirty="0">
                <a:solidFill>
                  <a:schemeClr val="tx1"/>
                </a:solidFill>
                <a:latin typeface="Montserrat" charset="0"/>
              </a:rPr>
              <a:t>, and </a:t>
            </a:r>
            <a:r>
              <a:rPr lang="en-US" dirty="0" smtClean="0">
                <a:solidFill>
                  <a:schemeClr val="tx1"/>
                </a:solidFill>
                <a:latin typeface="Montserrat" charset="0"/>
              </a:rPr>
              <a:t>Sci-Fi </a:t>
            </a:r>
            <a:r>
              <a:rPr lang="en-US" dirty="0">
                <a:solidFill>
                  <a:schemeClr val="tx1"/>
                </a:solidFill>
                <a:latin typeface="Montserrat" charset="0"/>
              </a:rPr>
              <a:t>generated exorbitant revenues</a:t>
            </a:r>
            <a:endParaRPr lang="en-GB" dirty="0">
              <a:solidFill>
                <a:schemeClr val="tx1"/>
              </a:solidFill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4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2;p13"/>
          <p:cNvSpPr txBox="1">
            <a:spLocks/>
          </p:cNvSpPr>
          <p:nvPr/>
        </p:nvSpPr>
        <p:spPr>
          <a:xfrm>
            <a:off x="1619672" y="209997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chemeClr val="tx1"/>
                </a:solidFill>
                <a:latin typeface="Montserrat" charset="0"/>
              </a:rPr>
              <a:t>Top Genres by </a:t>
            </a:r>
            <a:r>
              <a:rPr lang="en-IN" sz="2800" b="1" dirty="0" smtClean="0">
                <a:solidFill>
                  <a:schemeClr val="tx1"/>
                </a:solidFill>
                <a:latin typeface="Montserrat" charset="0"/>
              </a:rPr>
              <a:t>Rating</a:t>
            </a:r>
            <a:endParaRPr lang="en-GB" sz="2800" b="1" dirty="0">
              <a:solidFill>
                <a:schemeClr val="tx1"/>
              </a:solidFill>
              <a:latin typeface="Montserrat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1590"/>
            <a:ext cx="8406911" cy="265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381569"/>
            <a:ext cx="8568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chemeClr val="tx1"/>
                </a:solidFill>
                <a:latin typeface="Montserrat" charset="0"/>
              </a:rPr>
              <a:t>Animation</a:t>
            </a:r>
            <a:r>
              <a:rPr lang="en-US" b="1" dirty="0">
                <a:solidFill>
                  <a:schemeClr val="tx1"/>
                </a:solidFill>
                <a:latin typeface="Montserrat" charset="0"/>
              </a:rPr>
              <a:t>, War, Biography, and </a:t>
            </a:r>
            <a:r>
              <a:rPr lang="en-US" b="1" dirty="0" smtClean="0">
                <a:solidFill>
                  <a:schemeClr val="tx1"/>
                </a:solidFill>
                <a:latin typeface="Montserrat" charset="0"/>
              </a:rPr>
              <a:t>History</a:t>
            </a:r>
            <a:r>
              <a:rPr lang="en-US" dirty="0" smtClean="0">
                <a:solidFill>
                  <a:schemeClr val="tx1"/>
                </a:solidFill>
                <a:latin typeface="Montserrat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Montserrat" charset="0"/>
              </a:rPr>
              <a:t>are the genres that are most critically acclaimed by both viewers and critics</a:t>
            </a:r>
            <a:endParaRPr lang="en-GB" dirty="0">
              <a:solidFill>
                <a:schemeClr val="tx1"/>
              </a:solidFill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2;p13"/>
          <p:cNvSpPr txBox="1">
            <a:spLocks/>
          </p:cNvSpPr>
          <p:nvPr/>
        </p:nvSpPr>
        <p:spPr>
          <a:xfrm>
            <a:off x="-245690" y="195486"/>
            <a:ext cx="9577064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Montserrat" charset="0"/>
              </a:rPr>
              <a:t>Most Active/Popular Directors [2006-2016]</a:t>
            </a:r>
            <a:endParaRPr lang="en-GB" sz="2600" b="1" dirty="0">
              <a:solidFill>
                <a:schemeClr val="tx1"/>
              </a:solidFill>
              <a:latin typeface="Montserrat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39" y="987574"/>
            <a:ext cx="3889499" cy="3169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381569"/>
            <a:ext cx="8568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chemeClr val="tx1"/>
                </a:solidFill>
                <a:latin typeface="Montserrat" charset="0"/>
              </a:rPr>
              <a:t>Ridley Scott </a:t>
            </a:r>
            <a:r>
              <a:rPr lang="en-US" dirty="0">
                <a:solidFill>
                  <a:schemeClr val="tx1"/>
                </a:solidFill>
                <a:latin typeface="Montserrat" charset="0"/>
              </a:rPr>
              <a:t>has been the most active director who directed 8 movies. He was followed by</a:t>
            </a:r>
            <a:r>
              <a:rPr lang="en-US" b="1" dirty="0">
                <a:solidFill>
                  <a:schemeClr val="tx1"/>
                </a:solidFill>
                <a:latin typeface="Montserrat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Montserrat" charset="0"/>
              </a:rPr>
              <a:t>David </a:t>
            </a:r>
            <a:r>
              <a:rPr lang="en-US" b="1" dirty="0">
                <a:solidFill>
                  <a:schemeClr val="tx1"/>
                </a:solidFill>
                <a:latin typeface="Montserrat" charset="0"/>
              </a:rPr>
              <a:t>Yates, Paul W.S. Anderson, M. Night </a:t>
            </a:r>
            <a:r>
              <a:rPr lang="en-US" b="1" dirty="0" err="1">
                <a:solidFill>
                  <a:schemeClr val="tx1"/>
                </a:solidFill>
                <a:latin typeface="Montserrat" charset="0"/>
              </a:rPr>
              <a:t>Shyamalan</a:t>
            </a:r>
            <a:r>
              <a:rPr lang="en-US" b="1" dirty="0">
                <a:solidFill>
                  <a:schemeClr val="tx1"/>
                </a:solidFill>
                <a:latin typeface="Montserrat" charset="0"/>
              </a:rPr>
              <a:t>, and Michael </a:t>
            </a:r>
            <a:r>
              <a:rPr lang="en-US" b="1" dirty="0" smtClean="0">
                <a:solidFill>
                  <a:schemeClr val="tx1"/>
                </a:solidFill>
                <a:latin typeface="Montserrat" charset="0"/>
              </a:rPr>
              <a:t>Bay </a:t>
            </a:r>
            <a:endParaRPr lang="en-GB" dirty="0">
              <a:solidFill>
                <a:schemeClr val="tx1"/>
              </a:solidFill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9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2;p13"/>
          <p:cNvSpPr txBox="1">
            <a:spLocks/>
          </p:cNvSpPr>
          <p:nvPr/>
        </p:nvSpPr>
        <p:spPr>
          <a:xfrm>
            <a:off x="1647478" y="5147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b="1" dirty="0" smtClean="0">
                <a:solidFill>
                  <a:schemeClr val="tx1"/>
                </a:solidFill>
                <a:latin typeface="Montserrat" charset="0"/>
              </a:rPr>
              <a:t>Top 5 Directors By Revenue</a:t>
            </a:r>
            <a:endParaRPr lang="en-GB" sz="2800" b="1" dirty="0">
              <a:solidFill>
                <a:schemeClr val="tx1"/>
              </a:solidFill>
              <a:latin typeface="Montserrat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48971"/>
            <a:ext cx="5405983" cy="337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381569"/>
            <a:ext cx="8568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chemeClr val="tx1"/>
                </a:solidFill>
                <a:latin typeface="Montserrat" charset="0"/>
              </a:rPr>
              <a:t>James Cameron </a:t>
            </a:r>
            <a:r>
              <a:rPr lang="en-US" dirty="0">
                <a:solidFill>
                  <a:schemeClr val="tx1"/>
                </a:solidFill>
                <a:latin typeface="Montserrat" charset="0"/>
              </a:rPr>
              <a:t>is the director who directed the movie that generated maximum revenue, which is </a:t>
            </a:r>
            <a:r>
              <a:rPr lang="en-US" dirty="0" smtClean="0">
                <a:solidFill>
                  <a:schemeClr val="tx1"/>
                </a:solidFill>
                <a:latin typeface="Montserrat" charset="0"/>
              </a:rPr>
              <a:t>Avatar. </a:t>
            </a:r>
            <a:r>
              <a:rPr lang="en-US" dirty="0">
                <a:solidFill>
                  <a:schemeClr val="tx1"/>
                </a:solidFill>
                <a:latin typeface="Montserrat" charset="0"/>
              </a:rPr>
              <a:t>He was followed by </a:t>
            </a:r>
            <a:r>
              <a:rPr lang="en-US" b="1" dirty="0" smtClean="0">
                <a:solidFill>
                  <a:schemeClr val="tx1"/>
                </a:solidFill>
                <a:latin typeface="Montserrat" charset="0"/>
              </a:rPr>
              <a:t>David </a:t>
            </a:r>
            <a:r>
              <a:rPr lang="en-US" b="1" dirty="0">
                <a:solidFill>
                  <a:schemeClr val="tx1"/>
                </a:solidFill>
                <a:latin typeface="Montserrat" charset="0"/>
              </a:rPr>
              <a:t>Yates, Paul W.S. Anderson, M. Night </a:t>
            </a:r>
            <a:r>
              <a:rPr lang="en-US" b="1" dirty="0" err="1">
                <a:solidFill>
                  <a:schemeClr val="tx1"/>
                </a:solidFill>
                <a:latin typeface="Montserrat" charset="0"/>
              </a:rPr>
              <a:t>Shyamalan</a:t>
            </a:r>
            <a:r>
              <a:rPr lang="en-US" b="1" dirty="0">
                <a:solidFill>
                  <a:schemeClr val="tx1"/>
                </a:solidFill>
                <a:latin typeface="Montserrat" charset="0"/>
              </a:rPr>
              <a:t>, and Michael </a:t>
            </a:r>
            <a:r>
              <a:rPr lang="en-US" b="1" dirty="0" smtClean="0">
                <a:solidFill>
                  <a:schemeClr val="tx1"/>
                </a:solidFill>
                <a:latin typeface="Montserrat" charset="0"/>
              </a:rPr>
              <a:t>Bay </a:t>
            </a:r>
            <a:endParaRPr lang="en-GB" dirty="0">
              <a:solidFill>
                <a:schemeClr val="tx1"/>
              </a:solidFill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thasar template">
  <a:themeElements>
    <a:clrScheme name="Custom 347">
      <a:dk1>
        <a:srgbClr val="EFEFEF"/>
      </a:dk1>
      <a:lt1>
        <a:srgbClr val="004046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1021</Words>
  <Application>Microsoft Office PowerPoint</Application>
  <PresentationFormat>On-screen Show (16:9)</PresentationFormat>
  <Paragraphs>66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Wingdings</vt:lpstr>
      <vt:lpstr>PT Serif</vt:lpstr>
      <vt:lpstr>Montserrat</vt:lpstr>
      <vt:lpstr>Abril Fatface</vt:lpstr>
      <vt:lpstr>Balthasar template</vt:lpstr>
      <vt:lpstr> 1000 MOVIES DATASET: AN EXPLORATORY DATA ANALYSIS     </vt:lpstr>
      <vt:lpstr>INTRODUCTION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the Opportunity!!!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1000 MOVIES DATASET: AN EXPLORATORY DATA ANALYSIS</dc:title>
  <dc:creator>surya prakash</dc:creator>
  <cp:lastModifiedBy>surya prakash</cp:lastModifiedBy>
  <cp:revision>46</cp:revision>
  <dcterms:modified xsi:type="dcterms:W3CDTF">2021-03-21T10:43:36Z</dcterms:modified>
</cp:coreProperties>
</file>