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326" r:id="rId4"/>
    <p:sldId id="267" r:id="rId5"/>
    <p:sldId id="287" r:id="rId6"/>
    <p:sldId id="268" r:id="rId7"/>
    <p:sldId id="288" r:id="rId8"/>
    <p:sldId id="269" r:id="rId9"/>
    <p:sldId id="290" r:id="rId10"/>
    <p:sldId id="291" r:id="rId11"/>
    <p:sldId id="292" r:id="rId12"/>
    <p:sldId id="293" r:id="rId13"/>
    <p:sldId id="294" r:id="rId14"/>
    <p:sldId id="295" r:id="rId15"/>
    <p:sldId id="327" r:id="rId16"/>
    <p:sldId id="299" r:id="rId17"/>
    <p:sldId id="298" r:id="rId18"/>
    <p:sldId id="297" r:id="rId19"/>
    <p:sldId id="323" r:id="rId20"/>
    <p:sldId id="300" r:id="rId21"/>
    <p:sldId id="322" r:id="rId22"/>
    <p:sldId id="301" r:id="rId23"/>
    <p:sldId id="321" r:id="rId24"/>
    <p:sldId id="302" r:id="rId25"/>
    <p:sldId id="328" r:id="rId26"/>
    <p:sldId id="320" r:id="rId27"/>
    <p:sldId id="303" r:id="rId28"/>
    <p:sldId id="310" r:id="rId29"/>
    <p:sldId id="319" r:id="rId30"/>
    <p:sldId id="304" r:id="rId31"/>
    <p:sldId id="305" r:id="rId32"/>
    <p:sldId id="314" r:id="rId33"/>
    <p:sldId id="306" r:id="rId34"/>
    <p:sldId id="315" r:id="rId35"/>
    <p:sldId id="307" r:id="rId36"/>
    <p:sldId id="316" r:id="rId37"/>
    <p:sldId id="308" r:id="rId38"/>
    <p:sldId id="317" r:id="rId39"/>
    <p:sldId id="309" r:id="rId40"/>
    <p:sldId id="318" r:id="rId41"/>
    <p:sldId id="32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03" autoAdjust="0"/>
    <p:restoredTop sz="94660"/>
  </p:normalViewPr>
  <p:slideViewPr>
    <p:cSldViewPr snapToGrid="0">
      <p:cViewPr varScale="1">
        <p:scale>
          <a:sx n="63" d="100"/>
          <a:sy n="63" d="100"/>
        </p:scale>
        <p:origin x="5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11B0-6000-438B-C5AD-289470516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77BD4-EA5F-9381-46B2-5FDA6851C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D1436-B522-0321-3EB8-CF3D294A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F2EA-2235-44A6-8BC6-E8886105EA9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516EC-A86A-E9B9-4449-56325849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20BAD-FF3E-BEB9-1FD7-C50F121D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E3D3-2AC5-4AE7-8EB0-EABDAA7E496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SlideFooter" descr="Classification: Restricted Contains PII: Yes">
            <a:extLst>
              <a:ext uri="{FF2B5EF4-FFF2-40B4-BE49-F238E27FC236}">
                <a16:creationId xmlns:a16="http://schemas.microsoft.com/office/drawing/2014/main" id="{23328B29-7EDB-CEDF-E874-4AFE57143F1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EA4335"/>
                </a:solidFill>
                <a:latin typeface="Microsoft Sans Serif" panose="020B0604020202020204" pitchFamily="34" charset="0"/>
              </a:rPr>
              <a:t>Restricted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17279763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4E8C-AD46-FAC2-3655-0D12888E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F523C-86F7-F77B-DD60-B5F14D94A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39CB5-714F-19D5-DDD9-694D115E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F2EA-2235-44A6-8BC6-E8886105EA9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BE71-6DBB-3D08-F550-CB29CA7F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26582-E007-0123-A25D-6A5EB154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E3D3-2AC5-4AE7-8EB0-EABDAA7E496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Restricted Contains PII: Yes">
            <a:extLst>
              <a:ext uri="{FF2B5EF4-FFF2-40B4-BE49-F238E27FC236}">
                <a16:creationId xmlns:a16="http://schemas.microsoft.com/office/drawing/2014/main" id="{923DC624-1020-BA6C-717B-DA3EFC15E3FC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EA4335"/>
                </a:solidFill>
                <a:latin typeface="Microsoft Sans Serif" panose="020B0604020202020204" pitchFamily="34" charset="0"/>
              </a:rPr>
              <a:t>Restricted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3569227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E27829-6507-A004-89FC-BDF13C9A0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1B83A-D040-55F0-506F-F7EC6561D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A27D5-20B5-CBCB-0614-0B575DBD5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F2EA-2235-44A6-8BC6-E8886105EA9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D81DC-958B-C1F6-40BB-12AEE1B5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9C8BB-894E-8123-987E-BC992709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E3D3-2AC5-4AE7-8EB0-EABDAA7E496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Vertical Title and TextFooter" descr="Classification: Restricted Contains PII: Yes">
            <a:extLst>
              <a:ext uri="{FF2B5EF4-FFF2-40B4-BE49-F238E27FC236}">
                <a16:creationId xmlns:a16="http://schemas.microsoft.com/office/drawing/2014/main" id="{EE74908A-F9D9-768C-6ABA-B76A4B8A440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EA4335"/>
                </a:solidFill>
                <a:latin typeface="Microsoft Sans Serif" panose="020B0604020202020204" pitchFamily="34" charset="0"/>
              </a:rPr>
              <a:t>Restricted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08133193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015A-76D8-DB9F-EE7B-F2F0532C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8CD55-CFF5-FAFE-11EB-5AD9FCB0E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C3E0A-5611-0666-9435-4E9050CE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F2EA-2235-44A6-8BC6-E8886105EA9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E06F3-9B5F-7D86-35FC-94F029287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7D767-91CE-CED3-EBE0-1C3F6848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E3D3-2AC5-4AE7-8EB0-EABDAA7E496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lassification: Restricted Contains PII: Yes">
            <a:extLst>
              <a:ext uri="{FF2B5EF4-FFF2-40B4-BE49-F238E27FC236}">
                <a16:creationId xmlns:a16="http://schemas.microsoft.com/office/drawing/2014/main" id="{F481C418-5A82-14FF-2F7D-6E7577F474D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EA4335"/>
                </a:solidFill>
                <a:latin typeface="Microsoft Sans Serif" panose="020B0604020202020204" pitchFamily="34" charset="0"/>
              </a:rPr>
              <a:t>Restricted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378618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A1BE-6016-3563-7A95-B17A99DFA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FF393-E548-E423-C19D-2999421F1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FB97E-B069-4BD7-551E-32BBBEBE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F2EA-2235-44A6-8BC6-E8886105EA9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F0A77-DCE1-DDA5-01C5-850BFD40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4C8CA-934E-352B-7E8B-AA77C3CB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E3D3-2AC5-4AE7-8EB0-EABDAA7E496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Section HeaderFooter" descr="Classification: Restricted Contains PII: Yes">
            <a:extLst>
              <a:ext uri="{FF2B5EF4-FFF2-40B4-BE49-F238E27FC236}">
                <a16:creationId xmlns:a16="http://schemas.microsoft.com/office/drawing/2014/main" id="{14E2C3B6-3681-D83E-608E-25D4D8B0224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EA4335"/>
                </a:solidFill>
                <a:latin typeface="Microsoft Sans Serif" panose="020B0604020202020204" pitchFamily="34" charset="0"/>
              </a:rPr>
              <a:t>Restricted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0347946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3521-E1BF-D4BD-093D-D0CF035D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D4ABE-1591-16AA-B80A-BA996F84D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47DDA-3A30-9337-3A83-80630EC24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45A6A-6858-8205-76DA-C5A11407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F2EA-2235-44A6-8BC6-E8886105EA9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F0696-85B2-B969-07F5-F1C3E596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85CC7-4D5D-D485-3FDC-E7CC31BC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E3D3-2AC5-4AE7-8EB0-EABDAA7E496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Two ContentFooter" descr="Classification: Restricted Contains PII: Yes">
            <a:extLst>
              <a:ext uri="{FF2B5EF4-FFF2-40B4-BE49-F238E27FC236}">
                <a16:creationId xmlns:a16="http://schemas.microsoft.com/office/drawing/2014/main" id="{30D5A887-98BD-55A3-5D14-8AC5D8B0D98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EA4335"/>
                </a:solidFill>
                <a:latin typeface="Microsoft Sans Serif" panose="020B0604020202020204" pitchFamily="34" charset="0"/>
              </a:rPr>
              <a:t>Restricted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2268249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F2FE-3CDA-8AA9-D6A1-11724BA05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7AE74-58D1-8C1F-42DE-8B9D9E3B3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E620E-733A-5EAA-E2CC-CE9695789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5E7F4-336F-6DF9-22D5-08793A8C5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A9AA4A-1270-7ACA-E781-6E06EB81A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362F2-4E18-444D-A283-9B4F36D5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F2EA-2235-44A6-8BC6-E8886105EA9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31F101-BA05-830A-5E5A-FE6AD115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04E44A-2E83-9BB4-C886-4E50812B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E3D3-2AC5-4AE7-8EB0-EABDAA7E496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ComparisonFooter" descr="Classification: Restricted Contains PII: Yes">
            <a:extLst>
              <a:ext uri="{FF2B5EF4-FFF2-40B4-BE49-F238E27FC236}">
                <a16:creationId xmlns:a16="http://schemas.microsoft.com/office/drawing/2014/main" id="{90C3BCD2-76B7-24B6-2C76-B39FF693890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EA4335"/>
                </a:solidFill>
                <a:latin typeface="Microsoft Sans Serif" panose="020B0604020202020204" pitchFamily="34" charset="0"/>
              </a:rPr>
              <a:t>Restricted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1901382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4C175-DC76-345B-3A48-80DC8925E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C85A57-9934-E78B-21F7-A6C2A2CA4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F2EA-2235-44A6-8BC6-E8886105EA9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279B7-F9C1-D0DC-F8EE-7935D4CD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4FD6F-8501-2C3E-0899-534DAE61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E3D3-2AC5-4AE7-8EB0-EABDAA7E496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Restricted Contains PII: Yes">
            <a:extLst>
              <a:ext uri="{FF2B5EF4-FFF2-40B4-BE49-F238E27FC236}">
                <a16:creationId xmlns:a16="http://schemas.microsoft.com/office/drawing/2014/main" id="{ED5B7D03-0DD3-5A06-A6FE-4E8B018D979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EA4335"/>
                </a:solidFill>
                <a:latin typeface="Microsoft Sans Serif" panose="020B0604020202020204" pitchFamily="34" charset="0"/>
              </a:rPr>
              <a:t>Restricted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2580357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79C4B6-0F96-B591-0D2B-99943724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F2EA-2235-44A6-8BC6-E8886105EA9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C42D3-87DE-2AD4-6CDB-FA6F1D3B2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D6B07-A92A-3065-149E-81FC154C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E3D3-2AC5-4AE7-8EB0-EABDAA7E496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BlankFooter" descr="Classification: Restricted Contains PII: Yes">
            <a:extLst>
              <a:ext uri="{FF2B5EF4-FFF2-40B4-BE49-F238E27FC236}">
                <a16:creationId xmlns:a16="http://schemas.microsoft.com/office/drawing/2014/main" id="{0D0628D5-4C56-9D3E-18AC-0866DD17015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EA4335"/>
                </a:solidFill>
                <a:latin typeface="Microsoft Sans Serif" panose="020B0604020202020204" pitchFamily="34" charset="0"/>
              </a:rPr>
              <a:t>Restricted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61388184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AB6A-2D5B-6BEA-F48B-A5DD9ED28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E1B1E-C8B3-EB0B-3589-CAE2F2469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C6BB9-D07D-5DEB-1BC9-1E330E870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D7F12-6D4B-46DD-F8A8-5B5C5219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F2EA-2235-44A6-8BC6-E8886105EA9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75F82-6FC4-3230-A71E-1F1A9153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F1617-0FD6-284F-80FA-7A7ECAB3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E3D3-2AC5-4AE7-8EB0-EABDAA7E496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Content with CaptionFooter" descr="Classification: Restricted Contains PII: Yes">
            <a:extLst>
              <a:ext uri="{FF2B5EF4-FFF2-40B4-BE49-F238E27FC236}">
                <a16:creationId xmlns:a16="http://schemas.microsoft.com/office/drawing/2014/main" id="{713A3CFE-3DCD-533C-D757-02A16AEB635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EA4335"/>
                </a:solidFill>
                <a:latin typeface="Microsoft Sans Serif" panose="020B0604020202020204" pitchFamily="34" charset="0"/>
              </a:rPr>
              <a:t>Restricted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40826752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A9B5-9E0C-E894-66B6-0D395161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9E1716-666A-0E4B-3558-9667DCD68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62950-42D3-5B02-59C2-0F9218F40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8C495-1764-ECEF-5F02-33F7D67E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F2EA-2235-44A6-8BC6-E8886105EA9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7E2B4-26E5-C038-DA02-45451C58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8EDA1-FBA9-8158-F975-78B41EFE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E3D3-2AC5-4AE7-8EB0-EABDAA7E496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Picture with CaptionFooter" descr="Classification: Restricted Contains PII: Yes">
            <a:extLst>
              <a:ext uri="{FF2B5EF4-FFF2-40B4-BE49-F238E27FC236}">
                <a16:creationId xmlns:a16="http://schemas.microsoft.com/office/drawing/2014/main" id="{63BE60D1-CC71-375B-403D-ECB07711253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EA4335"/>
                </a:solidFill>
                <a:latin typeface="Microsoft Sans Serif" panose="020B0604020202020204" pitchFamily="34" charset="0"/>
              </a:rPr>
              <a:t>Restricted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78627848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61F8A-E2A9-7CAC-A4FC-C0B2C4E9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8B8F6-FBCA-4D28-975B-79DE5971E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B1A5B-A3A4-ACCB-650F-8CBA0C193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CDF2EA-2235-44A6-8BC6-E8886105EA9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DDA3-793A-1708-1FD6-882A5F4DC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96A69-341E-B657-4D32-F431969E2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F6E3D3-2AC5-4AE7-8EB0-EABDAA7E4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99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054D4-DA36-FF9A-543C-4076C5C0A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4878"/>
            <a:ext cx="9144000" cy="2387600"/>
          </a:xfrm>
        </p:spPr>
        <p:txBody>
          <a:bodyPr/>
          <a:lstStyle/>
          <a:p>
            <a:r>
              <a:rPr lang="en-IN" spc="600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 </a:t>
            </a:r>
            <a:br>
              <a:rPr lang="en-IN" spc="600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pc="600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ASSESSMENT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5369D3-4469-94B6-3D45-A7EBC6016859}"/>
              </a:ext>
            </a:extLst>
          </p:cNvPr>
          <p:cNvSpPr txBox="1"/>
          <p:nvPr/>
        </p:nvSpPr>
        <p:spPr>
          <a:xfrm>
            <a:off x="1894840" y="3849702"/>
            <a:ext cx="8544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EMPLOYEE ID: 4316</a:t>
            </a:r>
          </a:p>
          <a:p>
            <a:pPr algn="ctr"/>
            <a:r>
              <a:rPr lang="en-IN" sz="3200" b="1" dirty="0"/>
              <a:t>EMPLOYEE NAME: SURIYAPRIYA 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929CCC-6829-2A01-E590-2E83F8A4DC0F}"/>
              </a:ext>
            </a:extLst>
          </p:cNvPr>
          <p:cNvSpPr/>
          <p:nvPr/>
        </p:nvSpPr>
        <p:spPr>
          <a:xfrm>
            <a:off x="0" y="6075680"/>
            <a:ext cx="12192000" cy="7823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910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ADE064-B6E4-77E5-C345-7F8A000FD091}"/>
              </a:ext>
            </a:extLst>
          </p:cNvPr>
          <p:cNvSpPr/>
          <p:nvPr/>
        </p:nvSpPr>
        <p:spPr>
          <a:xfrm>
            <a:off x="0" y="0"/>
            <a:ext cx="12192000" cy="7823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7216F-E8B6-92A2-F509-989BE8A37014}"/>
              </a:ext>
            </a:extLst>
          </p:cNvPr>
          <p:cNvSpPr txBox="1"/>
          <p:nvPr/>
        </p:nvSpPr>
        <p:spPr>
          <a:xfrm>
            <a:off x="375920" y="98772"/>
            <a:ext cx="375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QUESTION 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1AA1E5-8506-9222-419B-9616CB78D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82" y="1183567"/>
            <a:ext cx="10508836" cy="518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30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BFA15-CC52-36F8-F3E4-5403B80E1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FA4D98-F412-43F5-ED2F-C9EDA90EBC17}"/>
              </a:ext>
            </a:extLst>
          </p:cNvPr>
          <p:cNvSpPr/>
          <p:nvPr/>
        </p:nvSpPr>
        <p:spPr>
          <a:xfrm>
            <a:off x="0" y="0"/>
            <a:ext cx="12192000" cy="7823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B9CEE-010C-4877-3D7B-077030084158}"/>
              </a:ext>
            </a:extLst>
          </p:cNvPr>
          <p:cNvSpPr txBox="1"/>
          <p:nvPr/>
        </p:nvSpPr>
        <p:spPr>
          <a:xfrm>
            <a:off x="375920" y="98772"/>
            <a:ext cx="375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QUESTION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ACA70-8607-9844-7A2C-D4ED5636D889}"/>
              </a:ext>
            </a:extLst>
          </p:cNvPr>
          <p:cNvSpPr txBox="1"/>
          <p:nvPr/>
        </p:nvSpPr>
        <p:spPr>
          <a:xfrm>
            <a:off x="609600" y="995680"/>
            <a:ext cx="10922000" cy="12926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FORMULA:</a:t>
            </a:r>
          </a:p>
          <a:p>
            <a:endParaRPr lang="en-IN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=CONCAT(A2,",",B2)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=TEXTJOIN(",",TRUE,C2:C593)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45723E-2609-E3DA-AAC4-51CD6D9E8E10}"/>
              </a:ext>
            </a:extLst>
          </p:cNvPr>
          <p:cNvSpPr txBox="1"/>
          <p:nvPr/>
        </p:nvSpPr>
        <p:spPr>
          <a:xfrm>
            <a:off x="609600" y="3000811"/>
            <a:ext cx="10922000" cy="16619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  <a:r>
              <a:rPr lang="en-IN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endParaRPr lang="en-IN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Use the function </a:t>
            </a:r>
            <a:r>
              <a:rPr lang="en-IN" sz="2000" dirty="0" err="1"/>
              <a:t>Concat</a:t>
            </a:r>
            <a:r>
              <a:rPr lang="en-IN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Use text join to get all comments of one video in a single cell and click wrap text and merge cells</a:t>
            </a:r>
          </a:p>
        </p:txBody>
      </p:sp>
    </p:spTree>
    <p:extLst>
      <p:ext uri="{BB962C8B-B14F-4D97-AF65-F5344CB8AC3E}">
        <p14:creationId xmlns:p14="http://schemas.microsoft.com/office/powerpoint/2010/main" val="3683454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E54D44-6B54-A9D0-8312-9A1529805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072" y="2428798"/>
            <a:ext cx="7963279" cy="27426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118D5D-945C-65CE-597C-EA57F9A2B80C}"/>
              </a:ext>
            </a:extLst>
          </p:cNvPr>
          <p:cNvSpPr/>
          <p:nvPr/>
        </p:nvSpPr>
        <p:spPr>
          <a:xfrm>
            <a:off x="0" y="0"/>
            <a:ext cx="12192000" cy="7823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7650DE-B1F5-829C-2435-3776FADFA904}"/>
              </a:ext>
            </a:extLst>
          </p:cNvPr>
          <p:cNvSpPr txBox="1"/>
          <p:nvPr/>
        </p:nvSpPr>
        <p:spPr>
          <a:xfrm>
            <a:off x="375920" y="98772"/>
            <a:ext cx="375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QUESTION 6</a:t>
            </a:r>
          </a:p>
        </p:txBody>
      </p:sp>
    </p:spTree>
    <p:extLst>
      <p:ext uri="{BB962C8B-B14F-4D97-AF65-F5344CB8AC3E}">
        <p14:creationId xmlns:p14="http://schemas.microsoft.com/office/powerpoint/2010/main" val="174479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519F20-9E32-0F6F-0FCF-5653066D61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637"/>
          <a:stretch/>
        </p:blipFill>
        <p:spPr>
          <a:xfrm>
            <a:off x="141514" y="2413711"/>
            <a:ext cx="6727372" cy="34192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FEDDDE-129C-8256-789B-381D3E57D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607" t="10882" r="804" b="-7350"/>
          <a:stretch/>
        </p:blipFill>
        <p:spPr>
          <a:xfrm>
            <a:off x="6672944" y="2403946"/>
            <a:ext cx="5192486" cy="3429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706EFB-B0B9-C461-F8EC-95B63E8DCCD4}"/>
              </a:ext>
            </a:extLst>
          </p:cNvPr>
          <p:cNvSpPr/>
          <p:nvPr/>
        </p:nvSpPr>
        <p:spPr>
          <a:xfrm>
            <a:off x="0" y="0"/>
            <a:ext cx="12192000" cy="7823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72884E-50AA-326F-D810-C08AFDAD3B79}"/>
              </a:ext>
            </a:extLst>
          </p:cNvPr>
          <p:cNvSpPr txBox="1"/>
          <p:nvPr/>
        </p:nvSpPr>
        <p:spPr>
          <a:xfrm>
            <a:off x="375920" y="98772"/>
            <a:ext cx="375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QUESTION 7</a:t>
            </a: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728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65292-F34F-B696-D102-C19E10082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868CC6-1925-29B1-35FD-87A310C1BFF2}"/>
              </a:ext>
            </a:extLst>
          </p:cNvPr>
          <p:cNvSpPr/>
          <p:nvPr/>
        </p:nvSpPr>
        <p:spPr>
          <a:xfrm>
            <a:off x="0" y="0"/>
            <a:ext cx="12192000" cy="7823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A84AF6-1D2A-461A-9BC2-6D8911DCFD6D}"/>
              </a:ext>
            </a:extLst>
          </p:cNvPr>
          <p:cNvSpPr txBox="1"/>
          <p:nvPr/>
        </p:nvSpPr>
        <p:spPr>
          <a:xfrm>
            <a:off x="375920" y="98772"/>
            <a:ext cx="375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QUESTION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CD4D79-C096-7EAF-6E02-036D2DDE3C0F}"/>
              </a:ext>
            </a:extLst>
          </p:cNvPr>
          <p:cNvSpPr txBox="1"/>
          <p:nvPr/>
        </p:nvSpPr>
        <p:spPr>
          <a:xfrm>
            <a:off x="477520" y="1243131"/>
            <a:ext cx="10922000" cy="10464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INFERENCE</a:t>
            </a:r>
            <a:r>
              <a:rPr lang="en-IN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endParaRPr lang="en-IN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The views are high, then comes </a:t>
            </a:r>
          </a:p>
        </p:txBody>
      </p:sp>
    </p:spTree>
    <p:extLst>
      <p:ext uri="{BB962C8B-B14F-4D97-AF65-F5344CB8AC3E}">
        <p14:creationId xmlns:p14="http://schemas.microsoft.com/office/powerpoint/2010/main" val="2514761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58D4F-FFD9-4D9F-2096-384E8B99E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853C01-BFDE-E30B-AF4B-E91D8936FA09}"/>
              </a:ext>
            </a:extLst>
          </p:cNvPr>
          <p:cNvSpPr/>
          <p:nvPr/>
        </p:nvSpPr>
        <p:spPr>
          <a:xfrm>
            <a:off x="0" y="0"/>
            <a:ext cx="12192000" cy="7823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939AE-BB64-749E-90CC-0B37A1A04176}"/>
              </a:ext>
            </a:extLst>
          </p:cNvPr>
          <p:cNvSpPr txBox="1"/>
          <p:nvPr/>
        </p:nvSpPr>
        <p:spPr>
          <a:xfrm>
            <a:off x="375920" y="98772"/>
            <a:ext cx="375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QUESTION 8</a:t>
            </a: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F42980-54B7-80A8-7F0A-01D8AEA28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9512"/>
            <a:ext cx="12192000" cy="219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77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72171-488F-C142-820D-52FBD83A3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F5B183-C72B-37B2-1C1C-61CFA9F91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8541"/>
            <a:ext cx="12192000" cy="1781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44ED72-7715-11BD-0B62-C9E17860364B}"/>
              </a:ext>
            </a:extLst>
          </p:cNvPr>
          <p:cNvSpPr/>
          <p:nvPr/>
        </p:nvSpPr>
        <p:spPr>
          <a:xfrm>
            <a:off x="0" y="0"/>
            <a:ext cx="12192000" cy="7823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F337B-5FF6-C4E8-E1B3-4B28F91D89BC}"/>
              </a:ext>
            </a:extLst>
          </p:cNvPr>
          <p:cNvSpPr txBox="1"/>
          <p:nvPr/>
        </p:nvSpPr>
        <p:spPr>
          <a:xfrm>
            <a:off x="375920" y="98772"/>
            <a:ext cx="375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QUESTION 8</a:t>
            </a: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74EF90-C365-24E5-80FA-459B5B4A5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0" y="2958230"/>
            <a:ext cx="12069859" cy="1867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C518B3-E68B-C652-E174-82D9C41C7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0" y="4973640"/>
            <a:ext cx="12192000" cy="154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35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C78525-3386-78EB-0996-2130B2346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6858"/>
            <a:ext cx="12192000" cy="1646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EA54A1-9416-AD17-A686-C735E2313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38744"/>
            <a:ext cx="12192000" cy="156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17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6AF25-6471-3A1B-577F-3ED38615A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933CD6-A694-8F14-EB7F-24F413E6199B}"/>
              </a:ext>
            </a:extLst>
          </p:cNvPr>
          <p:cNvSpPr/>
          <p:nvPr/>
        </p:nvSpPr>
        <p:spPr>
          <a:xfrm>
            <a:off x="0" y="0"/>
            <a:ext cx="12192000" cy="7823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C0A92F-73EF-998D-BE78-13BF6F6E13B1}"/>
              </a:ext>
            </a:extLst>
          </p:cNvPr>
          <p:cNvSpPr txBox="1"/>
          <p:nvPr/>
        </p:nvSpPr>
        <p:spPr>
          <a:xfrm>
            <a:off x="375920" y="98772"/>
            <a:ext cx="375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QUESTION 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79E056-6322-35CA-9DC6-AE0C6C39009D}"/>
              </a:ext>
            </a:extLst>
          </p:cNvPr>
          <p:cNvSpPr txBox="1"/>
          <p:nvPr/>
        </p:nvSpPr>
        <p:spPr>
          <a:xfrm>
            <a:off x="609600" y="995680"/>
            <a:ext cx="10922000" cy="19389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STEPS:</a:t>
            </a:r>
          </a:p>
          <a:p>
            <a:endParaRPr lang="en-IN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Category wise  engagement metrics can be calculated through 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Add the category field in filter and add the other engagement metrics fields such as views, likes in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6009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7FD073-1BA1-6BA2-2E5C-30DD7832A795}"/>
              </a:ext>
            </a:extLst>
          </p:cNvPr>
          <p:cNvSpPr/>
          <p:nvPr/>
        </p:nvSpPr>
        <p:spPr>
          <a:xfrm>
            <a:off x="0" y="0"/>
            <a:ext cx="12192000" cy="7823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D4A2EC-4B8D-13DF-BFBC-ACEA82FE3343}"/>
              </a:ext>
            </a:extLst>
          </p:cNvPr>
          <p:cNvSpPr txBox="1"/>
          <p:nvPr/>
        </p:nvSpPr>
        <p:spPr>
          <a:xfrm>
            <a:off x="375920" y="98772"/>
            <a:ext cx="375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QUESTION 10</a:t>
            </a: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D35018-8B85-9283-3A66-1AA4B14F9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600" y="3767890"/>
            <a:ext cx="6982799" cy="28578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E6569C-331D-AE02-BF93-209F954F1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949" y="1444888"/>
            <a:ext cx="6370101" cy="173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3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E62EE2-145F-EC54-A8F4-7981EB793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5637"/>
            <a:ext cx="12192000" cy="34267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6F5F89-6AA0-901A-6960-792CABA04F26}"/>
              </a:ext>
            </a:extLst>
          </p:cNvPr>
          <p:cNvSpPr/>
          <p:nvPr/>
        </p:nvSpPr>
        <p:spPr>
          <a:xfrm>
            <a:off x="0" y="0"/>
            <a:ext cx="12192000" cy="7823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6DEEA-09E5-3A3F-0E68-B7589B60D06E}"/>
              </a:ext>
            </a:extLst>
          </p:cNvPr>
          <p:cNvSpPr txBox="1"/>
          <p:nvPr/>
        </p:nvSpPr>
        <p:spPr>
          <a:xfrm>
            <a:off x="375920" y="98772"/>
            <a:ext cx="375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QUESTION 1</a:t>
            </a:r>
          </a:p>
        </p:txBody>
      </p:sp>
    </p:spTree>
    <p:extLst>
      <p:ext uri="{BB962C8B-B14F-4D97-AF65-F5344CB8AC3E}">
        <p14:creationId xmlns:p14="http://schemas.microsoft.com/office/powerpoint/2010/main" val="1385214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BA4CA-178D-78AA-9DCC-108A6F75C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E1C099-1EF5-0824-3FE8-E8023BA0D874}"/>
              </a:ext>
            </a:extLst>
          </p:cNvPr>
          <p:cNvSpPr/>
          <p:nvPr/>
        </p:nvSpPr>
        <p:spPr>
          <a:xfrm>
            <a:off x="0" y="0"/>
            <a:ext cx="12192000" cy="7823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4C0E08-F87E-593F-610C-E8E10EAAAB4A}"/>
              </a:ext>
            </a:extLst>
          </p:cNvPr>
          <p:cNvSpPr txBox="1"/>
          <p:nvPr/>
        </p:nvSpPr>
        <p:spPr>
          <a:xfrm>
            <a:off x="375920" y="98772"/>
            <a:ext cx="375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QUESTION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D8FBF-6FA2-B7C8-2514-F162CDEEDBE7}"/>
              </a:ext>
            </a:extLst>
          </p:cNvPr>
          <p:cNvSpPr txBox="1"/>
          <p:nvPr/>
        </p:nvSpPr>
        <p:spPr>
          <a:xfrm>
            <a:off x="609600" y="995680"/>
            <a:ext cx="10922000" cy="13542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INFERENCE:</a:t>
            </a:r>
          </a:p>
          <a:p>
            <a:endParaRPr lang="en-IN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year 2018 has the highest number of views compared with 2017.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It can be visualized in the line chart.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5500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8DF4D-8D63-A3FF-8D12-970EBE05D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5A5508-B152-2EAA-27B9-7B9C092534B9}"/>
              </a:ext>
            </a:extLst>
          </p:cNvPr>
          <p:cNvSpPr/>
          <p:nvPr/>
        </p:nvSpPr>
        <p:spPr>
          <a:xfrm>
            <a:off x="0" y="0"/>
            <a:ext cx="12192000" cy="7823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45607-2441-7FE1-C8FD-6A52B331718C}"/>
              </a:ext>
            </a:extLst>
          </p:cNvPr>
          <p:cNvSpPr txBox="1"/>
          <p:nvPr/>
        </p:nvSpPr>
        <p:spPr>
          <a:xfrm>
            <a:off x="375920" y="98772"/>
            <a:ext cx="375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QUESTION 11</a:t>
            </a: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8BCF09-5804-15DC-79AF-EE094F17C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" y="2003767"/>
            <a:ext cx="4058216" cy="3162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649118-BE41-DE46-C926-3385B00E2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997" y="2003767"/>
            <a:ext cx="6992326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28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6C063-F9F9-4FA2-478B-4A58EE09B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39E055-0588-C822-0D59-0E1E2B44F008}"/>
              </a:ext>
            </a:extLst>
          </p:cNvPr>
          <p:cNvSpPr/>
          <p:nvPr/>
        </p:nvSpPr>
        <p:spPr>
          <a:xfrm>
            <a:off x="0" y="0"/>
            <a:ext cx="12192000" cy="7823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5B1861-9603-07D1-E77E-6686C3C9EEB5}"/>
              </a:ext>
            </a:extLst>
          </p:cNvPr>
          <p:cNvSpPr txBox="1"/>
          <p:nvPr/>
        </p:nvSpPr>
        <p:spPr>
          <a:xfrm>
            <a:off x="375920" y="98772"/>
            <a:ext cx="375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QUESTION 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5686A-C8B7-F9A1-F958-13623692B43E}"/>
              </a:ext>
            </a:extLst>
          </p:cNvPr>
          <p:cNvSpPr txBox="1"/>
          <p:nvPr/>
        </p:nvSpPr>
        <p:spPr>
          <a:xfrm>
            <a:off x="609600" y="995680"/>
            <a:ext cx="10922000" cy="13542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INFERENCE:</a:t>
            </a:r>
          </a:p>
          <a:p>
            <a:endParaRPr lang="en-IN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There is a drop in the views and likes in the quarter 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It faces a steady rise over the next few quarters and reaches peak at quarter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483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E36CF-0190-8BEA-2600-B5C51AC64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B5BCCF-2CEE-2377-0BBA-D56EFC71DADF}"/>
              </a:ext>
            </a:extLst>
          </p:cNvPr>
          <p:cNvSpPr/>
          <p:nvPr/>
        </p:nvSpPr>
        <p:spPr>
          <a:xfrm>
            <a:off x="0" y="0"/>
            <a:ext cx="12192000" cy="7823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82493A-A6FC-D991-1FAC-FABA391CCC96}"/>
              </a:ext>
            </a:extLst>
          </p:cNvPr>
          <p:cNvSpPr txBox="1"/>
          <p:nvPr/>
        </p:nvSpPr>
        <p:spPr>
          <a:xfrm>
            <a:off x="375920" y="98772"/>
            <a:ext cx="375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QUESTION 13</a:t>
            </a: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0980B8-8D7E-175A-B742-3FA7AB349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060" y="1545036"/>
            <a:ext cx="4612409" cy="411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78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79D1A-3099-EE0C-6589-24202805D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FA8DB2-B352-EBC5-CC2A-4390FE64F254}"/>
              </a:ext>
            </a:extLst>
          </p:cNvPr>
          <p:cNvSpPr/>
          <p:nvPr/>
        </p:nvSpPr>
        <p:spPr>
          <a:xfrm>
            <a:off x="0" y="0"/>
            <a:ext cx="12192000" cy="7823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A78F3D-4AB9-663A-6B49-86796C58A869}"/>
              </a:ext>
            </a:extLst>
          </p:cNvPr>
          <p:cNvSpPr txBox="1"/>
          <p:nvPr/>
        </p:nvSpPr>
        <p:spPr>
          <a:xfrm>
            <a:off x="375920" y="98772"/>
            <a:ext cx="375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QUESTION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A5DEB-7868-3BF3-E714-6078A2DCE58F}"/>
              </a:ext>
            </a:extLst>
          </p:cNvPr>
          <p:cNvSpPr txBox="1"/>
          <p:nvPr/>
        </p:nvSpPr>
        <p:spPr>
          <a:xfrm>
            <a:off x="635000" y="1270000"/>
            <a:ext cx="10922000" cy="12926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spc="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Inference:</a:t>
            </a:r>
            <a:endParaRPr lang="en-IN" sz="24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Entertainment has huge 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Auto and vehicles has the least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20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7AD65-354A-FA05-CE1B-D8A4CBEBC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4FD7C9-3356-5996-02B2-719DD85FF8FC}"/>
              </a:ext>
            </a:extLst>
          </p:cNvPr>
          <p:cNvSpPr/>
          <p:nvPr/>
        </p:nvSpPr>
        <p:spPr>
          <a:xfrm>
            <a:off x="0" y="0"/>
            <a:ext cx="12192000" cy="7823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C3B58-2A34-F14C-E142-470CD15F3220}"/>
              </a:ext>
            </a:extLst>
          </p:cNvPr>
          <p:cNvSpPr txBox="1"/>
          <p:nvPr/>
        </p:nvSpPr>
        <p:spPr>
          <a:xfrm>
            <a:off x="375920" y="98772"/>
            <a:ext cx="375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QUESTION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9AF01-9127-3AE7-D1C4-E72F739531B7}"/>
              </a:ext>
            </a:extLst>
          </p:cNvPr>
          <p:cNvSpPr txBox="1"/>
          <p:nvPr/>
        </p:nvSpPr>
        <p:spPr>
          <a:xfrm>
            <a:off x="609600" y="995680"/>
            <a:ext cx="10922000" cy="13542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INFERENCE:</a:t>
            </a:r>
          </a:p>
          <a:p>
            <a:endParaRPr lang="en-IN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entertainment category stands the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Autos and vehicles has the lowest number of comments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6568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042FF-2CC4-B5CE-ABE5-685BFE8A1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C9FFA4-C7F7-8C63-16DE-66D21EBA189F}"/>
              </a:ext>
            </a:extLst>
          </p:cNvPr>
          <p:cNvSpPr/>
          <p:nvPr/>
        </p:nvSpPr>
        <p:spPr>
          <a:xfrm>
            <a:off x="0" y="0"/>
            <a:ext cx="12192000" cy="7823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0D172-E19B-D9F9-6BE0-292F55164F43}"/>
              </a:ext>
            </a:extLst>
          </p:cNvPr>
          <p:cNvSpPr txBox="1"/>
          <p:nvPr/>
        </p:nvSpPr>
        <p:spPr>
          <a:xfrm>
            <a:off x="375920" y="98772"/>
            <a:ext cx="375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QUESTION 14</a:t>
            </a: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E3390D-02DA-1FB9-7FC4-D488A9D1C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37" y="1395128"/>
            <a:ext cx="6811326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8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1F94F2-02AB-7892-15FB-134288D60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78" y="536396"/>
            <a:ext cx="4949422" cy="2892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810F9E-B894-CA27-46FA-B5712A9E0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692" y="384106"/>
            <a:ext cx="5020349" cy="2978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7AA79D-A898-BE24-B8B1-D9A22F146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077" y="3495154"/>
            <a:ext cx="4546277" cy="311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33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87C8E-AA00-5814-0E92-3D4D01923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1B8A27-F508-247C-02C3-6206558BEBFA}"/>
              </a:ext>
            </a:extLst>
          </p:cNvPr>
          <p:cNvSpPr/>
          <p:nvPr/>
        </p:nvSpPr>
        <p:spPr>
          <a:xfrm>
            <a:off x="0" y="0"/>
            <a:ext cx="12192000" cy="7823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28849-5D59-BCC9-2F68-33015E7BF56B}"/>
              </a:ext>
            </a:extLst>
          </p:cNvPr>
          <p:cNvSpPr txBox="1"/>
          <p:nvPr/>
        </p:nvSpPr>
        <p:spPr>
          <a:xfrm>
            <a:off x="375920" y="98772"/>
            <a:ext cx="375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QUESTION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4F92-3498-E2BF-ABC9-EA6E440552A5}"/>
              </a:ext>
            </a:extLst>
          </p:cNvPr>
          <p:cNvSpPr txBox="1"/>
          <p:nvPr/>
        </p:nvSpPr>
        <p:spPr>
          <a:xfrm>
            <a:off x="609600" y="995680"/>
            <a:ext cx="10922000" cy="16619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INFERENCE:</a:t>
            </a:r>
          </a:p>
          <a:p>
            <a:endParaRPr lang="en-IN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autos and vehicles category has the highest number of views and stands the first in both views and likes.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However in the comments, entertainment category stands the first.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894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4A226-94ED-3343-388B-192AA84D8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D6F7D0-D187-95A8-4D48-29AFC9D8F93F}"/>
              </a:ext>
            </a:extLst>
          </p:cNvPr>
          <p:cNvSpPr/>
          <p:nvPr/>
        </p:nvSpPr>
        <p:spPr>
          <a:xfrm>
            <a:off x="0" y="0"/>
            <a:ext cx="12192000" cy="7823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C36520-2CE3-2A28-A3A4-BFCEA2F1322A}"/>
              </a:ext>
            </a:extLst>
          </p:cNvPr>
          <p:cNvSpPr txBox="1"/>
          <p:nvPr/>
        </p:nvSpPr>
        <p:spPr>
          <a:xfrm>
            <a:off x="375920" y="98772"/>
            <a:ext cx="375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QUESTION 15</a:t>
            </a: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A35D22-6004-9D1F-35F1-4A60D5748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50" y="1675934"/>
            <a:ext cx="8516539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F9486-CD1E-0F6B-130D-1B7A4D4A1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CCA2B3-EF15-C08F-DCA0-1D76DE7ED365}"/>
              </a:ext>
            </a:extLst>
          </p:cNvPr>
          <p:cNvSpPr/>
          <p:nvPr/>
        </p:nvSpPr>
        <p:spPr>
          <a:xfrm>
            <a:off x="0" y="0"/>
            <a:ext cx="12192000" cy="7823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7AE074-FAE4-2011-4972-E1DC02FDDA5A}"/>
              </a:ext>
            </a:extLst>
          </p:cNvPr>
          <p:cNvSpPr txBox="1"/>
          <p:nvPr/>
        </p:nvSpPr>
        <p:spPr>
          <a:xfrm>
            <a:off x="375920" y="98772"/>
            <a:ext cx="375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QUESTION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76DDA6-D59E-8513-D91C-4767F68C608C}"/>
              </a:ext>
            </a:extLst>
          </p:cNvPr>
          <p:cNvSpPr txBox="1"/>
          <p:nvPr/>
        </p:nvSpPr>
        <p:spPr>
          <a:xfrm>
            <a:off x="518160" y="1432560"/>
            <a:ext cx="10922000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STEPS:</a:t>
            </a:r>
          </a:p>
          <a:p>
            <a:endParaRPr lang="en-IN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Remove duplicates using the remove duplicates option in the Data tools under Data tools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Fill blanks by computing the mean values.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Mean values are computed for numeric data and mode values are entered for categorical/text data.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ECCB9-14B3-1D27-1D59-80AD43E94283}"/>
              </a:ext>
            </a:extLst>
          </p:cNvPr>
          <p:cNvSpPr txBox="1"/>
          <p:nvPr/>
        </p:nvSpPr>
        <p:spPr>
          <a:xfrm>
            <a:off x="518160" y="3429000"/>
            <a:ext cx="10922000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FORMULA:</a:t>
            </a:r>
          </a:p>
          <a:p>
            <a:endParaRPr lang="en-IN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AVERAGE()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MEAN ()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MODE ()</a:t>
            </a:r>
          </a:p>
        </p:txBody>
      </p:sp>
    </p:spTree>
    <p:extLst>
      <p:ext uri="{BB962C8B-B14F-4D97-AF65-F5344CB8AC3E}">
        <p14:creationId xmlns:p14="http://schemas.microsoft.com/office/powerpoint/2010/main" val="3337381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B0D9B-6859-1E14-8AD7-22B74E7C4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97E2E7-49F4-02D5-016A-F72F1B9811EE}"/>
              </a:ext>
            </a:extLst>
          </p:cNvPr>
          <p:cNvSpPr/>
          <p:nvPr/>
        </p:nvSpPr>
        <p:spPr>
          <a:xfrm>
            <a:off x="0" y="0"/>
            <a:ext cx="12192000" cy="7823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022E5-D215-D1E5-F061-3A84214AD332}"/>
              </a:ext>
            </a:extLst>
          </p:cNvPr>
          <p:cNvSpPr txBox="1"/>
          <p:nvPr/>
        </p:nvSpPr>
        <p:spPr>
          <a:xfrm>
            <a:off x="375920" y="98772"/>
            <a:ext cx="375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QUESTION 16</a:t>
            </a: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A694BF-DF97-F49E-1EBA-3C4BEA767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00" y="1274762"/>
            <a:ext cx="5115639" cy="4782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31D806-2393-9A7A-8528-EAC226EF3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538" y="2061603"/>
            <a:ext cx="5830332" cy="350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59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E38DD-AC3D-A003-0CB8-DDDF49E47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E5B5FE-052D-B770-E0FE-48C2D1D6CE0B}"/>
              </a:ext>
            </a:extLst>
          </p:cNvPr>
          <p:cNvSpPr/>
          <p:nvPr/>
        </p:nvSpPr>
        <p:spPr>
          <a:xfrm>
            <a:off x="0" y="0"/>
            <a:ext cx="12192000" cy="7823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F9D1F1-FB32-37F8-B43D-7FDC6754660D}"/>
              </a:ext>
            </a:extLst>
          </p:cNvPr>
          <p:cNvSpPr txBox="1"/>
          <p:nvPr/>
        </p:nvSpPr>
        <p:spPr>
          <a:xfrm>
            <a:off x="375920" y="98772"/>
            <a:ext cx="375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QUESTION 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F4210-B7FE-677A-D3F0-17F701776144}"/>
              </a:ext>
            </a:extLst>
          </p:cNvPr>
          <p:cNvSpPr txBox="1"/>
          <p:nvPr/>
        </p:nvSpPr>
        <p:spPr>
          <a:xfrm>
            <a:off x="609600" y="995680"/>
            <a:ext cx="10922000" cy="16312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INFERENCE:</a:t>
            </a:r>
          </a:p>
          <a:p>
            <a:endParaRPr lang="en-IN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Almost all the states have equal distribution.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Andaman and Nicobar stands the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1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F577E-255E-912E-92A0-CA8B98D6A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63A0D-211A-5A20-B055-5B5C821E3FCB}"/>
              </a:ext>
            </a:extLst>
          </p:cNvPr>
          <p:cNvSpPr/>
          <p:nvPr/>
        </p:nvSpPr>
        <p:spPr>
          <a:xfrm>
            <a:off x="0" y="0"/>
            <a:ext cx="12192000" cy="7823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07EB3-DDF4-24A4-3715-3BD800CD4789}"/>
              </a:ext>
            </a:extLst>
          </p:cNvPr>
          <p:cNvSpPr txBox="1"/>
          <p:nvPr/>
        </p:nvSpPr>
        <p:spPr>
          <a:xfrm>
            <a:off x="375920" y="98772"/>
            <a:ext cx="375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QUESTION 17</a:t>
            </a: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2481AE-49F2-F16F-781B-DFAE86FA7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674" y="1447566"/>
            <a:ext cx="8070652" cy="479067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1F7A58-0DE7-0443-F32F-81C68593EEBD}"/>
              </a:ext>
            </a:extLst>
          </p:cNvPr>
          <p:cNvCxnSpPr/>
          <p:nvPr/>
        </p:nvCxnSpPr>
        <p:spPr>
          <a:xfrm>
            <a:off x="5720080" y="2214880"/>
            <a:ext cx="10363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DE268E5-A75C-AFCD-831E-F141F132756D}"/>
              </a:ext>
            </a:extLst>
          </p:cNvPr>
          <p:cNvSpPr txBox="1"/>
          <p:nvPr/>
        </p:nvSpPr>
        <p:spPr>
          <a:xfrm>
            <a:off x="6818263" y="2030214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Outlier</a:t>
            </a:r>
          </a:p>
        </p:txBody>
      </p:sp>
    </p:spTree>
    <p:extLst>
      <p:ext uri="{BB962C8B-B14F-4D97-AF65-F5344CB8AC3E}">
        <p14:creationId xmlns:p14="http://schemas.microsoft.com/office/powerpoint/2010/main" val="595092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E1268-148F-40C5-B1EB-E82FAB8D6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42DAD1-CE68-806A-7A58-3E5A67EC2D5D}"/>
              </a:ext>
            </a:extLst>
          </p:cNvPr>
          <p:cNvSpPr/>
          <p:nvPr/>
        </p:nvSpPr>
        <p:spPr>
          <a:xfrm>
            <a:off x="0" y="0"/>
            <a:ext cx="12192000" cy="7823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C1BB4-4810-1DCB-D5EA-7419D801295A}"/>
              </a:ext>
            </a:extLst>
          </p:cNvPr>
          <p:cNvSpPr txBox="1"/>
          <p:nvPr/>
        </p:nvSpPr>
        <p:spPr>
          <a:xfrm>
            <a:off x="375920" y="98772"/>
            <a:ext cx="375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QUESTION 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379441-F404-2A3B-E854-D0F0F86294A7}"/>
              </a:ext>
            </a:extLst>
          </p:cNvPr>
          <p:cNvSpPr txBox="1"/>
          <p:nvPr/>
        </p:nvSpPr>
        <p:spPr>
          <a:xfrm>
            <a:off x="609600" y="995680"/>
            <a:ext cx="10922000" cy="1323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INFERENCE:</a:t>
            </a:r>
          </a:p>
          <a:p>
            <a:endParaRPr lang="en-IN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outliers are clearly visible in the box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802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CE4BE-2D18-9E8D-E721-34178DD51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2C8756-5B2F-81A6-1F4C-6222BA398832}"/>
              </a:ext>
            </a:extLst>
          </p:cNvPr>
          <p:cNvSpPr/>
          <p:nvPr/>
        </p:nvSpPr>
        <p:spPr>
          <a:xfrm>
            <a:off x="0" y="0"/>
            <a:ext cx="12192000" cy="7823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C946C-35E5-9377-104F-7B06BE96B2E6}"/>
              </a:ext>
            </a:extLst>
          </p:cNvPr>
          <p:cNvSpPr txBox="1"/>
          <p:nvPr/>
        </p:nvSpPr>
        <p:spPr>
          <a:xfrm>
            <a:off x="375920" y="98772"/>
            <a:ext cx="375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QUESTION 18</a:t>
            </a: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5ECB8A-D348-1FAC-AA3C-0EFF022DD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6" y="2979318"/>
            <a:ext cx="4756563" cy="14606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C7F2D0-402D-3047-A2EB-62B926A2A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379" y="1821079"/>
            <a:ext cx="6925642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88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638A0-E0B4-3018-0838-75BC5D9A9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32D2B8-EFFA-0FAB-1DB0-8005EE9D41E3}"/>
              </a:ext>
            </a:extLst>
          </p:cNvPr>
          <p:cNvSpPr/>
          <p:nvPr/>
        </p:nvSpPr>
        <p:spPr>
          <a:xfrm>
            <a:off x="0" y="0"/>
            <a:ext cx="12192000" cy="7823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9F1E04-4DB9-4A88-17C7-327FF0EFB710}"/>
              </a:ext>
            </a:extLst>
          </p:cNvPr>
          <p:cNvSpPr txBox="1"/>
          <p:nvPr/>
        </p:nvSpPr>
        <p:spPr>
          <a:xfrm>
            <a:off x="375920" y="98772"/>
            <a:ext cx="375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QUESTION 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79B778-14EF-0118-2A07-18183BF12A36}"/>
              </a:ext>
            </a:extLst>
          </p:cNvPr>
          <p:cNvSpPr txBox="1"/>
          <p:nvPr/>
        </p:nvSpPr>
        <p:spPr>
          <a:xfrm>
            <a:off x="609600" y="995680"/>
            <a:ext cx="10922000" cy="16312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INFERENCE:</a:t>
            </a:r>
          </a:p>
          <a:p>
            <a:endParaRPr lang="en-IN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There is a sharp increase in the sum of likes and dislikes over the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It can be clearly visible in the line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Both likes and dislikes were high in 2018</a:t>
            </a:r>
          </a:p>
        </p:txBody>
      </p:sp>
    </p:spTree>
    <p:extLst>
      <p:ext uri="{BB962C8B-B14F-4D97-AF65-F5344CB8AC3E}">
        <p14:creationId xmlns:p14="http://schemas.microsoft.com/office/powerpoint/2010/main" val="2829462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3351C-23F4-A955-9193-7984CE198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665794-CA7A-61E5-8F80-D1B14F4C791C}"/>
              </a:ext>
            </a:extLst>
          </p:cNvPr>
          <p:cNvSpPr/>
          <p:nvPr/>
        </p:nvSpPr>
        <p:spPr>
          <a:xfrm>
            <a:off x="0" y="0"/>
            <a:ext cx="12192000" cy="7823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44F94B-63DE-A3DE-2068-82AA3A6F413E}"/>
              </a:ext>
            </a:extLst>
          </p:cNvPr>
          <p:cNvSpPr txBox="1"/>
          <p:nvPr/>
        </p:nvSpPr>
        <p:spPr>
          <a:xfrm>
            <a:off x="375920" y="98772"/>
            <a:ext cx="375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QUESTION 19</a:t>
            </a: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759999-74DD-D536-106E-7FC7D7B20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20" y="2275839"/>
            <a:ext cx="7268589" cy="4324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7DD263-F68F-8E18-0234-8CA9E3639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701" y="995605"/>
            <a:ext cx="6077798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809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F7007-E095-7599-7962-CA7AB5D5A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F81BA-954C-836E-0CE7-BC5BDEA35EEF}"/>
              </a:ext>
            </a:extLst>
          </p:cNvPr>
          <p:cNvSpPr/>
          <p:nvPr/>
        </p:nvSpPr>
        <p:spPr>
          <a:xfrm>
            <a:off x="0" y="0"/>
            <a:ext cx="12192000" cy="7823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DB7C5F-C760-F587-1DE7-2C78E070B19C}"/>
              </a:ext>
            </a:extLst>
          </p:cNvPr>
          <p:cNvSpPr txBox="1"/>
          <p:nvPr/>
        </p:nvSpPr>
        <p:spPr>
          <a:xfrm>
            <a:off x="375920" y="98772"/>
            <a:ext cx="375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QUESTION 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B4BB8D-AF72-0B48-25BF-ABFEF42BD62B}"/>
              </a:ext>
            </a:extLst>
          </p:cNvPr>
          <p:cNvSpPr txBox="1"/>
          <p:nvPr/>
        </p:nvSpPr>
        <p:spPr>
          <a:xfrm>
            <a:off x="609600" y="995680"/>
            <a:ext cx="10922000" cy="16312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INFERENCE:</a:t>
            </a:r>
          </a:p>
          <a:p>
            <a:endParaRPr lang="en-IN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There is a slight rise in the likes, dislikes and comments over the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It is observed that in 2018 there is a rise in all these engagement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16442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083FD-97ED-2A98-F7E8-05D3A84A2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5866AB-C9CD-FD21-0263-E13F2680BA61}"/>
              </a:ext>
            </a:extLst>
          </p:cNvPr>
          <p:cNvSpPr/>
          <p:nvPr/>
        </p:nvSpPr>
        <p:spPr>
          <a:xfrm>
            <a:off x="0" y="0"/>
            <a:ext cx="12192000" cy="7823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B8FDF6-6451-0636-2E85-B1CAEEFE7AA2}"/>
              </a:ext>
            </a:extLst>
          </p:cNvPr>
          <p:cNvSpPr txBox="1"/>
          <p:nvPr/>
        </p:nvSpPr>
        <p:spPr>
          <a:xfrm>
            <a:off x="375920" y="98772"/>
            <a:ext cx="375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QUESTION 20</a:t>
            </a: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287F2D-3793-D72A-89DA-572A823A5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47" y="1314155"/>
            <a:ext cx="7020905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742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FD6D2-D02C-78C5-BAC1-163423F15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077EC8-C01E-5ED9-32D4-4EB5F4125575}"/>
              </a:ext>
            </a:extLst>
          </p:cNvPr>
          <p:cNvSpPr/>
          <p:nvPr/>
        </p:nvSpPr>
        <p:spPr>
          <a:xfrm>
            <a:off x="0" y="0"/>
            <a:ext cx="12192000" cy="7823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2AA6B-41C7-C295-BF56-6AD2E68480A1}"/>
              </a:ext>
            </a:extLst>
          </p:cNvPr>
          <p:cNvSpPr txBox="1"/>
          <p:nvPr/>
        </p:nvSpPr>
        <p:spPr>
          <a:xfrm>
            <a:off x="375920" y="98772"/>
            <a:ext cx="375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QUESTION 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CB276-B1F8-1553-8DD7-EB1104AA8B0A}"/>
              </a:ext>
            </a:extLst>
          </p:cNvPr>
          <p:cNvSpPr txBox="1"/>
          <p:nvPr/>
        </p:nvSpPr>
        <p:spPr>
          <a:xfrm>
            <a:off x="609600" y="995680"/>
            <a:ext cx="10922000" cy="13542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INFERENCE:</a:t>
            </a:r>
          </a:p>
          <a:p>
            <a:endParaRPr lang="en-IN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retention rate has a rise over the years from 2017 to 2018. The metrics has faced an increase over the years.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85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E84D63-10F2-F1EA-2C02-9DEBCFCAB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163" y="3028282"/>
            <a:ext cx="3920038" cy="10000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357F59-A666-0718-72A3-3FEDAE60F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97" y="1222124"/>
            <a:ext cx="4105223" cy="51649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902ACE3-18D8-7AFF-0E81-6B14DD886F67}"/>
              </a:ext>
            </a:extLst>
          </p:cNvPr>
          <p:cNvSpPr/>
          <p:nvPr/>
        </p:nvSpPr>
        <p:spPr>
          <a:xfrm>
            <a:off x="0" y="0"/>
            <a:ext cx="12192000" cy="7823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830A58-3C04-F44C-CBFE-A9D6C99B39E7}"/>
              </a:ext>
            </a:extLst>
          </p:cNvPr>
          <p:cNvSpPr txBox="1"/>
          <p:nvPr/>
        </p:nvSpPr>
        <p:spPr>
          <a:xfrm>
            <a:off x="375920" y="98772"/>
            <a:ext cx="375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QUESTION 2</a:t>
            </a:r>
          </a:p>
        </p:txBody>
      </p:sp>
    </p:spTree>
    <p:extLst>
      <p:ext uri="{BB962C8B-B14F-4D97-AF65-F5344CB8AC3E}">
        <p14:creationId xmlns:p14="http://schemas.microsoft.com/office/powerpoint/2010/main" val="33887656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47A8B9-6379-8417-D507-31F3BBE4C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2695"/>
            <a:ext cx="12192000" cy="40726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F4EC76-2EBD-366D-3878-C9A66852ECA4}"/>
              </a:ext>
            </a:extLst>
          </p:cNvPr>
          <p:cNvSpPr txBox="1"/>
          <p:nvPr/>
        </p:nvSpPr>
        <p:spPr>
          <a:xfrm>
            <a:off x="5008880" y="473443"/>
            <a:ext cx="654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06818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DB75A-D7C0-1A58-F512-5286F1135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F18A6A-35D7-4347-606B-CB7C9B18C43C}"/>
              </a:ext>
            </a:extLst>
          </p:cNvPr>
          <p:cNvSpPr/>
          <p:nvPr/>
        </p:nvSpPr>
        <p:spPr>
          <a:xfrm>
            <a:off x="0" y="0"/>
            <a:ext cx="12192000" cy="7823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9449B4-BA11-C872-96EB-B68B0E4B5B65}"/>
              </a:ext>
            </a:extLst>
          </p:cNvPr>
          <p:cNvSpPr txBox="1"/>
          <p:nvPr/>
        </p:nvSpPr>
        <p:spPr>
          <a:xfrm>
            <a:off x="375920" y="98772"/>
            <a:ext cx="375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QUESTION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7D0578-6F13-9D9C-1A71-6D2306566095}"/>
              </a:ext>
            </a:extLst>
          </p:cNvPr>
          <p:cNvSpPr txBox="1"/>
          <p:nvPr/>
        </p:nvSpPr>
        <p:spPr>
          <a:xfrm>
            <a:off x="609600" y="995680"/>
            <a:ext cx="10922000" cy="16619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INFERENCE:</a:t>
            </a:r>
          </a:p>
          <a:p>
            <a:endParaRPr lang="en-IN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It takes about 2 days on an average for the videos to get trending after the publish 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However, most videos get trended after 1 day which can be observed by computing the mode value</a:t>
            </a:r>
            <a:r>
              <a:rPr lang="en-IN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CBDAB-E2AE-BAA1-DF29-FC72F4F5B7F0}"/>
              </a:ext>
            </a:extLst>
          </p:cNvPr>
          <p:cNvSpPr txBox="1"/>
          <p:nvPr/>
        </p:nvSpPr>
        <p:spPr>
          <a:xfrm>
            <a:off x="635000" y="4799131"/>
            <a:ext cx="10922000" cy="13542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  <a:r>
              <a:rPr lang="en-IN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endParaRPr lang="en-IN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Calculate the difference between both the dates using the function.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To calculate the average value and mode use the relevant functions.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B7561-F883-7362-2ADC-A2C31D90B46A}"/>
              </a:ext>
            </a:extLst>
          </p:cNvPr>
          <p:cNvSpPr txBox="1"/>
          <p:nvPr/>
        </p:nvSpPr>
        <p:spPr>
          <a:xfrm>
            <a:off x="609600" y="3016981"/>
            <a:ext cx="10922000" cy="15696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FORMULA</a:t>
            </a:r>
            <a:r>
              <a:rPr lang="en-IN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endParaRPr lang="en-IN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Average time gap</a:t>
            </a:r>
            <a:r>
              <a:rPr lang="en-IN" sz="1800" dirty="0"/>
              <a:t> =ABS(</a:t>
            </a:r>
            <a:r>
              <a:rPr lang="en-IN" sz="1800" dirty="0" err="1"/>
              <a:t>publish_date</a:t>
            </a:r>
            <a:r>
              <a:rPr lang="en-IN" sz="1800" dirty="0"/>
              <a:t>/</a:t>
            </a:r>
            <a:r>
              <a:rPr lang="en-IN" sz="1800" dirty="0" err="1"/>
              <a:t>trending_date</a:t>
            </a:r>
            <a:r>
              <a:rPr lang="en-IN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Average = AVERAGE(C:C)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Mode = Mode(C:C)</a:t>
            </a:r>
            <a:endParaRPr lang="en-IN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933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FE88CD-343C-8B42-9BE8-39DF5EA6745F}"/>
              </a:ext>
            </a:extLst>
          </p:cNvPr>
          <p:cNvSpPr/>
          <p:nvPr/>
        </p:nvSpPr>
        <p:spPr>
          <a:xfrm>
            <a:off x="0" y="0"/>
            <a:ext cx="12192000" cy="7823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8F261A-2D21-83A1-0167-8B6ED3545D13}"/>
              </a:ext>
            </a:extLst>
          </p:cNvPr>
          <p:cNvSpPr txBox="1"/>
          <p:nvPr/>
        </p:nvSpPr>
        <p:spPr>
          <a:xfrm>
            <a:off x="375920" y="98772"/>
            <a:ext cx="375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QUESTION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03AAED-20DA-EF90-6332-C95663F8B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25" y="1294880"/>
            <a:ext cx="12067575" cy="477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76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19F11-413A-B58D-7DA8-9BC4AB58F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2CA376-3DCC-C06A-624C-28D15F0CA6D5}"/>
              </a:ext>
            </a:extLst>
          </p:cNvPr>
          <p:cNvSpPr/>
          <p:nvPr/>
        </p:nvSpPr>
        <p:spPr>
          <a:xfrm>
            <a:off x="0" y="0"/>
            <a:ext cx="12192000" cy="7823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7B8F6-06A2-E012-814B-4B8A840507C0}"/>
              </a:ext>
            </a:extLst>
          </p:cNvPr>
          <p:cNvSpPr txBox="1"/>
          <p:nvPr/>
        </p:nvSpPr>
        <p:spPr>
          <a:xfrm>
            <a:off x="375920" y="98772"/>
            <a:ext cx="375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QUESTION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1BFB72-AB89-2B6E-8184-95B7DB91414A}"/>
              </a:ext>
            </a:extLst>
          </p:cNvPr>
          <p:cNvSpPr txBox="1"/>
          <p:nvPr/>
        </p:nvSpPr>
        <p:spPr>
          <a:xfrm>
            <a:off x="609600" y="995680"/>
            <a:ext cx="10922000" cy="10464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INFERENCE:</a:t>
            </a:r>
          </a:p>
          <a:p>
            <a:endParaRPr lang="en-IN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autos and vehicles category has the highest number of views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E76DFB-2DEC-F37B-7DD7-FA1B92311781}"/>
              </a:ext>
            </a:extLst>
          </p:cNvPr>
          <p:cNvSpPr txBox="1"/>
          <p:nvPr/>
        </p:nvSpPr>
        <p:spPr>
          <a:xfrm>
            <a:off x="609600" y="3000811"/>
            <a:ext cx="10922000" cy="19697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  <a:r>
              <a:rPr lang="en-IN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endParaRPr lang="en-IN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Create a pivot table and put category on rows and average of likes, views and sum of comments on values field.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Using More sort options, sort from descending to ascending order based on the average of views and on value filters select top 10 to get the highest 10 categories.</a:t>
            </a:r>
          </a:p>
        </p:txBody>
      </p:sp>
    </p:spTree>
    <p:extLst>
      <p:ext uri="{BB962C8B-B14F-4D97-AF65-F5344CB8AC3E}">
        <p14:creationId xmlns:p14="http://schemas.microsoft.com/office/powerpoint/2010/main" val="294258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0CA514-CC2D-1E55-5F8B-A11938BCAE7B}"/>
              </a:ext>
            </a:extLst>
          </p:cNvPr>
          <p:cNvSpPr/>
          <p:nvPr/>
        </p:nvSpPr>
        <p:spPr>
          <a:xfrm>
            <a:off x="0" y="0"/>
            <a:ext cx="12192000" cy="7823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74BBEB-9865-E13E-2419-079B4CA91C21}"/>
              </a:ext>
            </a:extLst>
          </p:cNvPr>
          <p:cNvSpPr txBox="1"/>
          <p:nvPr/>
        </p:nvSpPr>
        <p:spPr>
          <a:xfrm>
            <a:off x="375920" y="98772"/>
            <a:ext cx="375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QUESTION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AAE5AC-437C-C0FB-8EA9-D41A9031A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45" y="2006757"/>
            <a:ext cx="10163716" cy="346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90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3FBF4-2C87-0D3B-EF15-E84D768B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1831CF-289E-8793-491E-619421B344BD}"/>
              </a:ext>
            </a:extLst>
          </p:cNvPr>
          <p:cNvSpPr/>
          <p:nvPr/>
        </p:nvSpPr>
        <p:spPr>
          <a:xfrm>
            <a:off x="0" y="0"/>
            <a:ext cx="12192000" cy="7823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E062D9-4DE3-CE30-DC1C-3C354A420763}"/>
              </a:ext>
            </a:extLst>
          </p:cNvPr>
          <p:cNvSpPr txBox="1"/>
          <p:nvPr/>
        </p:nvSpPr>
        <p:spPr>
          <a:xfrm>
            <a:off x="375920" y="98772"/>
            <a:ext cx="375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QUESTION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A136F5-38F3-1114-E46A-8D4C5A4914DE}"/>
              </a:ext>
            </a:extLst>
          </p:cNvPr>
          <p:cNvSpPr txBox="1"/>
          <p:nvPr/>
        </p:nvSpPr>
        <p:spPr>
          <a:xfrm>
            <a:off x="609600" y="995680"/>
            <a:ext cx="10922000" cy="15696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FORMULA:</a:t>
            </a:r>
          </a:p>
          <a:p>
            <a:endParaRPr lang="en-IN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=XLOOKUP(E1,'YouTube data'!D7:D16203,'YouTube data'!E7:E16203,"NA",0)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=XLOOKUP(XLOOKUP(E1,'YouTube data'!D7:D16203,'YouTube data'!E7:E16203,"NA",0),Category!A:A,Category!B:B,"na")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90924-14FF-0823-EBA4-AC30AAAD1CFD}"/>
              </a:ext>
            </a:extLst>
          </p:cNvPr>
          <p:cNvSpPr txBox="1"/>
          <p:nvPr/>
        </p:nvSpPr>
        <p:spPr>
          <a:xfrm>
            <a:off x="609600" y="3000811"/>
            <a:ext cx="10922000" cy="19697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  <a:r>
              <a:rPr lang="en-IN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endParaRPr lang="en-IN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Create Column Headers as channel name, Category ID, and category.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Add Data validation to the channel name cell to give corresponding values accordingly.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Using </a:t>
            </a:r>
            <a:r>
              <a:rPr lang="en-IN" sz="2000" dirty="0" err="1"/>
              <a:t>Xlookup</a:t>
            </a:r>
            <a:r>
              <a:rPr lang="en-IN" sz="2000" dirty="0"/>
              <a:t>, find the category ID based on the channel name.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Using </a:t>
            </a:r>
            <a:r>
              <a:rPr lang="en-IN" sz="2000" dirty="0" err="1"/>
              <a:t>Xlookup</a:t>
            </a:r>
            <a:r>
              <a:rPr lang="en-IN" sz="2000" dirty="0"/>
              <a:t> again, find the category name corresponding to the category ID.</a:t>
            </a:r>
          </a:p>
        </p:txBody>
      </p:sp>
    </p:spTree>
    <p:extLst>
      <p:ext uri="{BB962C8B-B14F-4D97-AF65-F5344CB8AC3E}">
        <p14:creationId xmlns:p14="http://schemas.microsoft.com/office/powerpoint/2010/main" val="2942825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a4b8bcfa-9b5c-48fd-94ee-dbdf1202b19a</TitusGUID>
  <TitusMetadata xmlns="">eyJucyI6Imh0dHA6XC9cL3d3dy50aXR1cy5jb21cL25zXC9MYXRlbnRWaWV3IiwicHJvcHMiOlt7Im4iOiJDbGFzc2lmaWNhdGlvbiIsInZhbHMiOlt7InZhbHVlIjoiTFZfUjNTVFIxQ1QzRCJ9XX0seyJuIjoiQ29udGFpbnNQSUkiLCJ2YWxzIjpbeyJ2YWx1ZSI6IlllcyJ9XX1dfQ==</TitusMetadata>
</titus>
</file>

<file path=customXml/itemProps1.xml><?xml version="1.0" encoding="utf-8"?>
<ds:datastoreItem xmlns:ds="http://schemas.openxmlformats.org/officeDocument/2006/customXml" ds:itemID="{199FAFD8-8FEE-4F30-97B5-695A764D6F8F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747</Words>
  <Application>Microsoft Office PowerPoint</Application>
  <PresentationFormat>Widescreen</PresentationFormat>
  <Paragraphs>135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Aptos</vt:lpstr>
      <vt:lpstr>Aptos Display</vt:lpstr>
      <vt:lpstr>Arial</vt:lpstr>
      <vt:lpstr>Microsoft Sans Serif</vt:lpstr>
      <vt:lpstr>Office Theme</vt:lpstr>
      <vt:lpstr>EXCEL  FINAL ASSESSMENT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 FINAL ASSESSMENT</dc:title>
  <dc:creator>Suriyapriya Selvanathan</dc:creator>
  <cp:keywords>Classification=LV_R3STR1CT3D</cp:keywords>
  <cp:lastModifiedBy>Suriyapriya Selvanathan</cp:lastModifiedBy>
  <cp:revision>7</cp:revision>
  <dcterms:created xsi:type="dcterms:W3CDTF">2024-02-28T07:47:54Z</dcterms:created>
  <dcterms:modified xsi:type="dcterms:W3CDTF">2024-02-28T12:21:24Z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a4b8bcfa-9b5c-48fd-94ee-dbdf1202b19a</vt:lpwstr>
  </property>
  <property fmtid="{D5CDD505-2E9C-101B-9397-08002B2CF9AE}" pid="3" name="Classification">
    <vt:lpwstr>LV_R3STR1CT3D</vt:lpwstr>
  </property>
  <property fmtid="{D5CDD505-2E9C-101B-9397-08002B2CF9AE}" pid="4" name="ContainsPII">
    <vt:lpwstr>Yes</vt:lpwstr>
  </property>
</Properties>
</file>