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1" r:id="rId6"/>
    <p:sldId id="263" r:id="rId7"/>
    <p:sldId id="264" r:id="rId8"/>
    <p:sldId id="265" r:id="rId9"/>
    <p:sldId id="266" r:id="rId10"/>
    <p:sldId id="268"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04260E-54B3-4B27-BE4A-E13BFBA6CED5}"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C5A48-FEC3-48C6-AE8A-120F298996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013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4260E-54B3-4B27-BE4A-E13BFBA6CED5}"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2626483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4260E-54B3-4B27-BE4A-E13BFBA6CED5}"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362171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04260E-54B3-4B27-BE4A-E13BFBA6CED5}"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336230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04260E-54B3-4B27-BE4A-E13BFBA6CED5}" type="datetimeFigureOut">
              <a:rPr lang="en-IN" smtClean="0"/>
              <a:t>17-05-2025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3FC5A48-FEC3-48C6-AE8A-120F2989966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368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04260E-54B3-4B27-BE4A-E13BFBA6CED5}"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329716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04260E-54B3-4B27-BE4A-E13BFBA6CED5}" type="datetimeFigureOut">
              <a:rPr lang="en-IN" smtClean="0"/>
              <a:t>17-05-2025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784040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04260E-54B3-4B27-BE4A-E13BFBA6CED5}" type="datetimeFigureOut">
              <a:rPr lang="en-IN" smtClean="0"/>
              <a:t>17-05-2025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3325063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004260E-54B3-4B27-BE4A-E13BFBA6CED5}" type="datetimeFigureOut">
              <a:rPr lang="en-IN" smtClean="0"/>
              <a:t>17-05-2025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312170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004260E-54B3-4B27-BE4A-E13BFBA6CED5}" type="datetimeFigureOut">
              <a:rPr lang="en-IN" smtClean="0"/>
              <a:t>17-05-2025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3FC5A48-FEC3-48C6-AE8A-120F29899668}" type="slidenum">
              <a:rPr lang="en-IN" smtClean="0"/>
              <a:t>‹#›</a:t>
            </a:fld>
            <a:endParaRPr lang="en-IN"/>
          </a:p>
        </p:txBody>
      </p:sp>
    </p:spTree>
    <p:extLst>
      <p:ext uri="{BB962C8B-B14F-4D97-AF65-F5344CB8AC3E}">
        <p14:creationId xmlns:p14="http://schemas.microsoft.com/office/powerpoint/2010/main" val="25395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04260E-54B3-4B27-BE4A-E13BFBA6CED5}" type="datetimeFigureOut">
              <a:rPr lang="en-IN" smtClean="0"/>
              <a:t>17-05-2025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3FC5A48-FEC3-48C6-AE8A-120F29899668}" type="slidenum">
              <a:rPr lang="en-IN" smtClean="0"/>
              <a:t>‹#›</a:t>
            </a:fld>
            <a:endParaRPr lang="en-IN"/>
          </a:p>
        </p:txBody>
      </p:sp>
    </p:spTree>
    <p:extLst>
      <p:ext uri="{BB962C8B-B14F-4D97-AF65-F5344CB8AC3E}">
        <p14:creationId xmlns:p14="http://schemas.microsoft.com/office/powerpoint/2010/main" val="202363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004260E-54B3-4B27-BE4A-E13BFBA6CED5}" type="datetimeFigureOut">
              <a:rPr lang="en-IN" smtClean="0"/>
              <a:t>17-05-2025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3FC5A48-FEC3-48C6-AE8A-120F2989966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72278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9D5E-0971-DEFD-6102-CFC39A2E338A}"/>
              </a:ext>
            </a:extLst>
          </p:cNvPr>
          <p:cNvSpPr>
            <a:spLocks noGrp="1"/>
          </p:cNvSpPr>
          <p:nvPr>
            <p:ph type="ctrTitle"/>
          </p:nvPr>
        </p:nvSpPr>
        <p:spPr>
          <a:xfrm>
            <a:off x="1959670" y="700857"/>
            <a:ext cx="8561747" cy="1414001"/>
          </a:xfrm>
        </p:spPr>
        <p:txBody>
          <a:bodyPr/>
          <a:lstStyle/>
          <a:p>
            <a:pPr algn="ctr"/>
            <a:r>
              <a:rPr lang="en-IN" b="1" dirty="0">
                <a:latin typeface="Times New Roman" panose="02020603050405020304" pitchFamily="18" charset="0"/>
                <a:ea typeface="ADLaM Display" panose="02010000000000000000" pitchFamily="2" charset="0"/>
                <a:cs typeface="Times New Roman" panose="02020603050405020304" pitchFamily="18" charset="0"/>
              </a:rPr>
              <a:t>PROJECT TITLE</a:t>
            </a:r>
          </a:p>
        </p:txBody>
      </p:sp>
      <p:sp>
        <p:nvSpPr>
          <p:cNvPr id="3" name="Subtitle 2">
            <a:extLst>
              <a:ext uri="{FF2B5EF4-FFF2-40B4-BE49-F238E27FC236}">
                <a16:creationId xmlns:a16="http://schemas.microsoft.com/office/drawing/2014/main" id="{3A75286C-4D90-2DA4-6A31-F3F0A0CF16A7}"/>
              </a:ext>
            </a:extLst>
          </p:cNvPr>
          <p:cNvSpPr>
            <a:spLocks noGrp="1"/>
          </p:cNvSpPr>
          <p:nvPr>
            <p:ph type="subTitle" idx="1"/>
          </p:nvPr>
        </p:nvSpPr>
        <p:spPr>
          <a:xfrm>
            <a:off x="1959671" y="2940189"/>
            <a:ext cx="8561746" cy="977621"/>
          </a:xfrm>
        </p:spPr>
        <p:txBody>
          <a:bodyPr>
            <a:noAutofit/>
          </a:bodyPr>
          <a:lstStyle/>
          <a:p>
            <a:pPr algn="ctr"/>
            <a:r>
              <a:rPr lang="en-IN" sz="4800" b="1" dirty="0">
                <a:latin typeface="Times New Roman" panose="02020603050405020304" pitchFamily="18" charset="0"/>
                <a:cs typeface="Times New Roman" panose="02020603050405020304" pitchFamily="18" charset="0"/>
              </a:rPr>
              <a:t>HOSPITALITY   ANALYSIS</a:t>
            </a:r>
          </a:p>
        </p:txBody>
      </p:sp>
      <p:cxnSp>
        <p:nvCxnSpPr>
          <p:cNvPr id="5" name="Straight Connector 4">
            <a:extLst>
              <a:ext uri="{FF2B5EF4-FFF2-40B4-BE49-F238E27FC236}">
                <a16:creationId xmlns:a16="http://schemas.microsoft.com/office/drawing/2014/main" id="{675E2285-0300-A5AC-E2C4-2724CAE49DA8}"/>
              </a:ext>
            </a:extLst>
          </p:cNvPr>
          <p:cNvCxnSpPr>
            <a:cxnSpLocks/>
          </p:cNvCxnSpPr>
          <p:nvPr/>
        </p:nvCxnSpPr>
        <p:spPr>
          <a:xfrm flipV="1">
            <a:off x="1706252" y="2368895"/>
            <a:ext cx="9257121" cy="63221"/>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41510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983FE0-B815-13E0-B25C-0E57BE9887FD}"/>
              </a:ext>
            </a:extLst>
          </p:cNvPr>
          <p:cNvSpPr txBox="1"/>
          <p:nvPr/>
        </p:nvSpPr>
        <p:spPr>
          <a:xfrm>
            <a:off x="1272620" y="797510"/>
            <a:ext cx="9511646" cy="5262979"/>
          </a:xfrm>
          <a:prstGeom prst="rect">
            <a:avLst/>
          </a:prstGeom>
          <a:noFill/>
        </p:spPr>
        <p:txBody>
          <a:bodyPr wrap="square" rtlCol="0">
            <a:spAutoFit/>
          </a:bodyPr>
          <a:lstStyle/>
          <a:p>
            <a:pPr>
              <a:buNone/>
            </a:pPr>
            <a:r>
              <a:rPr lang="en-US" sz="2800" b="1" dirty="0"/>
              <a:t>Key Takeaway Points</a:t>
            </a:r>
          </a:p>
          <a:p>
            <a:pPr>
              <a:buFont typeface="Arial" panose="020B0604020202020204" pitchFamily="34" charset="0"/>
              <a:buChar char="•"/>
            </a:pPr>
            <a:r>
              <a:rPr lang="en-US" sz="2800" dirty="0"/>
              <a:t>Gained hands-on experience in analyzing real-world hospitality data.</a:t>
            </a:r>
          </a:p>
          <a:p>
            <a:pPr>
              <a:buFont typeface="Arial" panose="020B0604020202020204" pitchFamily="34" charset="0"/>
              <a:buChar char="•"/>
            </a:pPr>
            <a:r>
              <a:rPr lang="en-US" sz="2800" dirty="0"/>
              <a:t>Identified booking patterns, high revenue periods, and customer behavior.</a:t>
            </a:r>
          </a:p>
          <a:p>
            <a:pPr>
              <a:buFont typeface="Arial" panose="020B0604020202020204" pitchFamily="34" charset="0"/>
              <a:buChar char="•"/>
            </a:pPr>
            <a:r>
              <a:rPr lang="en-US" sz="2800" dirty="0"/>
              <a:t>Created interactive dashboards to visualize KPIs and trends.</a:t>
            </a:r>
          </a:p>
          <a:p>
            <a:pPr>
              <a:buFont typeface="Arial" panose="020B0604020202020204" pitchFamily="34" charset="0"/>
              <a:buChar char="•"/>
            </a:pPr>
            <a:r>
              <a:rPr lang="en-US" sz="2800" dirty="0"/>
              <a:t>Used SQL for data extraction, cleaning, and KPI calculations.</a:t>
            </a:r>
          </a:p>
          <a:p>
            <a:pPr>
              <a:buFont typeface="Arial" panose="020B0604020202020204" pitchFamily="34" charset="0"/>
              <a:buChar char="•"/>
            </a:pPr>
            <a:r>
              <a:rPr lang="en-US" sz="2800" dirty="0"/>
              <a:t>Compared performance across room types, hotels, and states.</a:t>
            </a:r>
          </a:p>
          <a:p>
            <a:pPr>
              <a:buFont typeface="Arial" panose="020B0604020202020204" pitchFamily="34" charset="0"/>
              <a:buChar char="•"/>
            </a:pPr>
            <a:r>
              <a:rPr lang="en-US" sz="2800" dirty="0"/>
              <a:t>Analyzed weekday vs. weekend booking and revenue trends.</a:t>
            </a:r>
          </a:p>
          <a:p>
            <a:pPr>
              <a:buFont typeface="Arial" panose="020B0604020202020204" pitchFamily="34" charset="0"/>
              <a:buChar char="•"/>
            </a:pPr>
            <a:r>
              <a:rPr lang="en-US" sz="2800" dirty="0"/>
              <a:t>Delivered actionable insights to improve hotel performance and customer satisfaction.</a:t>
            </a:r>
          </a:p>
          <a:p>
            <a:endParaRPr lang="en-IN" sz="2800" dirty="0"/>
          </a:p>
        </p:txBody>
      </p:sp>
    </p:spTree>
    <p:extLst>
      <p:ext uri="{BB962C8B-B14F-4D97-AF65-F5344CB8AC3E}">
        <p14:creationId xmlns:p14="http://schemas.microsoft.com/office/powerpoint/2010/main" val="2551651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2DB993-CFA2-1701-F393-853295E4273E}"/>
              </a:ext>
            </a:extLst>
          </p:cNvPr>
          <p:cNvSpPr txBox="1"/>
          <p:nvPr/>
        </p:nvSpPr>
        <p:spPr>
          <a:xfrm>
            <a:off x="2762054" y="2347274"/>
            <a:ext cx="7051249" cy="1569660"/>
          </a:xfrm>
          <a:prstGeom prst="rect">
            <a:avLst/>
          </a:prstGeom>
          <a:noFill/>
        </p:spPr>
        <p:txBody>
          <a:bodyPr wrap="square" rtlCol="0">
            <a:spAutoFit/>
          </a:bodyPr>
          <a:lstStyle/>
          <a:p>
            <a:r>
              <a:rPr lang="en-IN" sz="9600" b="1" dirty="0"/>
              <a:t>THANK  YOU</a:t>
            </a:r>
          </a:p>
        </p:txBody>
      </p:sp>
    </p:spTree>
    <p:extLst>
      <p:ext uri="{BB962C8B-B14F-4D97-AF65-F5344CB8AC3E}">
        <p14:creationId xmlns:p14="http://schemas.microsoft.com/office/powerpoint/2010/main" val="1177050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441B-E636-EA14-328A-AD3707407BDB}"/>
              </a:ext>
            </a:extLst>
          </p:cNvPr>
          <p:cNvSpPr>
            <a:spLocks noGrp="1"/>
          </p:cNvSpPr>
          <p:nvPr>
            <p:ph type="title"/>
          </p:nvPr>
        </p:nvSpPr>
        <p:spPr/>
        <p:txBody>
          <a:bodyPr/>
          <a:lstStyle/>
          <a:p>
            <a:pPr algn="ctr"/>
            <a:r>
              <a:rPr lang="en-IN" b="1" dirty="0">
                <a:latin typeface="Arial Black" panose="020B0A04020102020204" pitchFamily="34" charset="0"/>
              </a:rPr>
              <a:t>GROUP DETAILS</a:t>
            </a:r>
            <a:br>
              <a:rPr lang="en-IN" b="1" dirty="0">
                <a:latin typeface="Arial Black" panose="020B0A04020102020204" pitchFamily="34" charset="0"/>
              </a:rPr>
            </a:br>
            <a:r>
              <a:rPr lang="en-IN" b="1" dirty="0">
                <a:latin typeface="Arial Black" panose="020B0A04020102020204" pitchFamily="34" charset="0"/>
              </a:rPr>
              <a:t>GROUP NO 1</a:t>
            </a:r>
          </a:p>
        </p:txBody>
      </p:sp>
      <p:sp>
        <p:nvSpPr>
          <p:cNvPr id="3" name="Content Placeholder 2">
            <a:extLst>
              <a:ext uri="{FF2B5EF4-FFF2-40B4-BE49-F238E27FC236}">
                <a16:creationId xmlns:a16="http://schemas.microsoft.com/office/drawing/2014/main" id="{9F80932C-F245-2CCA-7BFF-94054D2CB2F9}"/>
              </a:ext>
            </a:extLst>
          </p:cNvPr>
          <p:cNvSpPr>
            <a:spLocks noGrp="1"/>
          </p:cNvSpPr>
          <p:nvPr>
            <p:ph idx="1"/>
          </p:nvPr>
        </p:nvSpPr>
        <p:spPr>
          <a:xfrm>
            <a:off x="1097280" y="1845733"/>
            <a:ext cx="10058400" cy="4404237"/>
          </a:xfrm>
        </p:spPr>
        <p:txBody>
          <a:bodyPr/>
          <a:lstStyle/>
          <a:p>
            <a:pPr>
              <a:buFont typeface="Arial" panose="020B0604020202020204" pitchFamily="34" charset="0"/>
              <a:buChar char="•"/>
            </a:pPr>
            <a:r>
              <a:rPr lang="en-IN" dirty="0"/>
              <a:t>  </a:t>
            </a:r>
            <a:r>
              <a:rPr lang="en-IN" sz="3200" b="1" u="sng" dirty="0"/>
              <a:t>GROUP  MEMBERS</a:t>
            </a:r>
          </a:p>
          <a:p>
            <a:pPr marL="514350" indent="-514350">
              <a:buFont typeface="+mj-lt"/>
              <a:buAutoNum type="arabicPeriod"/>
            </a:pPr>
            <a:r>
              <a:rPr lang="en-IN" sz="3200" dirty="0">
                <a:solidFill>
                  <a:schemeClr val="tx1"/>
                </a:solidFill>
              </a:rPr>
              <a:t>Tushar Babasaheb Mali</a:t>
            </a:r>
          </a:p>
          <a:p>
            <a:pPr marL="514350" indent="-514350">
              <a:buFont typeface="+mj-lt"/>
              <a:buAutoNum type="arabicPeriod"/>
            </a:pPr>
            <a:r>
              <a:rPr lang="en-IN" sz="3200" dirty="0">
                <a:solidFill>
                  <a:schemeClr val="tx1"/>
                </a:solidFill>
              </a:rPr>
              <a:t>Anirudha Surendra Kamble</a:t>
            </a:r>
          </a:p>
          <a:p>
            <a:pPr marL="514350" indent="-514350">
              <a:buFont typeface="+mj-lt"/>
              <a:buAutoNum type="arabicPeriod"/>
            </a:pPr>
            <a:r>
              <a:rPr lang="en-IN" sz="3200" dirty="0">
                <a:solidFill>
                  <a:schemeClr val="tx1"/>
                </a:solidFill>
              </a:rPr>
              <a:t>Utkarsha Sanjiv Pazare</a:t>
            </a:r>
          </a:p>
          <a:p>
            <a:pPr marL="514350" indent="-514350">
              <a:buFont typeface="+mj-lt"/>
              <a:buAutoNum type="arabicPeriod"/>
            </a:pPr>
            <a:r>
              <a:rPr lang="en-IN" sz="3200" dirty="0">
                <a:solidFill>
                  <a:schemeClr val="tx1"/>
                </a:solidFill>
              </a:rPr>
              <a:t>Mayuri Harinath Sonar</a:t>
            </a:r>
          </a:p>
          <a:p>
            <a:pPr marL="514350" indent="-514350">
              <a:buFont typeface="+mj-lt"/>
              <a:buAutoNum type="arabicPeriod"/>
            </a:pPr>
            <a:r>
              <a:rPr lang="en-IN" sz="3200" dirty="0" err="1">
                <a:solidFill>
                  <a:schemeClr val="tx1"/>
                </a:solidFill>
              </a:rPr>
              <a:t>Ravilesetty</a:t>
            </a:r>
            <a:r>
              <a:rPr lang="en-IN" sz="3200" dirty="0">
                <a:solidFill>
                  <a:schemeClr val="tx1"/>
                </a:solidFill>
              </a:rPr>
              <a:t> Devi </a:t>
            </a:r>
            <a:r>
              <a:rPr lang="en-IN" sz="3200" dirty="0" err="1">
                <a:solidFill>
                  <a:schemeClr val="tx1"/>
                </a:solidFill>
              </a:rPr>
              <a:t>Ratnamalathi</a:t>
            </a:r>
            <a:endParaRPr lang="en-IN" sz="3200" dirty="0">
              <a:solidFill>
                <a:schemeClr val="tx1"/>
              </a:solidFill>
            </a:endParaRPr>
          </a:p>
          <a:p>
            <a:pPr marL="514350" indent="-514350">
              <a:buFont typeface="+mj-lt"/>
              <a:buAutoNum type="arabicPeriod"/>
            </a:pPr>
            <a:r>
              <a:rPr lang="en-IN" sz="3200" dirty="0" err="1">
                <a:solidFill>
                  <a:schemeClr val="tx1"/>
                </a:solidFill>
              </a:rPr>
              <a:t>Surjendu</a:t>
            </a:r>
            <a:r>
              <a:rPr lang="en-IN" sz="3200" dirty="0">
                <a:solidFill>
                  <a:schemeClr val="tx1"/>
                </a:solidFill>
              </a:rPr>
              <a:t> Naskar</a:t>
            </a:r>
          </a:p>
          <a:p>
            <a:pPr marL="514350" indent="-514350">
              <a:buFont typeface="+mj-lt"/>
              <a:buAutoNum type="arabicPeriod"/>
            </a:pPr>
            <a:endParaRPr lang="en-IN" sz="3200" dirty="0">
              <a:solidFill>
                <a:schemeClr val="tx1"/>
              </a:solidFill>
            </a:endParaRPr>
          </a:p>
          <a:p>
            <a:pPr marL="514350" indent="-514350">
              <a:buFont typeface="+mj-lt"/>
              <a:buAutoNum type="arabicPeriod"/>
            </a:pPr>
            <a:endParaRPr lang="en-IN" sz="3200" dirty="0">
              <a:solidFill>
                <a:schemeClr val="tx1"/>
              </a:solidFill>
            </a:endParaRPr>
          </a:p>
        </p:txBody>
      </p:sp>
    </p:spTree>
    <p:extLst>
      <p:ext uri="{BB962C8B-B14F-4D97-AF65-F5344CB8AC3E}">
        <p14:creationId xmlns:p14="http://schemas.microsoft.com/office/powerpoint/2010/main" val="137392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82EC5-2499-DD2C-ECF7-8362D12A0AE3}"/>
              </a:ext>
            </a:extLst>
          </p:cNvPr>
          <p:cNvSpPr>
            <a:spLocks noGrp="1"/>
          </p:cNvSpPr>
          <p:nvPr>
            <p:ph type="title"/>
          </p:nvPr>
        </p:nvSpPr>
        <p:spPr>
          <a:xfrm>
            <a:off x="1066800" y="586852"/>
            <a:ext cx="10058400" cy="1068057"/>
          </a:xfrm>
        </p:spPr>
        <p:txBody>
          <a:bodyPr/>
          <a:lstStyle/>
          <a:p>
            <a:pPr algn="ctr"/>
            <a:r>
              <a:rPr lang="en-IN" b="1" dirty="0">
                <a:latin typeface="Aharoni" panose="02010803020104030203" pitchFamily="2" charset="-79"/>
                <a:cs typeface="Aharoni" panose="02010803020104030203" pitchFamily="2" charset="-79"/>
              </a:rPr>
              <a:t>SUMMARY OF THE PROJECT</a:t>
            </a:r>
          </a:p>
        </p:txBody>
      </p:sp>
      <p:sp>
        <p:nvSpPr>
          <p:cNvPr id="3" name="Content Placeholder 2">
            <a:extLst>
              <a:ext uri="{FF2B5EF4-FFF2-40B4-BE49-F238E27FC236}">
                <a16:creationId xmlns:a16="http://schemas.microsoft.com/office/drawing/2014/main" id="{98704167-3695-7C35-C7C0-B3302AD1E7BA}"/>
              </a:ext>
            </a:extLst>
          </p:cNvPr>
          <p:cNvSpPr>
            <a:spLocks noGrp="1"/>
          </p:cNvSpPr>
          <p:nvPr>
            <p:ph idx="1"/>
          </p:nvPr>
        </p:nvSpPr>
        <p:spPr>
          <a:xfrm>
            <a:off x="1172695" y="2024842"/>
            <a:ext cx="10058400" cy="4023360"/>
          </a:xfrm>
        </p:spPr>
        <p:txBody>
          <a:bodyPr/>
          <a:lstStyle/>
          <a:p>
            <a:r>
              <a:rPr lang="en-US" sz="2800" b="1" dirty="0"/>
              <a:t>Project Summary – Hospitality Analysis:</a:t>
            </a:r>
            <a:br>
              <a:rPr lang="en-US" dirty="0"/>
            </a:br>
            <a:endParaRPr lang="en-US" dirty="0"/>
          </a:p>
          <a:p>
            <a:r>
              <a:rPr lang="en-US" dirty="0"/>
              <a:t>The Hospitality Analysis project focused on examining data from the hospitality industry to uncover key insights related to hotel bookings, guest preferences, seasonal trends, and revenue patterns. Using tools like Excel, Power BI, or Tableau, the project involved cleaning and analyzing data to identify factors affecting occupancy rates, cancellation trends, and customer satisfaction. The final dashboard visualized metrics such as booking channels, average daily rates, and guest demographics, helping stakeholders make data-driven decisions to improve operational efficiency and enhance guest experience.</a:t>
            </a:r>
          </a:p>
          <a:p>
            <a:endParaRPr lang="en-IN" dirty="0"/>
          </a:p>
        </p:txBody>
      </p:sp>
    </p:spTree>
    <p:extLst>
      <p:ext uri="{BB962C8B-B14F-4D97-AF65-F5344CB8AC3E}">
        <p14:creationId xmlns:p14="http://schemas.microsoft.com/office/powerpoint/2010/main" val="2485282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0EC9-E841-AB6C-B2B5-7C26AD6380A9}"/>
              </a:ext>
            </a:extLst>
          </p:cNvPr>
          <p:cNvSpPr>
            <a:spLocks noGrp="1"/>
          </p:cNvSpPr>
          <p:nvPr>
            <p:ph type="title"/>
          </p:nvPr>
        </p:nvSpPr>
        <p:spPr>
          <a:xfrm>
            <a:off x="1066800" y="450164"/>
            <a:ext cx="10058400" cy="1077484"/>
          </a:xfrm>
        </p:spPr>
        <p:txBody>
          <a:bodyPr/>
          <a:lstStyle/>
          <a:p>
            <a:pPr algn="ctr"/>
            <a:r>
              <a:rPr lang="en-IN" b="1" dirty="0">
                <a:latin typeface="Arial Black" panose="020B0A04020102020204" pitchFamily="34" charset="0"/>
              </a:rPr>
              <a:t>KPI  LIST</a:t>
            </a:r>
          </a:p>
        </p:txBody>
      </p:sp>
      <p:sp>
        <p:nvSpPr>
          <p:cNvPr id="3" name="Content Placeholder 2">
            <a:extLst>
              <a:ext uri="{FF2B5EF4-FFF2-40B4-BE49-F238E27FC236}">
                <a16:creationId xmlns:a16="http://schemas.microsoft.com/office/drawing/2014/main" id="{EE25A9C1-1EA4-E1E3-80AD-0056558616D3}"/>
              </a:ext>
            </a:extLst>
          </p:cNvPr>
          <p:cNvSpPr>
            <a:spLocks noGrp="1"/>
          </p:cNvSpPr>
          <p:nvPr>
            <p:ph idx="1"/>
          </p:nvPr>
        </p:nvSpPr>
        <p:spPr>
          <a:xfrm>
            <a:off x="1219828" y="1987136"/>
            <a:ext cx="10058400" cy="4023360"/>
          </a:xfrm>
        </p:spPr>
        <p:txBody>
          <a:bodyPr>
            <a:normAutofit fontScale="92500" lnSpcReduction="20000"/>
          </a:bodyPr>
          <a:lstStyle/>
          <a:p>
            <a:pPr>
              <a:buNone/>
            </a:pPr>
            <a:r>
              <a:rPr lang="en-US" b="1" dirty="0"/>
              <a:t>1. Total Revenue</a:t>
            </a:r>
          </a:p>
          <a:p>
            <a:r>
              <a:rPr lang="en-US" dirty="0"/>
              <a:t>Shows the total money earned from all hotel bookings.</a:t>
            </a:r>
          </a:p>
          <a:p>
            <a:pPr>
              <a:buNone/>
            </a:pPr>
            <a:r>
              <a:rPr lang="en-US" b="1" dirty="0"/>
              <a:t>2. Occupancy Rate</a:t>
            </a:r>
          </a:p>
          <a:p>
            <a:r>
              <a:rPr lang="en-US" dirty="0"/>
              <a:t>Tells how many rooms were booked out of the total available.</a:t>
            </a:r>
          </a:p>
          <a:p>
            <a:pPr>
              <a:buNone/>
            </a:pPr>
            <a:r>
              <a:rPr lang="en-US" b="1" dirty="0"/>
              <a:t>3. Cancellation Rate</a:t>
            </a:r>
          </a:p>
          <a:p>
            <a:r>
              <a:rPr lang="en-US" dirty="0"/>
              <a:t>Shows the percentage of bookings that were cancelled.</a:t>
            </a:r>
          </a:p>
          <a:p>
            <a:pPr>
              <a:buNone/>
            </a:pPr>
            <a:r>
              <a:rPr lang="en-US" b="1" dirty="0"/>
              <a:t>4. Total Bookings</a:t>
            </a:r>
          </a:p>
          <a:p>
            <a:r>
              <a:rPr lang="en-US" dirty="0"/>
              <a:t>Displays the total number of bookings made in a given period.</a:t>
            </a:r>
          </a:p>
          <a:p>
            <a:pPr>
              <a:buNone/>
            </a:pPr>
            <a:r>
              <a:rPr lang="en-US" b="1" dirty="0"/>
              <a:t>5. Utilized Capacity</a:t>
            </a:r>
          </a:p>
          <a:p>
            <a:r>
              <a:rPr lang="en-US" dirty="0"/>
              <a:t>Indicates how much of the hotel’s total capacity was actually used.</a:t>
            </a:r>
          </a:p>
          <a:p>
            <a:endParaRPr lang="en-IN" dirty="0"/>
          </a:p>
        </p:txBody>
      </p:sp>
    </p:spTree>
    <p:extLst>
      <p:ext uri="{BB962C8B-B14F-4D97-AF65-F5344CB8AC3E}">
        <p14:creationId xmlns:p14="http://schemas.microsoft.com/office/powerpoint/2010/main" val="357102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173C01-6C7F-90E4-2F98-9329E35304C0}"/>
              </a:ext>
            </a:extLst>
          </p:cNvPr>
          <p:cNvSpPr txBox="1"/>
          <p:nvPr/>
        </p:nvSpPr>
        <p:spPr>
          <a:xfrm>
            <a:off x="1121790" y="612742"/>
            <a:ext cx="10039546" cy="6586418"/>
          </a:xfrm>
          <a:prstGeom prst="rect">
            <a:avLst/>
          </a:prstGeom>
          <a:noFill/>
        </p:spPr>
        <p:txBody>
          <a:bodyPr wrap="square" rtlCol="0">
            <a:spAutoFit/>
          </a:bodyPr>
          <a:lstStyle/>
          <a:p>
            <a:pPr>
              <a:buNone/>
            </a:pPr>
            <a:r>
              <a:rPr lang="en-US" b="1" dirty="0"/>
              <a:t>6 .</a:t>
            </a:r>
            <a:r>
              <a:rPr lang="en-US" sz="2000" b="1" dirty="0">
                <a:latin typeface="Times New Roman" panose="02020603050405020304" pitchFamily="18" charset="0"/>
                <a:cs typeface="Times New Roman" panose="02020603050405020304" pitchFamily="18" charset="0"/>
              </a:rPr>
              <a:t>Class-wise Revenue</a:t>
            </a:r>
          </a:p>
          <a:p>
            <a:pPr>
              <a:buNone/>
            </a:pPr>
            <a:endParaRPr lang="en-US" b="1" dirty="0"/>
          </a:p>
          <a:p>
            <a:r>
              <a:rPr lang="en-US" dirty="0"/>
              <a:t>Shows how much revenue was generated from different room types or booking classes (like Standard, Deluxe, Suite, etc.). This helps understand which room category brings in the most income.</a:t>
            </a:r>
          </a:p>
          <a:p>
            <a:endParaRPr lang="en-US" dirty="0"/>
          </a:p>
          <a:p>
            <a:pPr>
              <a:buNone/>
            </a:pPr>
            <a:r>
              <a:rPr lang="en-US" b="1" dirty="0">
                <a:latin typeface="Times New Roman" panose="02020603050405020304" pitchFamily="18" charset="0"/>
                <a:cs typeface="Times New Roman" panose="02020603050405020304" pitchFamily="18" charset="0"/>
              </a:rPr>
              <a:t>7 </a:t>
            </a:r>
            <a:r>
              <a:rPr lang="en-US"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Revenue by State and Hotel</a:t>
            </a:r>
          </a:p>
          <a:p>
            <a:pPr>
              <a:buNone/>
            </a:pPr>
            <a:endParaRPr lang="en-US" b="1" dirty="0"/>
          </a:p>
          <a:p>
            <a:r>
              <a:rPr lang="en-US" dirty="0"/>
              <a:t>Displays how much revenue each hotel earned, grouped by state. This helps compare performance across different locations and identify high or low-performing hotels in each state.</a:t>
            </a:r>
          </a:p>
          <a:p>
            <a:endParaRPr lang="en-US" dirty="0"/>
          </a:p>
          <a:p>
            <a:pPr>
              <a:buNone/>
            </a:pPr>
            <a:r>
              <a:rPr lang="en-US" sz="2000" b="1" dirty="0">
                <a:latin typeface="Times New Roman" panose="02020603050405020304" pitchFamily="18" charset="0"/>
                <a:cs typeface="Times New Roman" panose="02020603050405020304" pitchFamily="18" charset="0"/>
              </a:rPr>
              <a:t>8. Weekday and Weekend Revenue &amp; Booking</a:t>
            </a:r>
          </a:p>
          <a:p>
            <a:pPr>
              <a:buNone/>
            </a:pPr>
            <a:endParaRPr lang="en-US" sz="2000" b="1" dirty="0">
              <a:latin typeface="Times New Roman" panose="02020603050405020304" pitchFamily="18" charset="0"/>
              <a:cs typeface="Times New Roman" panose="02020603050405020304" pitchFamily="18" charset="0"/>
            </a:endParaRPr>
          </a:p>
          <a:p>
            <a:r>
              <a:rPr lang="en-US" dirty="0"/>
              <a:t>Compares the number of bookings and revenue generated on weekdays vs. weekends. This helps understand customer behavior and peak business days.</a:t>
            </a:r>
          </a:p>
          <a:p>
            <a:endParaRPr lang="en-US" dirty="0"/>
          </a:p>
          <a:p>
            <a:pPr>
              <a:buNone/>
            </a:pPr>
            <a:r>
              <a:rPr lang="en-US" b="1" dirty="0">
                <a:latin typeface="Times New Roman" panose="02020603050405020304" pitchFamily="18" charset="0"/>
                <a:cs typeface="Times New Roman" panose="02020603050405020304" pitchFamily="18" charset="0"/>
              </a:rPr>
              <a:t>9. Weekly Key Trends – Revenue, Total Bookings, Rating by Category</a:t>
            </a:r>
          </a:p>
          <a:p>
            <a:pPr>
              <a:buNone/>
            </a:pPr>
            <a:endParaRPr lang="en-US" b="1" dirty="0"/>
          </a:p>
          <a:p>
            <a:r>
              <a:rPr lang="en-US" dirty="0"/>
              <a:t>Shows how revenue, number of bookings, and customer ratings change each week. Also highlights which room or service categories are getting the best ratings over time.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896665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8DEA7-8FDB-2276-D5D0-9965A19D2A6E}"/>
              </a:ext>
            </a:extLst>
          </p:cNvPr>
          <p:cNvSpPr>
            <a:spLocks noGrp="1"/>
          </p:cNvSpPr>
          <p:nvPr>
            <p:ph type="title"/>
          </p:nvPr>
        </p:nvSpPr>
        <p:spPr>
          <a:xfrm>
            <a:off x="2432115" y="70701"/>
            <a:ext cx="6534347" cy="719265"/>
          </a:xfrm>
        </p:spPr>
        <p:txBody>
          <a:bodyPr>
            <a:normAutofit/>
          </a:bodyPr>
          <a:lstStyle/>
          <a:p>
            <a:pPr algn="ctr"/>
            <a:r>
              <a:rPr lang="en-IN" sz="4000" b="1" u="sng" dirty="0">
                <a:latin typeface="Aharoni" panose="02010803020104030203" pitchFamily="2" charset="-79"/>
                <a:cs typeface="Aharoni" panose="02010803020104030203" pitchFamily="2" charset="-79"/>
              </a:rPr>
              <a:t>EXCEL  DASHBOARD</a:t>
            </a:r>
          </a:p>
        </p:txBody>
      </p:sp>
      <p:pic>
        <p:nvPicPr>
          <p:cNvPr id="4" name="Picture 3">
            <a:extLst>
              <a:ext uri="{FF2B5EF4-FFF2-40B4-BE49-F238E27FC236}">
                <a16:creationId xmlns:a16="http://schemas.microsoft.com/office/drawing/2014/main" id="{F48CD863-4666-5C8F-5892-7CF82F216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780" y="789966"/>
            <a:ext cx="11048213" cy="5997333"/>
          </a:xfrm>
          <a:prstGeom prst="rect">
            <a:avLst/>
          </a:prstGeom>
        </p:spPr>
      </p:pic>
    </p:spTree>
    <p:extLst>
      <p:ext uri="{BB962C8B-B14F-4D97-AF65-F5344CB8AC3E}">
        <p14:creationId xmlns:p14="http://schemas.microsoft.com/office/powerpoint/2010/main" val="238606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598C-5B36-DF04-A468-F52461B06EC4}"/>
              </a:ext>
            </a:extLst>
          </p:cNvPr>
          <p:cNvSpPr>
            <a:spLocks noGrp="1"/>
          </p:cNvSpPr>
          <p:nvPr>
            <p:ph type="title"/>
          </p:nvPr>
        </p:nvSpPr>
        <p:spPr>
          <a:xfrm>
            <a:off x="2973214" y="122549"/>
            <a:ext cx="5935116" cy="794680"/>
          </a:xfrm>
        </p:spPr>
        <p:txBody>
          <a:bodyPr>
            <a:normAutofit/>
          </a:bodyPr>
          <a:lstStyle/>
          <a:p>
            <a:r>
              <a:rPr lang="en-IN" sz="4000" b="1" u="sng" dirty="0">
                <a:latin typeface="Times New Roman" panose="02020603050405020304" pitchFamily="18" charset="0"/>
                <a:cs typeface="Times New Roman" panose="02020603050405020304" pitchFamily="18" charset="0"/>
              </a:rPr>
              <a:t>TABLEAU DASHBOARD</a:t>
            </a:r>
          </a:p>
        </p:txBody>
      </p:sp>
      <p:pic>
        <p:nvPicPr>
          <p:cNvPr id="4" name="Picture 3">
            <a:extLst>
              <a:ext uri="{FF2B5EF4-FFF2-40B4-BE49-F238E27FC236}">
                <a16:creationId xmlns:a16="http://schemas.microsoft.com/office/drawing/2014/main" id="{FE6EC855-1BC8-A8E4-A400-078256558F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07" y="917229"/>
            <a:ext cx="11222611" cy="5940772"/>
          </a:xfrm>
          <a:prstGeom prst="rect">
            <a:avLst/>
          </a:prstGeom>
        </p:spPr>
      </p:pic>
    </p:spTree>
    <p:extLst>
      <p:ext uri="{BB962C8B-B14F-4D97-AF65-F5344CB8AC3E}">
        <p14:creationId xmlns:p14="http://schemas.microsoft.com/office/powerpoint/2010/main" val="174570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83725-3901-4078-F9BC-D2D41CC12701}"/>
              </a:ext>
            </a:extLst>
          </p:cNvPr>
          <p:cNvSpPr>
            <a:spLocks noGrp="1"/>
          </p:cNvSpPr>
          <p:nvPr>
            <p:ph type="title"/>
          </p:nvPr>
        </p:nvSpPr>
        <p:spPr>
          <a:xfrm>
            <a:off x="3034174" y="47134"/>
            <a:ext cx="6123652" cy="804106"/>
          </a:xfrm>
        </p:spPr>
        <p:txBody>
          <a:bodyPr>
            <a:normAutofit/>
          </a:bodyPr>
          <a:lstStyle/>
          <a:p>
            <a:r>
              <a:rPr lang="en-IN" sz="4000" b="1" u="sng" dirty="0">
                <a:latin typeface="Times New Roman" panose="02020603050405020304" pitchFamily="18" charset="0"/>
                <a:cs typeface="Times New Roman" panose="02020603050405020304" pitchFamily="18" charset="0"/>
              </a:rPr>
              <a:t>POWER BI DASHBOARD</a:t>
            </a:r>
          </a:p>
        </p:txBody>
      </p:sp>
      <p:pic>
        <p:nvPicPr>
          <p:cNvPr id="4" name="Picture 3">
            <a:extLst>
              <a:ext uri="{FF2B5EF4-FFF2-40B4-BE49-F238E27FC236}">
                <a16:creationId xmlns:a16="http://schemas.microsoft.com/office/drawing/2014/main" id="{833D0B1B-7A16-3B5C-E489-5C2B4E5F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52" y="936082"/>
            <a:ext cx="10765410" cy="5808796"/>
          </a:xfrm>
          <a:prstGeom prst="rect">
            <a:avLst/>
          </a:prstGeom>
        </p:spPr>
      </p:pic>
    </p:spTree>
    <p:extLst>
      <p:ext uri="{BB962C8B-B14F-4D97-AF65-F5344CB8AC3E}">
        <p14:creationId xmlns:p14="http://schemas.microsoft.com/office/powerpoint/2010/main" val="113896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A8E89-DDB0-28B4-AD57-390B9458E7D6}"/>
              </a:ext>
            </a:extLst>
          </p:cNvPr>
          <p:cNvSpPr>
            <a:spLocks noGrp="1"/>
          </p:cNvSpPr>
          <p:nvPr>
            <p:ph type="title"/>
          </p:nvPr>
        </p:nvSpPr>
        <p:spPr>
          <a:xfrm>
            <a:off x="1913641" y="612743"/>
            <a:ext cx="8676430" cy="945508"/>
          </a:xfrm>
        </p:spPr>
        <p:txBody>
          <a:bodyPr>
            <a:normAutofit/>
          </a:bodyPr>
          <a:lstStyle/>
          <a:p>
            <a:pPr algn="ctr"/>
            <a:r>
              <a:rPr lang="en-IN" sz="5400" b="1" u="sng" dirty="0">
                <a:latin typeface="Times New Roman" panose="02020603050405020304" pitchFamily="18" charset="0"/>
                <a:cs typeface="Times New Roman" panose="02020603050405020304" pitchFamily="18" charset="0"/>
              </a:rPr>
              <a:t>SQL QUERIES</a:t>
            </a:r>
          </a:p>
        </p:txBody>
      </p:sp>
      <p:sp>
        <p:nvSpPr>
          <p:cNvPr id="4" name="TextBox 3">
            <a:extLst>
              <a:ext uri="{FF2B5EF4-FFF2-40B4-BE49-F238E27FC236}">
                <a16:creationId xmlns:a16="http://schemas.microsoft.com/office/drawing/2014/main" id="{3A977891-B19D-146E-A342-BADC56DD02D9}"/>
              </a:ext>
            </a:extLst>
          </p:cNvPr>
          <p:cNvSpPr txBox="1"/>
          <p:nvPr/>
        </p:nvSpPr>
        <p:spPr>
          <a:xfrm>
            <a:off x="1668544" y="2290713"/>
            <a:ext cx="9040305" cy="3416320"/>
          </a:xfrm>
          <a:prstGeom prst="rect">
            <a:avLst/>
          </a:prstGeom>
          <a:noFill/>
        </p:spPr>
        <p:txBody>
          <a:bodyPr wrap="square" rtlCol="0">
            <a:spAutoFit/>
          </a:bodyPr>
          <a:lstStyle/>
          <a:p>
            <a:pPr>
              <a:buNone/>
            </a:pPr>
            <a:r>
              <a:rPr lang="en-US" sz="2400" b="1" dirty="0"/>
              <a:t>Use of SQL in the Project</a:t>
            </a:r>
          </a:p>
          <a:p>
            <a:r>
              <a:rPr lang="en-US" sz="2400" dirty="0"/>
              <a:t>SQL was used to extract, clean, and organize data from hospitality databases. It helped filter bookings, calculate revenue, group data by date, hotel, and category, and join multiple tables like customers, bookings, and payments to create a structured dataset for analysis.</a:t>
            </a:r>
            <a:br>
              <a:rPr lang="en-US" sz="2400" dirty="0"/>
            </a:br>
            <a:r>
              <a:rPr lang="en-US" sz="2400" b="1" dirty="0"/>
              <a:t>KPI Queries:</a:t>
            </a:r>
            <a:r>
              <a:rPr lang="en-US" sz="2400" dirty="0"/>
              <a:t> Key performance indicators (KPIs) like total revenue, occupancy rate, total bookings, and cancellation rate were calculated using SQL queries to support data-driven insights.</a:t>
            </a:r>
          </a:p>
          <a:p>
            <a:endParaRPr lang="en-IN" sz="2400" dirty="0"/>
          </a:p>
        </p:txBody>
      </p:sp>
    </p:spTree>
    <p:extLst>
      <p:ext uri="{BB962C8B-B14F-4D97-AF65-F5344CB8AC3E}">
        <p14:creationId xmlns:p14="http://schemas.microsoft.com/office/powerpoint/2010/main" val="35043528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113</TotalTime>
  <Words>543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Aharoni</vt:lpstr>
      <vt:lpstr>Arial</vt:lpstr>
      <vt:lpstr>Arial Black</vt:lpstr>
      <vt:lpstr>Calibri</vt:lpstr>
      <vt:lpstr>Calibri Light</vt:lpstr>
      <vt:lpstr>Times New Roman</vt:lpstr>
      <vt:lpstr>Retrospect</vt:lpstr>
      <vt:lpstr>PROJECT TITLE</vt:lpstr>
      <vt:lpstr>GROUP DETAILS GROUP NO 1</vt:lpstr>
      <vt:lpstr>SUMMARY OF THE PROJECT</vt:lpstr>
      <vt:lpstr>KPI  LIST</vt:lpstr>
      <vt:lpstr>PowerPoint Presentation</vt:lpstr>
      <vt:lpstr>EXCEL  DASHBOARD</vt:lpstr>
      <vt:lpstr>TABLEAU DASHBOARD</vt:lpstr>
      <vt:lpstr>POWER BI DASHBOARD</vt:lpstr>
      <vt:lpstr>SQL QUERIES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utkarsha pazare</dc:creator>
  <cp:lastModifiedBy>utkarsha pazare</cp:lastModifiedBy>
  <cp:revision>2</cp:revision>
  <dcterms:created xsi:type="dcterms:W3CDTF">2025-05-14T17:54:00Z</dcterms:created>
  <dcterms:modified xsi:type="dcterms:W3CDTF">2025-05-16T18:31:52Z</dcterms:modified>
</cp:coreProperties>
</file>