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0" r:id="rId4"/>
    <p:sldId id="261" r:id="rId5"/>
    <p:sldId id="264" r:id="rId6"/>
    <p:sldId id="259" r:id="rId7"/>
    <p:sldId id="258" r:id="rId8"/>
    <p:sldId id="257"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DF1E82-0650-4555-8081-0FF78464120E}"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DF1E82-0650-4555-8081-0FF78464120E}"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DF1E82-0650-4555-8081-0FF78464120E}"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DF1E82-0650-4555-8081-0FF78464120E}"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DF1E82-0650-4555-8081-0FF78464120E}"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DF1E82-0650-4555-8081-0FF78464120E}"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DF1E82-0650-4555-8081-0FF78464120E}" type="datetimeFigureOut">
              <a:rPr lang="en-US" smtClean="0"/>
              <a:pPr/>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DF1E82-0650-4555-8081-0FF78464120E}" type="datetimeFigureOut">
              <a:rPr lang="en-US" smtClean="0"/>
              <a:pPr/>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F1E82-0650-4555-8081-0FF78464120E}" type="datetimeFigureOut">
              <a:rPr lang="en-US" smtClean="0"/>
              <a:pPr/>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DF1E82-0650-4555-8081-0FF78464120E}"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DF1E82-0650-4555-8081-0FF78464120E}"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52912-A6B9-44E2-86EA-E04300DCDF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F1E82-0650-4555-8081-0FF78464120E}" type="datetimeFigureOut">
              <a:rPr lang="en-US" smtClean="0"/>
              <a:pPr/>
              <a:t>7/29/2019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52912-A6B9-44E2-86EA-E04300DCDF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2743200"/>
            <a:ext cx="8077200" cy="3139321"/>
          </a:xfrm>
          <a:prstGeom prst="rect">
            <a:avLst/>
          </a:prstGeom>
          <a:noFill/>
        </p:spPr>
        <p:txBody>
          <a:bodyPr wrap="square" rtlCol="0">
            <a:spAutoFit/>
          </a:bodyPr>
          <a:lstStyle/>
          <a:p>
            <a:r>
              <a:rPr lang="en-US" b="1" dirty="0" smtClean="0"/>
              <a:t>This is a list of over 10,000 fast food restaurants provided by Datafiniti's Business Database. The dataset includes the restaurant's address, city, latitude, longitude cordinates, name and more.</a:t>
            </a:r>
          </a:p>
          <a:p>
            <a:endParaRPr lang="en-US" b="1" dirty="0" smtClean="0"/>
          </a:p>
          <a:p>
            <a:r>
              <a:rPr lang="en-US" b="1" dirty="0" smtClean="0"/>
              <a:t>We will analyse the below details about this data.</a:t>
            </a:r>
          </a:p>
          <a:p>
            <a:endParaRPr lang="en-US" b="1" dirty="0" smtClean="0"/>
          </a:p>
          <a:p>
            <a:r>
              <a:rPr lang="en-US" b="1" dirty="0" smtClean="0"/>
              <a:t>  a. Explore the concentratio of the restaurants accross the regions.  </a:t>
            </a:r>
          </a:p>
          <a:p>
            <a:r>
              <a:rPr lang="en-US" b="1" dirty="0" smtClean="0"/>
              <a:t>  b. Which restaurant has highest numbers of stores in provices and cities?  </a:t>
            </a:r>
          </a:p>
          <a:p>
            <a:r>
              <a:rPr lang="en-US" b="1" dirty="0" smtClean="0"/>
              <a:t>  c. Identify the area where new restaurants can be setup.  </a:t>
            </a:r>
          </a:p>
          <a:p>
            <a:r>
              <a:rPr lang="en-US" b="1" dirty="0" smtClean="0"/>
              <a:t>  d. Identify the pattern of restaurant location across the cities?  </a:t>
            </a:r>
          </a:p>
          <a:p>
            <a:r>
              <a:rPr lang="en-US" b="1" dirty="0" smtClean="0"/>
              <a:t>  e. How restaurant location affects the preferences of the consumers?</a:t>
            </a:r>
            <a:endParaRPr lang="en-US" b="1" dirty="0"/>
          </a:p>
        </p:txBody>
      </p:sp>
      <p:sp>
        <p:nvSpPr>
          <p:cNvPr id="7" name="TextBox 6"/>
          <p:cNvSpPr txBox="1"/>
          <p:nvPr/>
        </p:nvSpPr>
        <p:spPr>
          <a:xfrm>
            <a:off x="0" y="838200"/>
            <a:ext cx="9144000" cy="1015663"/>
          </a:xfrm>
          <a:prstGeom prst="rect">
            <a:avLst/>
          </a:prstGeom>
          <a:noFill/>
        </p:spPr>
        <p:txBody>
          <a:bodyPr wrap="square" rtlCol="0">
            <a:spAutoFit/>
          </a:bodyPr>
          <a:lstStyle/>
          <a:p>
            <a:r>
              <a:rPr lang="en-US" sz="6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Fast Food Restaurants - EDA</a:t>
            </a:r>
            <a:endParaRPr lang="en-US" sz="6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advTm="10471"/>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3200" dirty="0" smtClean="0"/>
              <a:t>Which city have highest number of restaurants in US?</a:t>
            </a:r>
            <a:endParaRPr lang="en-US" sz="3200" dirty="0"/>
          </a:p>
        </p:txBody>
      </p:sp>
      <p:pic>
        <p:nvPicPr>
          <p:cNvPr id="6146" name="Picture 2"/>
          <p:cNvPicPr>
            <a:picLocks noGrp="1" noChangeAspect="1" noChangeArrowheads="1"/>
          </p:cNvPicPr>
          <p:nvPr>
            <p:ph idx="1"/>
          </p:nvPr>
        </p:nvPicPr>
        <p:blipFill>
          <a:blip r:embed="rId2"/>
          <a:srcRect/>
          <a:stretch>
            <a:fillRect/>
          </a:stretch>
        </p:blipFill>
        <p:spPr bwMode="auto">
          <a:xfrm>
            <a:off x="103631" y="1214766"/>
            <a:ext cx="9004967" cy="5490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3600" dirty="0" smtClean="0"/>
              <a:t>Which restaurants have highest number of outlets in US?</a:t>
            </a:r>
            <a:endParaRPr lang="en-US" sz="3600" dirty="0"/>
          </a:p>
        </p:txBody>
      </p:sp>
      <p:pic>
        <p:nvPicPr>
          <p:cNvPr id="3074" name="Picture 2"/>
          <p:cNvPicPr>
            <a:picLocks noGrp="1" noChangeAspect="1" noChangeArrowheads="1"/>
          </p:cNvPicPr>
          <p:nvPr>
            <p:ph idx="1"/>
          </p:nvPr>
        </p:nvPicPr>
        <p:blipFill>
          <a:blip r:embed="rId2"/>
          <a:srcRect/>
          <a:stretch>
            <a:fillRect/>
          </a:stretch>
        </p:blipFill>
        <p:spPr bwMode="auto">
          <a:xfrm>
            <a:off x="99865" y="1905000"/>
            <a:ext cx="8510735" cy="49774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Which </a:t>
            </a:r>
            <a:r>
              <a:rPr lang="en-US" sz="3600" dirty="0"/>
              <a:t>province have </a:t>
            </a:r>
            <a:r>
              <a:rPr lang="en-US" sz="3600" dirty="0" smtClean="0"/>
              <a:t>highest </a:t>
            </a:r>
            <a:r>
              <a:rPr lang="en-US" sz="3600" dirty="0"/>
              <a:t>number of restaurants in US</a:t>
            </a:r>
            <a:r>
              <a:rPr lang="en-US" sz="3600" dirty="0" smtClean="0"/>
              <a:t>?</a:t>
            </a:r>
            <a:r>
              <a:rPr lang="en-US" b="1" dirty="0"/>
              <a:t/>
            </a:r>
            <a:br>
              <a:rPr lang="en-US" b="1" dirty="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0" y="1676401"/>
            <a:ext cx="9144000" cy="489357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Graphical Display of </a:t>
            </a:r>
            <a:r>
              <a:rPr lang="en-US" sz="3200" smtClean="0"/>
              <a:t>Restaurant </a:t>
            </a:r>
            <a:r>
              <a:rPr lang="en-US" sz="3200" smtClean="0"/>
              <a:t>by </a:t>
            </a:r>
            <a:r>
              <a:rPr lang="en-US" sz="3200" dirty="0" smtClean="0"/>
              <a:t>States</a:t>
            </a:r>
            <a:endParaRPr lang="en-US" sz="3200" dirty="0"/>
          </a:p>
        </p:txBody>
      </p:sp>
      <p:pic>
        <p:nvPicPr>
          <p:cNvPr id="7170" name="Picture 2"/>
          <p:cNvPicPr>
            <a:picLocks noGrp="1" noChangeAspect="1" noChangeArrowheads="1"/>
          </p:cNvPicPr>
          <p:nvPr>
            <p:ph idx="1"/>
          </p:nvPr>
        </p:nvPicPr>
        <p:blipFill>
          <a:blip r:embed="rId2"/>
          <a:srcRect/>
          <a:stretch>
            <a:fillRect/>
          </a:stretch>
        </p:blipFill>
        <p:spPr bwMode="auto">
          <a:xfrm>
            <a:off x="52656" y="1371600"/>
            <a:ext cx="9091343" cy="4185077"/>
          </a:xfrm>
          <a:prstGeom prst="rect">
            <a:avLst/>
          </a:prstGeom>
          <a:noFill/>
          <a:ln w="9525">
            <a:noFill/>
            <a:miter lim="800000"/>
            <a:headEnd/>
            <a:tailEnd/>
          </a:ln>
          <a:effectLst/>
        </p:spPr>
      </p:pic>
      <p:sp>
        <p:nvSpPr>
          <p:cNvPr id="4" name="TextBox 3"/>
          <p:cNvSpPr txBox="1"/>
          <p:nvPr/>
        </p:nvSpPr>
        <p:spPr>
          <a:xfrm>
            <a:off x="304800" y="5791200"/>
            <a:ext cx="8534400" cy="369332"/>
          </a:xfrm>
          <a:prstGeom prst="rect">
            <a:avLst/>
          </a:prstGeom>
          <a:noFill/>
        </p:spPr>
        <p:txBody>
          <a:bodyPr wrap="square" rtlCol="0">
            <a:spAutoFit/>
          </a:bodyPr>
          <a:lstStyle/>
          <a:p>
            <a:r>
              <a:rPr lang="en-US" dirty="0" smtClean="0"/>
              <a:t>Highest number of fast food restaurant are found in California, followed by Texas.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096962"/>
          </a:xfrm>
        </p:spPr>
        <p:txBody>
          <a:bodyPr>
            <a:noAutofit/>
          </a:bodyPr>
          <a:lstStyle/>
          <a:p>
            <a:r>
              <a:rPr lang="en-US" sz="2800" dirty="0" smtClean="0"/>
              <a:t>Distribution of Fast Food Restaurants across the US cites.</a:t>
            </a:r>
            <a:endParaRPr lang="en-US" sz="2800" dirty="0"/>
          </a:p>
        </p:txBody>
      </p:sp>
      <p:pic>
        <p:nvPicPr>
          <p:cNvPr id="2051" name="Picture 3"/>
          <p:cNvPicPr>
            <a:picLocks noGrp="1" noChangeAspect="1" noChangeArrowheads="1"/>
          </p:cNvPicPr>
          <p:nvPr>
            <p:ph idx="1"/>
          </p:nvPr>
        </p:nvPicPr>
        <p:blipFill>
          <a:blip r:embed="rId2"/>
          <a:srcRect/>
          <a:stretch>
            <a:fillRect/>
          </a:stretch>
        </p:blipFill>
        <p:spPr bwMode="auto">
          <a:xfrm>
            <a:off x="-1" y="1447800"/>
            <a:ext cx="9144001" cy="3730437"/>
          </a:xfrm>
          <a:prstGeom prst="rect">
            <a:avLst/>
          </a:prstGeom>
          <a:noFill/>
          <a:ln w="9525">
            <a:noFill/>
            <a:miter lim="800000"/>
            <a:headEnd/>
            <a:tailEnd/>
          </a:ln>
          <a:effectLst/>
        </p:spPr>
      </p:pic>
      <p:sp>
        <p:nvSpPr>
          <p:cNvPr id="5" name="TextBox 4"/>
          <p:cNvSpPr txBox="1"/>
          <p:nvPr/>
        </p:nvSpPr>
        <p:spPr>
          <a:xfrm>
            <a:off x="457200" y="5715000"/>
            <a:ext cx="8001000" cy="646331"/>
          </a:xfrm>
          <a:prstGeom prst="rect">
            <a:avLst/>
          </a:prstGeom>
          <a:noFill/>
        </p:spPr>
        <p:txBody>
          <a:bodyPr wrap="square" rtlCol="0">
            <a:spAutoFit/>
          </a:bodyPr>
          <a:lstStyle/>
          <a:p>
            <a:r>
              <a:rPr lang="en-US" dirty="0" smtClean="0"/>
              <a:t>With above figure it is easy to figure out wich city provide the busness apportunity for  the restaurant business.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Analyse the geographical distribution of restaurant to speculate real estate hotspots.</a:t>
            </a:r>
            <a:endParaRPr lang="en-US" sz="3200" dirty="0"/>
          </a:p>
        </p:txBody>
      </p:sp>
      <p:pic>
        <p:nvPicPr>
          <p:cNvPr id="1026" name="Picture 2"/>
          <p:cNvPicPr>
            <a:picLocks noGrp="1" noChangeAspect="1" noChangeArrowheads="1"/>
          </p:cNvPicPr>
          <p:nvPr>
            <p:ph idx="1"/>
          </p:nvPr>
        </p:nvPicPr>
        <p:blipFill>
          <a:blip r:embed="rId2"/>
          <a:srcRect/>
          <a:stretch>
            <a:fillRect/>
          </a:stretch>
        </p:blipFill>
        <p:spPr bwMode="auto">
          <a:xfrm>
            <a:off x="0" y="1524000"/>
            <a:ext cx="9144000" cy="3311137"/>
          </a:xfrm>
          <a:prstGeom prst="rect">
            <a:avLst/>
          </a:prstGeom>
          <a:noFill/>
          <a:ln w="9525">
            <a:noFill/>
            <a:miter lim="800000"/>
            <a:headEnd/>
            <a:tailEnd/>
          </a:ln>
          <a:effectLst/>
        </p:spPr>
      </p:pic>
      <p:sp>
        <p:nvSpPr>
          <p:cNvPr id="6" name="TextBox 5"/>
          <p:cNvSpPr txBox="1"/>
          <p:nvPr/>
        </p:nvSpPr>
        <p:spPr>
          <a:xfrm>
            <a:off x="609600" y="5334000"/>
            <a:ext cx="8559651" cy="923330"/>
          </a:xfrm>
          <a:prstGeom prst="rect">
            <a:avLst/>
          </a:prstGeom>
          <a:noFill/>
        </p:spPr>
        <p:txBody>
          <a:bodyPr wrap="none" rtlCol="0">
            <a:spAutoFit/>
          </a:bodyPr>
          <a:lstStyle/>
          <a:p>
            <a:r>
              <a:rPr lang="en-US" dirty="0" smtClean="0"/>
              <a:t>With above diagrame, we can figure out the locality where the real estate prices are high, </a:t>
            </a:r>
          </a:p>
          <a:p>
            <a:r>
              <a:rPr lang="en-US" dirty="0" smtClean="0"/>
              <a:t>low or medium based on the concentration of the restaurants. This is just one dimension </a:t>
            </a:r>
          </a:p>
          <a:p>
            <a:r>
              <a:rPr lang="en-US" dirty="0" smtClean="0"/>
              <a:t>to it. There could be more parameter to find real estate hotspots.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Prospective Outlet location </a:t>
            </a:r>
            <a:endParaRPr lang="en-US" dirty="0"/>
          </a:p>
        </p:txBody>
      </p:sp>
      <p:sp>
        <p:nvSpPr>
          <p:cNvPr id="4" name="TextBox 3"/>
          <p:cNvSpPr txBox="1"/>
          <p:nvPr/>
        </p:nvSpPr>
        <p:spPr>
          <a:xfrm>
            <a:off x="152400" y="5715000"/>
            <a:ext cx="8763000" cy="1200329"/>
          </a:xfrm>
          <a:prstGeom prst="rect">
            <a:avLst/>
          </a:prstGeom>
          <a:noFill/>
        </p:spPr>
        <p:txBody>
          <a:bodyPr wrap="square" rtlCol="0">
            <a:spAutoFit/>
          </a:bodyPr>
          <a:lstStyle/>
          <a:p>
            <a:r>
              <a:rPr lang="en-US" dirty="0" smtClean="0"/>
              <a:t>As a strategy to expansion, the restaurant outlets like  McDonlads can use above details to setup new outlets based on the existing restaurants patterns. In locality with high concentration of restaurants, most of the time provide good business opportunity for established food chain.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 y="1475815"/>
            <a:ext cx="8665664" cy="406396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2438400"/>
            <a:ext cx="5410200" cy="1107996"/>
          </a:xfrm>
          <a:prstGeom prst="rect">
            <a:avLst/>
          </a:prstGeom>
          <a:noFill/>
        </p:spPr>
        <p:txBody>
          <a:bodyPr wrap="square" rtlCol="0">
            <a:spAutoFit/>
          </a:bodyPr>
          <a:lstStyle/>
          <a:p>
            <a:r>
              <a:rPr lang="en-US" sz="6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6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1325</TotalTime>
  <Words>300</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Which city have highest number of restaurants in US?</vt:lpstr>
      <vt:lpstr> Which restaurants have highest number of outlets in US?</vt:lpstr>
      <vt:lpstr> Which province have highest number of restaurants in US? </vt:lpstr>
      <vt:lpstr>Graphical Display of Restaurant by States</vt:lpstr>
      <vt:lpstr>Distribution of Fast Food Restaurants across the US cites.</vt:lpstr>
      <vt:lpstr>Analyse the geographical distribution of restaurant to speculate real estate hotspots.</vt:lpstr>
      <vt:lpstr>Prospective Outlet location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Food Restaurants EDA </dc:title>
  <dc:creator>surjit dumbre</dc:creator>
  <cp:lastModifiedBy>surjit dumbre</cp:lastModifiedBy>
  <cp:revision>25</cp:revision>
  <dcterms:created xsi:type="dcterms:W3CDTF">2019-07-26T17:33:07Z</dcterms:created>
  <dcterms:modified xsi:type="dcterms:W3CDTF">2019-07-29T17:46:39Z</dcterms:modified>
</cp:coreProperties>
</file>