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7" r:id="rId5"/>
    <p:sldId id="271" r:id="rId6"/>
    <p:sldId id="300" r:id="rId7"/>
    <p:sldId id="273" r:id="rId8"/>
    <p:sldId id="272" r:id="rId9"/>
    <p:sldId id="274" r:id="rId10"/>
    <p:sldId id="275" r:id="rId11"/>
    <p:sldId id="277" r:id="rId12"/>
    <p:sldId id="310" r:id="rId13"/>
    <p:sldId id="268" r:id="rId14"/>
    <p:sldId id="269" r:id="rId15"/>
    <p:sldId id="282" r:id="rId16"/>
    <p:sldId id="283" r:id="rId17"/>
    <p:sldId id="291" r:id="rId18"/>
    <p:sldId id="270" r:id="rId19"/>
    <p:sldId id="292" r:id="rId20"/>
    <p:sldId id="293" r:id="rId21"/>
    <p:sldId id="306" r:id="rId22"/>
    <p:sldId id="305" r:id="rId23"/>
    <p:sldId id="304" r:id="rId24"/>
    <p:sldId id="309" r:id="rId25"/>
    <p:sldId id="308" r:id="rId26"/>
    <p:sldId id="301" r:id="rId27"/>
    <p:sldId id="311" r:id="rId28"/>
    <p:sldId id="288" r:id="rId29"/>
    <p:sldId id="287" r:id="rId30"/>
    <p:sldId id="286" r:id="rId31"/>
    <p:sldId id="307" r:id="rId32"/>
    <p:sldId id="26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86" d="100"/>
          <a:sy n="86" d="100"/>
        </p:scale>
        <p:origin x="90"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ADEF2D-1703-4A1F-A7CB-98C095330214}"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42D2C-FB22-447A-ACB6-A6D3A8DC8B51}" type="slidenum">
              <a:rPr lang="en-US" smtClean="0"/>
              <a:t>‹#›</a:t>
            </a:fld>
            <a:endParaRPr lang="en-US"/>
          </a:p>
        </p:txBody>
      </p:sp>
    </p:spTree>
    <p:extLst>
      <p:ext uri="{BB962C8B-B14F-4D97-AF65-F5344CB8AC3E}">
        <p14:creationId xmlns:p14="http://schemas.microsoft.com/office/powerpoint/2010/main" val="3298344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ADEF2D-1703-4A1F-A7CB-98C095330214}"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42D2C-FB22-447A-ACB6-A6D3A8DC8B51}" type="slidenum">
              <a:rPr lang="en-US" smtClean="0"/>
              <a:t>‹#›</a:t>
            </a:fld>
            <a:endParaRPr lang="en-US"/>
          </a:p>
        </p:txBody>
      </p:sp>
    </p:spTree>
    <p:extLst>
      <p:ext uri="{BB962C8B-B14F-4D97-AF65-F5344CB8AC3E}">
        <p14:creationId xmlns:p14="http://schemas.microsoft.com/office/powerpoint/2010/main" val="2356386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ADEF2D-1703-4A1F-A7CB-98C095330214}"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42D2C-FB22-447A-ACB6-A6D3A8DC8B51}" type="slidenum">
              <a:rPr lang="en-US" smtClean="0"/>
              <a:t>‹#›</a:t>
            </a:fld>
            <a:endParaRPr lang="en-US"/>
          </a:p>
        </p:txBody>
      </p:sp>
    </p:spTree>
    <p:extLst>
      <p:ext uri="{BB962C8B-B14F-4D97-AF65-F5344CB8AC3E}">
        <p14:creationId xmlns:p14="http://schemas.microsoft.com/office/powerpoint/2010/main" val="111335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ADEF2D-1703-4A1F-A7CB-98C095330214}"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42D2C-FB22-447A-ACB6-A6D3A8DC8B51}" type="slidenum">
              <a:rPr lang="en-US" smtClean="0"/>
              <a:t>‹#›</a:t>
            </a:fld>
            <a:endParaRPr lang="en-US"/>
          </a:p>
        </p:txBody>
      </p:sp>
    </p:spTree>
    <p:extLst>
      <p:ext uri="{BB962C8B-B14F-4D97-AF65-F5344CB8AC3E}">
        <p14:creationId xmlns:p14="http://schemas.microsoft.com/office/powerpoint/2010/main" val="157856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ADEF2D-1703-4A1F-A7CB-98C095330214}"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42D2C-FB22-447A-ACB6-A6D3A8DC8B51}" type="slidenum">
              <a:rPr lang="en-US" smtClean="0"/>
              <a:t>‹#›</a:t>
            </a:fld>
            <a:endParaRPr lang="en-US"/>
          </a:p>
        </p:txBody>
      </p:sp>
    </p:spTree>
    <p:extLst>
      <p:ext uri="{BB962C8B-B14F-4D97-AF65-F5344CB8AC3E}">
        <p14:creationId xmlns:p14="http://schemas.microsoft.com/office/powerpoint/2010/main" val="219842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ADEF2D-1703-4A1F-A7CB-98C095330214}"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42D2C-FB22-447A-ACB6-A6D3A8DC8B51}" type="slidenum">
              <a:rPr lang="en-US" smtClean="0"/>
              <a:t>‹#›</a:t>
            </a:fld>
            <a:endParaRPr lang="en-US"/>
          </a:p>
        </p:txBody>
      </p:sp>
    </p:spTree>
    <p:extLst>
      <p:ext uri="{BB962C8B-B14F-4D97-AF65-F5344CB8AC3E}">
        <p14:creationId xmlns:p14="http://schemas.microsoft.com/office/powerpoint/2010/main" val="161990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ADEF2D-1703-4A1F-A7CB-98C095330214}" type="datetimeFigureOut">
              <a:rPr lang="en-US" smtClean="0"/>
              <a:t>5/8/2017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042D2C-FB22-447A-ACB6-A6D3A8DC8B51}" type="slidenum">
              <a:rPr lang="en-US" smtClean="0"/>
              <a:t>‹#›</a:t>
            </a:fld>
            <a:endParaRPr lang="en-US"/>
          </a:p>
        </p:txBody>
      </p:sp>
    </p:spTree>
    <p:extLst>
      <p:ext uri="{BB962C8B-B14F-4D97-AF65-F5344CB8AC3E}">
        <p14:creationId xmlns:p14="http://schemas.microsoft.com/office/powerpoint/2010/main" val="123632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ADEF2D-1703-4A1F-A7CB-98C095330214}" type="datetimeFigureOut">
              <a:rPr lang="en-US" smtClean="0"/>
              <a:t>5/8/2017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42D2C-FB22-447A-ACB6-A6D3A8DC8B51}" type="slidenum">
              <a:rPr lang="en-US" smtClean="0"/>
              <a:t>‹#›</a:t>
            </a:fld>
            <a:endParaRPr lang="en-US"/>
          </a:p>
        </p:txBody>
      </p:sp>
    </p:spTree>
    <p:extLst>
      <p:ext uri="{BB962C8B-B14F-4D97-AF65-F5344CB8AC3E}">
        <p14:creationId xmlns:p14="http://schemas.microsoft.com/office/powerpoint/2010/main" val="355008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ADEF2D-1703-4A1F-A7CB-98C095330214}" type="datetimeFigureOut">
              <a:rPr lang="en-US" smtClean="0"/>
              <a:t>5/8/2017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042D2C-FB22-447A-ACB6-A6D3A8DC8B51}" type="slidenum">
              <a:rPr lang="en-US" smtClean="0"/>
              <a:t>‹#›</a:t>
            </a:fld>
            <a:endParaRPr lang="en-US"/>
          </a:p>
        </p:txBody>
      </p:sp>
    </p:spTree>
    <p:extLst>
      <p:ext uri="{BB962C8B-B14F-4D97-AF65-F5344CB8AC3E}">
        <p14:creationId xmlns:p14="http://schemas.microsoft.com/office/powerpoint/2010/main" val="1362694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ADEF2D-1703-4A1F-A7CB-98C095330214}"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42D2C-FB22-447A-ACB6-A6D3A8DC8B51}" type="slidenum">
              <a:rPr lang="en-US" smtClean="0"/>
              <a:t>‹#›</a:t>
            </a:fld>
            <a:endParaRPr lang="en-US"/>
          </a:p>
        </p:txBody>
      </p:sp>
    </p:spTree>
    <p:extLst>
      <p:ext uri="{BB962C8B-B14F-4D97-AF65-F5344CB8AC3E}">
        <p14:creationId xmlns:p14="http://schemas.microsoft.com/office/powerpoint/2010/main" val="414870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ADEF2D-1703-4A1F-A7CB-98C095330214}"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42D2C-FB22-447A-ACB6-A6D3A8DC8B51}" type="slidenum">
              <a:rPr lang="en-US" smtClean="0"/>
              <a:t>‹#›</a:t>
            </a:fld>
            <a:endParaRPr lang="en-US"/>
          </a:p>
        </p:txBody>
      </p:sp>
    </p:spTree>
    <p:extLst>
      <p:ext uri="{BB962C8B-B14F-4D97-AF65-F5344CB8AC3E}">
        <p14:creationId xmlns:p14="http://schemas.microsoft.com/office/powerpoint/2010/main" val="1382866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DEF2D-1703-4A1F-A7CB-98C095330214}" type="datetimeFigureOut">
              <a:rPr lang="en-US" smtClean="0"/>
              <a:t>5/8/2017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042D2C-FB22-447A-ACB6-A6D3A8DC8B51}" type="slidenum">
              <a:rPr lang="en-US" smtClean="0"/>
              <a:t>‹#›</a:t>
            </a:fld>
            <a:endParaRPr lang="en-US"/>
          </a:p>
        </p:txBody>
      </p:sp>
    </p:spTree>
    <p:extLst>
      <p:ext uri="{BB962C8B-B14F-4D97-AF65-F5344CB8AC3E}">
        <p14:creationId xmlns:p14="http://schemas.microsoft.com/office/powerpoint/2010/main" val="68190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finance.google.com/" TargetMode="External"/><Relationship Id="rId2" Type="http://schemas.openxmlformats.org/officeDocument/2006/relationships/hyperlink" Target="http://finance.yahoo.com/"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slideLayout" Target="../slideLayouts/slideLayout2.xml"/><Relationship Id="rId1" Type="http://schemas.openxmlformats.org/officeDocument/2006/relationships/video" Target="https://www.youtube.com/embed/1eBxt9HUfh8" TargetMode="Externa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bloomberg.com/news/articles/2017-03-27/hedge-fund-quants-close-in-on-designing-ultimate-trader-s-brain" TargetMode="External"/><Relationship Id="rId2" Type="http://schemas.openxmlformats.org/officeDocument/2006/relationships/hyperlink" Target="https://github.com/SurjitW/Stock-Price-Prediction-Deep-Learning"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machinelearningmastery.com/improve-deep-learning-performance/" TargetMode="External"/><Relationship Id="rId4" Type="http://schemas.openxmlformats.org/officeDocument/2006/relationships/hyperlink" Target="https://docs.microsoft.com/en-us/azure/machine-learning/machine-learning-algorithm-choic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ideo" Target="https://www.youtube.com/embed/Dy0hJWltsyE"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85972"/>
            <a:ext cx="9144000" cy="1920861"/>
          </a:xfrm>
        </p:spPr>
        <p:txBody>
          <a:bodyPr>
            <a:normAutofit/>
          </a:bodyPr>
          <a:lstStyle/>
          <a:p>
            <a:r>
              <a:rPr lang="en-US" dirty="0" smtClean="0"/>
              <a:t>Stock Price Prediction</a:t>
            </a:r>
            <a:br>
              <a:rPr lang="en-US" dirty="0" smtClean="0"/>
            </a:br>
            <a:r>
              <a:rPr lang="en-US" sz="4800" dirty="0" smtClean="0"/>
              <a:t>Deep learning  - LMST</a:t>
            </a:r>
            <a:endParaRPr lang="en-US" sz="4800" dirty="0"/>
          </a:p>
        </p:txBody>
      </p:sp>
      <p:sp>
        <p:nvSpPr>
          <p:cNvPr id="3" name="Subtitle 2"/>
          <p:cNvSpPr>
            <a:spLocks noGrp="1"/>
          </p:cNvSpPr>
          <p:nvPr>
            <p:ph type="subTitle" idx="1"/>
          </p:nvPr>
        </p:nvSpPr>
        <p:spPr>
          <a:xfrm>
            <a:off x="1524000" y="4609321"/>
            <a:ext cx="9144000" cy="1800809"/>
          </a:xfrm>
        </p:spPr>
        <p:txBody>
          <a:bodyPr>
            <a:normAutofit/>
          </a:bodyPr>
          <a:lstStyle/>
          <a:p>
            <a:r>
              <a:rPr lang="en-US" dirty="0" smtClean="0"/>
              <a: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90719642"/>
              </p:ext>
            </p:extLst>
          </p:nvPr>
        </p:nvGraphicFramePr>
        <p:xfrm>
          <a:off x="1789404" y="4793445"/>
          <a:ext cx="8878596" cy="1430073"/>
        </p:xfrm>
        <a:graphic>
          <a:graphicData uri="http://schemas.openxmlformats.org/drawingml/2006/table">
            <a:tbl>
              <a:tblPr firstRow="1" bandRow="1">
                <a:tableStyleId>{5C22544A-7EE6-4342-B048-85BDC9FD1C3A}</a:tableStyleId>
              </a:tblPr>
              <a:tblGrid>
                <a:gridCol w="3752980"/>
                <a:gridCol w="5125616"/>
              </a:tblGrid>
              <a:tr h="1430073">
                <a:tc>
                  <a:txBody>
                    <a:bodyPr/>
                    <a:lstStyle/>
                    <a:p>
                      <a:r>
                        <a:rPr lang="en-US" dirty="0" smtClean="0">
                          <a:solidFill>
                            <a:schemeClr val="tx1"/>
                          </a:solidFill>
                        </a:rPr>
                        <a:t>Student Name:</a:t>
                      </a:r>
                    </a:p>
                    <a:p>
                      <a:pPr marL="0" indent="0">
                        <a:buFont typeface="Wingdings" panose="05000000000000000000" pitchFamily="2" charset="2"/>
                        <a:buNone/>
                      </a:pPr>
                      <a:r>
                        <a:rPr lang="en-US" sz="1400" b="0" dirty="0" smtClean="0">
                          <a:solidFill>
                            <a:schemeClr val="tx1"/>
                          </a:solidFill>
                        </a:rPr>
                        <a:t>Surjit Singh </a:t>
                      </a:r>
                      <a:r>
                        <a:rPr lang="en-US" sz="1400" b="0" dirty="0" err="1" smtClean="0">
                          <a:solidFill>
                            <a:schemeClr val="tx1"/>
                          </a:solidFill>
                        </a:rPr>
                        <a:t>Jagpal</a:t>
                      </a:r>
                      <a:r>
                        <a:rPr lang="en-US" sz="1400" b="0" dirty="0" smtClean="0">
                          <a:solidFill>
                            <a:schemeClr val="tx1"/>
                          </a:solidFill>
                        </a:rPr>
                        <a:t> Singh Walia </a:t>
                      </a:r>
                    </a:p>
                    <a:p>
                      <a:pPr marL="0" indent="0">
                        <a:buFont typeface="Wingdings" panose="05000000000000000000" pitchFamily="2" charset="2"/>
                        <a:buNone/>
                      </a:pPr>
                      <a:r>
                        <a:rPr lang="en-US" sz="1400" b="0" dirty="0" smtClean="0">
                          <a:solidFill>
                            <a:schemeClr val="tx1"/>
                          </a:solidFill>
                        </a:rPr>
                        <a:t>(PMP, MCSD, MCAD, OCA, MCPD, PSD)</a:t>
                      </a:r>
                    </a:p>
                    <a:p>
                      <a:pPr marL="0" indent="0">
                        <a:buFont typeface="Wingdings" panose="05000000000000000000" pitchFamily="2" charset="2"/>
                        <a:buNone/>
                      </a:pPr>
                      <a:r>
                        <a:rPr lang="en-US" sz="1400" b="0" dirty="0" smtClean="0">
                          <a:solidFill>
                            <a:schemeClr val="tx1"/>
                          </a:solidFill>
                        </a:rPr>
                        <a:t>☎: 555-555-5555</a:t>
                      </a:r>
                    </a:p>
                    <a:p>
                      <a:pPr marL="0" indent="0">
                        <a:buFont typeface="Wingdings" panose="05000000000000000000" pitchFamily="2" charset="2"/>
                        <a:buNone/>
                      </a:pPr>
                      <a:r>
                        <a:rPr lang="en-US" sz="1400" b="0" dirty="0" smtClean="0">
                          <a:solidFill>
                            <a:schemeClr val="tx1"/>
                          </a:solidFill>
                        </a:rPr>
                        <a:t>✉: swalia@njcu.edu</a:t>
                      </a:r>
                    </a:p>
                  </a:txBody>
                  <a:tcPr>
                    <a:noFill/>
                  </a:tcPr>
                </a:tc>
                <a:tc>
                  <a:txBody>
                    <a:bodyPr/>
                    <a:lstStyle/>
                    <a:p>
                      <a:r>
                        <a:rPr lang="en-US" sz="1800" dirty="0" smtClean="0">
                          <a:solidFill>
                            <a:schemeClr val="tx1"/>
                          </a:solidFill>
                        </a:rPr>
                        <a:t>NJCU</a:t>
                      </a:r>
                      <a:r>
                        <a:rPr lang="en-US" sz="1800" baseline="0" dirty="0" smtClean="0">
                          <a:solidFill>
                            <a:schemeClr val="tx1"/>
                          </a:solidFill>
                        </a:rPr>
                        <a:t> School Of Business</a:t>
                      </a:r>
                      <a:endParaRPr lang="en-US" sz="1800" dirty="0" smtClean="0">
                        <a:solidFill>
                          <a:schemeClr val="tx1"/>
                        </a:solidFill>
                      </a:endParaRPr>
                    </a:p>
                    <a:p>
                      <a:r>
                        <a:rPr lang="en-US" sz="1800" dirty="0" smtClean="0">
                          <a:solidFill>
                            <a:schemeClr val="tx1"/>
                          </a:solidFill>
                        </a:rPr>
                        <a:t>Subject:  </a:t>
                      </a:r>
                      <a:r>
                        <a:rPr lang="en-US" sz="1800" b="0" i="1" kern="1200" dirty="0" smtClean="0">
                          <a:solidFill>
                            <a:schemeClr val="tx1"/>
                          </a:solidFill>
                          <a:latin typeface="+mn-lt"/>
                          <a:ea typeface="+mn-ea"/>
                          <a:cs typeface="+mn-cs"/>
                        </a:rPr>
                        <a:t>BUSI 799 - Capstone </a:t>
                      </a:r>
                      <a:r>
                        <a:rPr lang="en-US" sz="1800" b="0" i="1" kern="1200" dirty="0" err="1" smtClean="0">
                          <a:solidFill>
                            <a:schemeClr val="tx1"/>
                          </a:solidFill>
                          <a:latin typeface="+mn-lt"/>
                          <a:ea typeface="+mn-ea"/>
                          <a:cs typeface="+mn-cs"/>
                        </a:rPr>
                        <a:t>Busi</a:t>
                      </a:r>
                      <a:r>
                        <a:rPr lang="en-US" sz="1800" b="0" i="1" kern="1200" dirty="0" smtClean="0">
                          <a:solidFill>
                            <a:schemeClr val="tx1"/>
                          </a:solidFill>
                          <a:latin typeface="+mn-lt"/>
                          <a:ea typeface="+mn-ea"/>
                          <a:cs typeface="+mn-cs"/>
                        </a:rPr>
                        <a:t> Administration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By</a:t>
                      </a:r>
                      <a:r>
                        <a:rPr lang="en-US" sz="1800" b="1" i="1" smtClean="0">
                          <a:solidFill>
                            <a:schemeClr val="tx1"/>
                          </a:solidFill>
                        </a:rPr>
                        <a:t>:</a:t>
                      </a:r>
                      <a:r>
                        <a:rPr lang="en-US" sz="1800" smtClean="0">
                          <a:solidFill>
                            <a:schemeClr val="tx1"/>
                          </a:solidFill>
                        </a:rPr>
                        <a:t> </a:t>
                      </a:r>
                      <a:r>
                        <a:rPr lang="en-US" sz="1800" b="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smtClean="0">
                          <a:solidFill>
                            <a:schemeClr val="tx1"/>
                          </a:solidFill>
                          <a:latin typeface="+mn-lt"/>
                          <a:ea typeface="+mn-ea"/>
                          <a:cs typeface="+mn-cs"/>
                        </a:rPr>
                        <a:t>Professor Christopher Versace</a:t>
                      </a:r>
                      <a:endParaRPr lang="en-US" sz="1800" b="0" kern="1200" dirty="0" smtClean="0">
                        <a:solidFill>
                          <a:schemeClr val="tx1"/>
                        </a:solidFill>
                        <a:latin typeface="+mn-lt"/>
                        <a:ea typeface="+mn-ea"/>
                        <a:cs typeface="+mn-cs"/>
                      </a:endParaRPr>
                    </a:p>
                  </a:txBody>
                  <a:tcPr>
                    <a:noFill/>
                  </a:tcPr>
                </a:tc>
              </a:tr>
            </a:tbl>
          </a:graphicData>
        </a:graphic>
      </p:graphicFrame>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0367" y="142513"/>
            <a:ext cx="4891265" cy="254345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spTree>
    <p:extLst>
      <p:ext uri="{BB962C8B-B14F-4D97-AF65-F5344CB8AC3E}">
        <p14:creationId xmlns:p14="http://schemas.microsoft.com/office/powerpoint/2010/main" val="1291727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b="1" dirty="0" err="1" smtClean="0"/>
              <a:t>Perceptrons</a:t>
            </a:r>
            <a:r>
              <a:rPr lang="en-US" b="1" dirty="0" smtClean="0"/>
              <a:t> &amp; How it works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13183" y="737117"/>
                <a:ext cx="7426485" cy="6018246"/>
              </a:xfrm>
            </p:spPr>
            <p:txBody>
              <a:bodyPr/>
              <a:lstStyle/>
              <a:p>
                <a:pPr algn="just">
                  <a:buFont typeface="Wingdings" panose="05000000000000000000" pitchFamily="2" charset="2"/>
                  <a:buChar char="Ø"/>
                </a:pPr>
                <a:r>
                  <a:rPr lang="en-US" dirty="0" smtClean="0"/>
                  <a:t>A </a:t>
                </a:r>
                <a:r>
                  <a:rPr lang="en-US" dirty="0"/>
                  <a:t>type of artificial neuron called a </a:t>
                </a:r>
                <a:r>
                  <a:rPr lang="en-US" dirty="0" smtClean="0"/>
                  <a:t>perceptron</a:t>
                </a:r>
              </a:p>
              <a:p>
                <a:pPr algn="just">
                  <a:buFont typeface="Wingdings" panose="05000000000000000000" pitchFamily="2" charset="2"/>
                  <a:buChar char="Ø"/>
                </a:pPr>
                <a:r>
                  <a:rPr lang="en-US" dirty="0"/>
                  <a:t>A perceptron takes several binary inputs, x1,x2</a:t>
                </a:r>
                <a:r>
                  <a:rPr lang="en-US" dirty="0" smtClean="0"/>
                  <a:t>,…</a:t>
                </a:r>
              </a:p>
              <a:p>
                <a:pPr algn="just">
                  <a:buFont typeface="Wingdings" panose="05000000000000000000" pitchFamily="2" charset="2"/>
                  <a:buChar char="Ø"/>
                </a:pPr>
                <a:r>
                  <a:rPr lang="en-US" dirty="0" smtClean="0"/>
                  <a:t>w1,w2</a:t>
                </a:r>
                <a:r>
                  <a:rPr lang="en-US" dirty="0"/>
                  <a:t>,… real numbers expressing the importance of the respective inputs to the </a:t>
                </a:r>
                <a:r>
                  <a:rPr lang="en-US" dirty="0" smtClean="0"/>
                  <a:t>output</a:t>
                </a:r>
              </a:p>
              <a:p>
                <a:pPr algn="just">
                  <a:buFont typeface="Wingdings" panose="05000000000000000000" pitchFamily="2" charset="2"/>
                  <a:buChar char="Ø"/>
                </a:pPr>
                <a:r>
                  <a:rPr lang="en-US" dirty="0"/>
                  <a:t>Produces a single binary output.</a:t>
                </a:r>
              </a:p>
              <a:p>
                <a:pPr algn="just">
                  <a:buFont typeface="Wingdings" panose="05000000000000000000" pitchFamily="2" charset="2"/>
                  <a:buChar char="Ø"/>
                </a:pPr>
                <a14:m>
                  <m:oMath xmlns:m="http://schemas.openxmlformats.org/officeDocument/2006/math">
                    <m:r>
                      <m:rPr>
                        <m:sty m:val="p"/>
                      </m:rPr>
                      <a:rPr lang="en-US" sz="2400">
                        <a:latin typeface="Cambria Math" panose="02040503050406030204" pitchFamily="18" charset="0"/>
                      </a:rPr>
                      <m:t>Output</m:t>
                    </m:r>
                    <m:r>
                      <a:rPr lang="en-US" sz="2400">
                        <a:latin typeface="Cambria Math" panose="02040503050406030204" pitchFamily="18" charset="0"/>
                      </a:rPr>
                      <m:t> = {</m:t>
                    </m:r>
                    <m:f>
                      <m:fPr>
                        <m:type m:val="noBar"/>
                        <m:ctrlPr>
                          <a:rPr lang="en-US" sz="2400" i="1">
                            <a:latin typeface="Cambria Math" panose="02040503050406030204" pitchFamily="18" charset="0"/>
                          </a:rPr>
                        </m:ctrlPr>
                      </m:fPr>
                      <m:num>
                        <m:eqArr>
                          <m:eqArrPr>
                            <m:ctrlPr>
                              <a:rPr lang="en-US" sz="2400" i="1">
                                <a:latin typeface="Cambria Math" panose="02040503050406030204" pitchFamily="18" charset="0"/>
                              </a:rPr>
                            </m:ctrlPr>
                          </m:eqArrPr>
                          <m:e>
                            <m:r>
                              <a:rPr lang="en-US" sz="2400">
                                <a:latin typeface="Cambria Math" panose="02040503050406030204" pitchFamily="18" charset="0"/>
                              </a:rPr>
                              <m:t>0 </m:t>
                            </m:r>
                            <m:r>
                              <m:rPr>
                                <m:sty m:val="p"/>
                              </m:rPr>
                              <a:rPr lang="en-US" sz="2400">
                                <a:latin typeface="Cambria Math" panose="02040503050406030204" pitchFamily="18" charset="0"/>
                              </a:rPr>
                              <m:t>if</m:t>
                            </m:r>
                            <m:r>
                              <a:rPr lang="en-US" sz="2400" i="1">
                                <a:latin typeface="Cambria Math" panose="02040503050406030204" pitchFamily="18" charset="0"/>
                              </a:rPr>
                              <m:t> </m:t>
                            </m:r>
                            <m:r>
                              <a:rPr lang="en-US" sz="2400">
                                <a:latin typeface="Cambria Math" panose="02040503050406030204" pitchFamily="18" charset="0"/>
                              </a:rPr>
                              <m:t>∑</m:t>
                            </m:r>
                            <m:r>
                              <m:rPr>
                                <m:sty m:val="p"/>
                              </m:rPr>
                              <a:rPr lang="en-US" sz="2400">
                                <a:latin typeface="Cambria Math" panose="02040503050406030204" pitchFamily="18" charset="0"/>
                              </a:rPr>
                              <m:t>jwjxj</m:t>
                            </m:r>
                            <m:r>
                              <a:rPr lang="en-US" sz="2400">
                                <a:latin typeface="Cambria Math" panose="02040503050406030204" pitchFamily="18" charset="0"/>
                              </a:rPr>
                              <m:t> + </m:t>
                            </m:r>
                            <m:r>
                              <m:rPr>
                                <m:sty m:val="p"/>
                              </m:rPr>
                              <a:rPr lang="en-US" sz="2400">
                                <a:latin typeface="Cambria Math" panose="02040503050406030204" pitchFamily="18" charset="0"/>
                              </a:rPr>
                              <m:t>b</m:t>
                            </m:r>
                            <m:r>
                              <a:rPr lang="en-US" sz="2400">
                                <a:latin typeface="Cambria Math" panose="02040503050406030204" pitchFamily="18" charset="0"/>
                              </a:rPr>
                              <m:t> ≤</m:t>
                            </m:r>
                            <m:r>
                              <a:rPr lang="en-US" sz="2400" i="1">
                                <a:latin typeface="Cambria Math" panose="02040503050406030204" pitchFamily="18" charset="0"/>
                              </a:rPr>
                              <m:t> </m:t>
                            </m:r>
                            <m:r>
                              <a:rPr lang="en-US" sz="2400">
                                <a:latin typeface="Cambria Math" panose="02040503050406030204" pitchFamily="18" charset="0"/>
                              </a:rPr>
                              <m:t>0</m:t>
                            </m:r>
                          </m:e>
                          <m:e/>
                        </m:eqArr>
                      </m:num>
                      <m:den>
                        <m:r>
                          <a:rPr lang="en-US" sz="2400">
                            <a:latin typeface="Cambria Math" panose="02040503050406030204" pitchFamily="18" charset="0"/>
                          </a:rPr>
                          <m:t>1 </m:t>
                        </m:r>
                        <m:r>
                          <m:rPr>
                            <m:sty m:val="p"/>
                          </m:rPr>
                          <a:rPr lang="en-US" sz="2400">
                            <a:latin typeface="Cambria Math" panose="02040503050406030204" pitchFamily="18" charset="0"/>
                          </a:rPr>
                          <m:t>if</m:t>
                        </m:r>
                        <m:r>
                          <a:rPr lang="en-US" sz="2400" i="1">
                            <a:latin typeface="Cambria Math" panose="02040503050406030204" pitchFamily="18" charset="0"/>
                          </a:rPr>
                          <m:t> </m:t>
                        </m:r>
                        <m:r>
                          <a:rPr lang="en-US" sz="2400">
                            <a:latin typeface="Cambria Math" panose="02040503050406030204" pitchFamily="18" charset="0"/>
                          </a:rPr>
                          <m:t>∑</m:t>
                        </m:r>
                        <m:r>
                          <m:rPr>
                            <m:sty m:val="p"/>
                          </m:rPr>
                          <a:rPr lang="en-US" sz="2400">
                            <a:latin typeface="Cambria Math" panose="02040503050406030204" pitchFamily="18" charset="0"/>
                          </a:rPr>
                          <m:t>jwjxj</m:t>
                        </m:r>
                        <m:r>
                          <a:rPr lang="en-US" sz="2400">
                            <a:latin typeface="Cambria Math" panose="02040503050406030204" pitchFamily="18" charset="0"/>
                          </a:rPr>
                          <m:t> + </m:t>
                        </m:r>
                        <m:r>
                          <m:rPr>
                            <m:sty m:val="p"/>
                          </m:rPr>
                          <a:rPr lang="en-US" sz="2400">
                            <a:latin typeface="Cambria Math" panose="02040503050406030204" pitchFamily="18" charset="0"/>
                          </a:rPr>
                          <m:t>b</m:t>
                        </m:r>
                        <m:r>
                          <a:rPr lang="en-US" sz="2400">
                            <a:latin typeface="Cambria Math" panose="02040503050406030204" pitchFamily="18" charset="0"/>
                          </a:rPr>
                          <m:t> &gt;</m:t>
                        </m:r>
                        <m:r>
                          <a:rPr lang="en-US" sz="2400" i="1">
                            <a:latin typeface="Cambria Math" panose="02040503050406030204" pitchFamily="18" charset="0"/>
                          </a:rPr>
                          <m:t> </m:t>
                        </m:r>
                        <m:r>
                          <a:rPr lang="en-US" sz="2400">
                            <a:latin typeface="Cambria Math" panose="02040503050406030204" pitchFamily="18" charset="0"/>
                          </a:rPr>
                          <m:t>0</m:t>
                        </m:r>
                      </m:den>
                    </m:f>
                    <m:r>
                      <m:rPr>
                        <m:nor/>
                      </m:rPr>
                      <a:rPr lang="en-US" sz="2400"/>
                      <m:t>   </m:t>
                    </m:r>
                  </m:oMath>
                </a14:m>
                <a:endParaRPr lang="en-US" sz="2400" dirty="0" smtClean="0"/>
              </a:p>
              <a:p>
                <a:pPr algn="just">
                  <a:buFont typeface="Wingdings" panose="05000000000000000000" pitchFamily="2" charset="2"/>
                  <a:buChar char="Ø"/>
                </a:pPr>
                <a:r>
                  <a:rPr lang="en-US" dirty="0" smtClean="0"/>
                  <a:t>A </a:t>
                </a:r>
                <a:r>
                  <a:rPr lang="en-US" dirty="0"/>
                  <a:t>complex network of </a:t>
                </a:r>
                <a:r>
                  <a:rPr lang="en-US" dirty="0" err="1"/>
                  <a:t>perceptrons</a:t>
                </a:r>
                <a:r>
                  <a:rPr lang="en-US" dirty="0"/>
                  <a:t> could make quite subtle </a:t>
                </a:r>
                <a:r>
                  <a:rPr lang="en-US" dirty="0" smtClean="0"/>
                  <a:t>decisions.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13183" y="737117"/>
                <a:ext cx="7426485" cy="6018246"/>
              </a:xfrm>
              <a:blipFill rotWithShape="0">
                <a:blip r:embed="rId2"/>
                <a:stretch>
                  <a:fillRect l="-1396" t="-1722" r="-1724"/>
                </a:stretch>
              </a:blipFill>
            </p:spPr>
            <p:txBody>
              <a:bodyPr/>
              <a:lstStyle/>
              <a:p>
                <a:r>
                  <a:rPr lang="en-US">
                    <a:noFill/>
                  </a:rPr>
                  <a:t> </a:t>
                </a:r>
              </a:p>
            </p:txBody>
          </p:sp>
        </mc:Fallback>
      </mc:AlternateContent>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pic>
        <p:nvPicPr>
          <p:cNvPr id="6" name="Picture 5" descr="http://neuralnetworksanddeeplearning.com/images/tikz0.png"/>
          <p:cNvPicPr/>
          <p:nvPr/>
        </p:nvPicPr>
        <p:blipFill>
          <a:blip r:embed="rId4">
            <a:extLst>
              <a:ext uri="{28A0092B-C50C-407E-A947-70E740481C1C}">
                <a14:useLocalDpi xmlns:a14="http://schemas.microsoft.com/office/drawing/2010/main" val="0"/>
              </a:ext>
            </a:extLst>
          </a:blip>
          <a:srcRect/>
          <a:stretch>
            <a:fillRect/>
          </a:stretch>
        </p:blipFill>
        <p:spPr bwMode="auto">
          <a:xfrm>
            <a:off x="8174012" y="960727"/>
            <a:ext cx="2667000" cy="1314450"/>
          </a:xfrm>
          <a:prstGeom prst="rect">
            <a:avLst/>
          </a:prstGeom>
          <a:noFill/>
          <a:ln>
            <a:noFill/>
          </a:ln>
        </p:spPr>
      </p:pic>
      <p:pic>
        <p:nvPicPr>
          <p:cNvPr id="9" name="Picture 8" descr="http://neuralnetworksanddeeplearning.com/images/tikz1.png"/>
          <p:cNvPicPr/>
          <p:nvPr/>
        </p:nvPicPr>
        <p:blipFill>
          <a:blip r:embed="rId5">
            <a:extLst>
              <a:ext uri="{28A0092B-C50C-407E-A947-70E740481C1C}">
                <a14:useLocalDpi xmlns:a14="http://schemas.microsoft.com/office/drawing/2010/main" val="0"/>
              </a:ext>
            </a:extLst>
          </a:blip>
          <a:srcRect/>
          <a:stretch>
            <a:fillRect/>
          </a:stretch>
        </p:blipFill>
        <p:spPr bwMode="auto">
          <a:xfrm>
            <a:off x="7470606" y="3224166"/>
            <a:ext cx="4073811" cy="1924049"/>
          </a:xfrm>
          <a:prstGeom prst="rect">
            <a:avLst/>
          </a:prstGeom>
          <a:noFill/>
          <a:ln>
            <a:noFill/>
          </a:ln>
        </p:spPr>
      </p:pic>
    </p:spTree>
    <p:extLst>
      <p:ext uri="{BB962C8B-B14F-4D97-AF65-F5344CB8AC3E}">
        <p14:creationId xmlns:p14="http://schemas.microsoft.com/office/powerpoint/2010/main" val="828899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b="1" dirty="0" err="1"/>
              <a:t>Perceptrons</a:t>
            </a:r>
            <a:endParaRPr lang="en-US" dirty="0"/>
          </a:p>
        </p:txBody>
      </p:sp>
      <p:sp>
        <p:nvSpPr>
          <p:cNvPr id="3" name="Content Placeholder 2"/>
          <p:cNvSpPr>
            <a:spLocks noGrp="1"/>
          </p:cNvSpPr>
          <p:nvPr>
            <p:ph idx="1"/>
          </p:nvPr>
        </p:nvSpPr>
        <p:spPr>
          <a:xfrm>
            <a:off x="513183" y="737117"/>
            <a:ext cx="8628145" cy="6018246"/>
          </a:xfrm>
        </p:spPr>
        <p:txBody>
          <a:bodyPr>
            <a:normAutofit fontScale="92500"/>
          </a:bodyPr>
          <a:lstStyle/>
          <a:p>
            <a:pPr algn="just">
              <a:buFont typeface="Wingdings" panose="05000000000000000000" pitchFamily="2" charset="2"/>
              <a:buChar char="Ø"/>
            </a:pPr>
            <a:r>
              <a:rPr lang="en-US" dirty="0"/>
              <a:t>This notation for input </a:t>
            </a:r>
            <a:r>
              <a:rPr lang="en-US" dirty="0" err="1"/>
              <a:t>perceptrons</a:t>
            </a:r>
            <a:r>
              <a:rPr lang="en-US" dirty="0"/>
              <a:t>, in which we have an output</a:t>
            </a:r>
            <a:r>
              <a:rPr lang="en-US" dirty="0" smtClean="0"/>
              <a:t>, but no input, is a shorthand</a:t>
            </a:r>
          </a:p>
          <a:p>
            <a:pPr algn="just">
              <a:buFont typeface="Wingdings" panose="05000000000000000000" pitchFamily="2" charset="2"/>
              <a:buChar char="Ø"/>
            </a:pPr>
            <a:r>
              <a:rPr lang="en-US" dirty="0"/>
              <a:t>a network of </a:t>
            </a:r>
            <a:r>
              <a:rPr lang="en-US" dirty="0" err="1"/>
              <a:t>perceptrons</a:t>
            </a:r>
            <a:r>
              <a:rPr lang="en-US" dirty="0"/>
              <a:t> can be used to simulate a circuit containing many NAND gates</a:t>
            </a:r>
            <a:endParaRPr lang="en-US" dirty="0" smtClean="0"/>
          </a:p>
          <a:p>
            <a:pPr algn="just">
              <a:buFont typeface="Wingdings" panose="05000000000000000000" pitchFamily="2" charset="2"/>
              <a:buChar char="Ø"/>
            </a:pPr>
            <a:r>
              <a:rPr lang="en-US" dirty="0"/>
              <a:t>These learning algorithms enable us to use artificial neurons in a way which is radically different to conventional logic gates. </a:t>
            </a:r>
            <a:endParaRPr lang="en-US" dirty="0" smtClean="0"/>
          </a:p>
          <a:p>
            <a:pPr algn="just">
              <a:buFont typeface="Wingdings" panose="05000000000000000000" pitchFamily="2" charset="2"/>
              <a:buChar char="Ø"/>
            </a:pPr>
            <a:r>
              <a:rPr lang="en-US" dirty="0" smtClean="0"/>
              <a:t>Instead </a:t>
            </a:r>
            <a:r>
              <a:rPr lang="en-US" dirty="0"/>
              <a:t>of explicitly laying out a circuit of NAND and other gates, our neural networks can simply learn to solve problems, sometimes problems where it would be extremely difficult to directly design a conventional circuit</a:t>
            </a:r>
            <a:r>
              <a:rPr lang="en-US" dirty="0" smtClean="0"/>
              <a:t>.</a:t>
            </a:r>
          </a:p>
          <a:p>
            <a:pPr algn="just">
              <a:buFont typeface="Wingdings" panose="05000000000000000000" pitchFamily="2" charset="2"/>
              <a:buChar char="Ø"/>
            </a:pPr>
            <a:r>
              <a:rPr lang="en-US" dirty="0" smtClean="0"/>
              <a:t>A </a:t>
            </a:r>
            <a:r>
              <a:rPr lang="en-US" dirty="0"/>
              <a:t>small change in the weights or bias of any single perceptron in the network can sometimes cause the output of that perceptron to completely flip, say from </a:t>
            </a:r>
            <a:r>
              <a:rPr lang="en-US" dirty="0" smtClean="0"/>
              <a:t>0</a:t>
            </a:r>
            <a:r>
              <a:rPr lang="en-US" dirty="0"/>
              <a:t> to </a:t>
            </a:r>
            <a:r>
              <a:rPr lang="en-US" dirty="0" smtClean="0"/>
              <a:t>1</a:t>
            </a:r>
            <a:r>
              <a:rPr lang="en-US" dirty="0"/>
              <a:t>. </a:t>
            </a:r>
          </a:p>
          <a:p>
            <a:pPr algn="just"/>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pic>
        <p:nvPicPr>
          <p:cNvPr id="7" name="Picture 6" descr="http://neuralnetworksanddeeplearning.com/images/tikz7.png"/>
          <p:cNvPicPr/>
          <p:nvPr/>
        </p:nvPicPr>
        <p:blipFill>
          <a:blip r:embed="rId3">
            <a:extLst>
              <a:ext uri="{28A0092B-C50C-407E-A947-70E740481C1C}">
                <a14:useLocalDpi xmlns:a14="http://schemas.microsoft.com/office/drawing/2010/main" val="0"/>
              </a:ext>
            </a:extLst>
          </a:blip>
          <a:srcRect/>
          <a:stretch>
            <a:fillRect/>
          </a:stretch>
        </p:blipFill>
        <p:spPr bwMode="auto">
          <a:xfrm>
            <a:off x="9141328" y="1559777"/>
            <a:ext cx="1514475" cy="571500"/>
          </a:xfrm>
          <a:prstGeom prst="rect">
            <a:avLst/>
          </a:prstGeom>
          <a:noFill/>
          <a:ln>
            <a:noFill/>
          </a:ln>
        </p:spPr>
      </p:pic>
    </p:spTree>
    <p:extLst>
      <p:ext uri="{BB962C8B-B14F-4D97-AF65-F5344CB8AC3E}">
        <p14:creationId xmlns:p14="http://schemas.microsoft.com/office/powerpoint/2010/main" val="129178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a:t>Sigmoid neurons</a:t>
            </a:r>
          </a:p>
        </p:txBody>
      </p:sp>
      <p:sp>
        <p:nvSpPr>
          <p:cNvPr id="3" name="Content Placeholder 2"/>
          <p:cNvSpPr>
            <a:spLocks noGrp="1"/>
          </p:cNvSpPr>
          <p:nvPr>
            <p:ph idx="1"/>
          </p:nvPr>
        </p:nvSpPr>
        <p:spPr>
          <a:xfrm>
            <a:off x="513184" y="737117"/>
            <a:ext cx="6813168" cy="6018246"/>
          </a:xfrm>
        </p:spPr>
        <p:txBody>
          <a:bodyPr/>
          <a:lstStyle/>
          <a:p>
            <a:pPr algn="just">
              <a:buFont typeface="Wingdings" panose="05000000000000000000" pitchFamily="2" charset="2"/>
              <a:buChar char="Ø"/>
            </a:pPr>
            <a:r>
              <a:rPr lang="en-US" dirty="0" smtClean="0"/>
              <a:t>It is important </a:t>
            </a:r>
            <a:r>
              <a:rPr lang="en-US" dirty="0"/>
              <a:t>when calculating the weight updates in the network. </a:t>
            </a:r>
            <a:endParaRPr lang="en-US" dirty="0" smtClean="0"/>
          </a:p>
          <a:p>
            <a:pPr algn="just">
              <a:buFont typeface="Wingdings" panose="05000000000000000000" pitchFamily="2" charset="2"/>
              <a:buChar char="Ø"/>
            </a:pPr>
            <a:r>
              <a:rPr lang="en-US" dirty="0"/>
              <a:t>A small change in the weights and bias will cause small change in the output</a:t>
            </a:r>
          </a:p>
          <a:p>
            <a:pPr algn="just">
              <a:buFont typeface="Wingdings" panose="05000000000000000000" pitchFamily="2" charset="2"/>
              <a:buChar char="Ø"/>
            </a:pPr>
            <a:r>
              <a:rPr lang="en-US" dirty="0" smtClean="0"/>
              <a:t>A </a:t>
            </a:r>
            <a:r>
              <a:rPr lang="en-US" dirty="0"/>
              <a:t>fairly simple non-linear function, the sigmoid function such as the logistic function also has an easily calculated </a:t>
            </a:r>
            <a:r>
              <a:rPr lang="en-US" dirty="0" smtClean="0"/>
              <a:t>derivative</a:t>
            </a:r>
          </a:p>
          <a:p>
            <a:pPr algn="just">
              <a:buFont typeface="Wingdings" panose="05000000000000000000" pitchFamily="2" charset="2"/>
              <a:buChar char="Ø"/>
            </a:pPr>
            <a:r>
              <a:rPr lang="en-US" dirty="0" smtClean="0"/>
              <a:t>It </a:t>
            </a:r>
            <a:r>
              <a:rPr lang="en-US" dirty="0"/>
              <a:t>thus makes the network more easily </a:t>
            </a:r>
            <a:r>
              <a:rPr lang="en-US" dirty="0" err="1"/>
              <a:t>manipulable</a:t>
            </a:r>
            <a:r>
              <a:rPr lang="en-US" dirty="0"/>
              <a:t> mathematically, and was attractive to early computer scientists who needed to minimize the computational load of their simulations. </a:t>
            </a:r>
            <a:endParaRPr lang="en-US"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pic>
        <p:nvPicPr>
          <p:cNvPr id="8" name="Picture 7" descr="http://neuralnetworksanddeeplearning.com/images/tikz8.png"/>
          <p:cNvPicPr/>
          <p:nvPr/>
        </p:nvPicPr>
        <p:blipFill>
          <a:blip r:embed="rId3">
            <a:extLst>
              <a:ext uri="{28A0092B-C50C-407E-A947-70E740481C1C}">
                <a14:useLocalDpi xmlns:a14="http://schemas.microsoft.com/office/drawing/2010/main" val="0"/>
              </a:ext>
            </a:extLst>
          </a:blip>
          <a:srcRect/>
          <a:stretch>
            <a:fillRect/>
          </a:stretch>
        </p:blipFill>
        <p:spPr bwMode="auto">
          <a:xfrm>
            <a:off x="7571678" y="1942403"/>
            <a:ext cx="3943699" cy="2328514"/>
          </a:xfrm>
          <a:prstGeom prst="rect">
            <a:avLst/>
          </a:prstGeom>
          <a:noFill/>
          <a:ln>
            <a:noFill/>
          </a:ln>
        </p:spPr>
      </p:pic>
    </p:spTree>
    <p:extLst>
      <p:ext uri="{BB962C8B-B14F-4D97-AF65-F5344CB8AC3E}">
        <p14:creationId xmlns:p14="http://schemas.microsoft.com/office/powerpoint/2010/main" val="989670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a:t>What is Neural Network (NARX)?</a:t>
            </a:r>
          </a:p>
        </p:txBody>
      </p:sp>
      <p:sp>
        <p:nvSpPr>
          <p:cNvPr id="3" name="Content Placeholder 2"/>
          <p:cNvSpPr>
            <a:spLocks noGrp="1"/>
          </p:cNvSpPr>
          <p:nvPr>
            <p:ph idx="1"/>
          </p:nvPr>
        </p:nvSpPr>
        <p:spPr>
          <a:xfrm>
            <a:off x="513183" y="737117"/>
            <a:ext cx="7499015" cy="6018246"/>
          </a:xfrm>
        </p:spPr>
        <p:txBody>
          <a:bodyPr/>
          <a:lstStyle/>
          <a:p>
            <a:pPr algn="just">
              <a:buFont typeface="Wingdings" panose="05000000000000000000" pitchFamily="2" charset="2"/>
              <a:buChar char="Ø"/>
            </a:pPr>
            <a:r>
              <a:rPr lang="en-US" dirty="0"/>
              <a:t>A NARX model is a </a:t>
            </a:r>
            <a:r>
              <a:rPr lang="en-US" dirty="0" smtClean="0"/>
              <a:t>dynamic </a:t>
            </a:r>
            <a:r>
              <a:rPr lang="en-US" dirty="0"/>
              <a:t>network which </a:t>
            </a:r>
            <a:r>
              <a:rPr lang="en-US" dirty="0" smtClean="0"/>
              <a:t>used for prediction and nonlinear filtering.</a:t>
            </a:r>
          </a:p>
          <a:p>
            <a:pPr algn="just">
              <a:buFont typeface="Wingdings" panose="05000000000000000000" pitchFamily="2" charset="2"/>
              <a:buChar char="Ø"/>
            </a:pPr>
            <a:r>
              <a:rPr lang="en-US" dirty="0" smtClean="0"/>
              <a:t>Recurring Network, with feedback connections spanning several layers</a:t>
            </a:r>
          </a:p>
          <a:p>
            <a:pPr algn="just">
              <a:buFont typeface="Wingdings" panose="05000000000000000000" pitchFamily="2" charset="2"/>
              <a:buChar char="Ø"/>
            </a:pPr>
            <a:r>
              <a:rPr lang="en-US" dirty="0" smtClean="0"/>
              <a:t>Analyses data for patterns and </a:t>
            </a:r>
            <a:r>
              <a:rPr lang="en-US" dirty="0"/>
              <a:t>relates the current value of a time series with the trained and predicted past values of the driving (exogenous) series</a:t>
            </a:r>
            <a:r>
              <a:rPr lang="en-US" dirty="0" smtClean="0"/>
              <a:t>.</a:t>
            </a:r>
          </a:p>
          <a:p>
            <a:pPr algn="just"/>
            <a:endParaRPr lang="en-US"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pic>
        <p:nvPicPr>
          <p:cNvPr id="4" name="Picture 3"/>
          <p:cNvPicPr>
            <a:picLocks noChangeAspect="1"/>
          </p:cNvPicPr>
          <p:nvPr/>
        </p:nvPicPr>
        <p:blipFill>
          <a:blip r:embed="rId3"/>
          <a:stretch>
            <a:fillRect/>
          </a:stretch>
        </p:blipFill>
        <p:spPr>
          <a:xfrm>
            <a:off x="8026392" y="942208"/>
            <a:ext cx="3202886" cy="2435657"/>
          </a:xfrm>
          <a:prstGeom prst="rect">
            <a:avLst/>
          </a:prstGeom>
        </p:spPr>
      </p:pic>
      <p:pic>
        <p:nvPicPr>
          <p:cNvPr id="7" name="Picture 6"/>
          <p:cNvPicPr>
            <a:picLocks noChangeAspect="1"/>
          </p:cNvPicPr>
          <p:nvPr/>
        </p:nvPicPr>
        <p:blipFill>
          <a:blip r:embed="rId4"/>
          <a:stretch>
            <a:fillRect/>
          </a:stretch>
        </p:blipFill>
        <p:spPr>
          <a:xfrm>
            <a:off x="7991961" y="3471171"/>
            <a:ext cx="3283972" cy="2374766"/>
          </a:xfrm>
          <a:prstGeom prst="rect">
            <a:avLst/>
          </a:prstGeom>
        </p:spPr>
      </p:pic>
    </p:spTree>
    <p:extLst>
      <p:ext uri="{BB962C8B-B14F-4D97-AF65-F5344CB8AC3E}">
        <p14:creationId xmlns:p14="http://schemas.microsoft.com/office/powerpoint/2010/main" val="3922611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a:t>Neural Networks for </a:t>
            </a:r>
            <a:r>
              <a:rPr lang="en-US" dirty="0" smtClean="0"/>
              <a:t>Prediction</a:t>
            </a:r>
            <a:endParaRPr lang="en-US" dirty="0"/>
          </a:p>
        </p:txBody>
      </p:sp>
      <p:sp>
        <p:nvSpPr>
          <p:cNvPr id="3" name="Content Placeholder 2"/>
          <p:cNvSpPr>
            <a:spLocks noGrp="1"/>
          </p:cNvSpPr>
          <p:nvPr>
            <p:ph idx="1"/>
          </p:nvPr>
        </p:nvSpPr>
        <p:spPr>
          <a:xfrm>
            <a:off x="513183" y="737117"/>
            <a:ext cx="6110641" cy="5975917"/>
          </a:xfrm>
        </p:spPr>
        <p:txBody>
          <a:bodyPr/>
          <a:lstStyle/>
          <a:p>
            <a:pPr algn="just">
              <a:buFont typeface="Wingdings" panose="05000000000000000000" pitchFamily="2" charset="2"/>
              <a:buChar char="Ø"/>
            </a:pPr>
            <a:r>
              <a:rPr lang="en-US" dirty="0"/>
              <a:t>NNs in 60 seconds</a:t>
            </a:r>
          </a:p>
          <a:p>
            <a:pPr lvl="1" algn="just">
              <a:buFont typeface="Wingdings" panose="05000000000000000000" pitchFamily="2" charset="2"/>
              <a:buChar char="Ø"/>
            </a:pPr>
            <a:r>
              <a:rPr lang="en-US" dirty="0"/>
              <a:t>Mimic human biological neurons</a:t>
            </a:r>
          </a:p>
          <a:p>
            <a:pPr lvl="1" algn="just">
              <a:buFont typeface="Wingdings" panose="05000000000000000000" pitchFamily="2" charset="2"/>
              <a:buChar char="Ø"/>
            </a:pPr>
            <a:r>
              <a:rPr lang="en-US" dirty="0"/>
              <a:t>Neurons take input: many inputs summed with weights to produce activation input</a:t>
            </a:r>
          </a:p>
          <a:p>
            <a:pPr lvl="1" algn="just">
              <a:buFont typeface="Wingdings" panose="05000000000000000000" pitchFamily="2" charset="2"/>
              <a:buChar char="Ø"/>
            </a:pPr>
            <a:r>
              <a:rPr lang="en-US" dirty="0"/>
              <a:t>If activation input triggers activation function: output</a:t>
            </a:r>
          </a:p>
          <a:p>
            <a:pPr lvl="1" algn="just">
              <a:buFont typeface="Wingdings" panose="05000000000000000000" pitchFamily="2" charset="2"/>
              <a:buChar char="Ø"/>
            </a:pPr>
            <a:r>
              <a:rPr lang="en-US" dirty="0"/>
              <a:t>NNs composed of stacked layers of </a:t>
            </a:r>
            <a:r>
              <a:rPr lang="en-US" dirty="0" smtClean="0"/>
              <a:t>neurons</a:t>
            </a:r>
          </a:p>
          <a:p>
            <a:pPr algn="just">
              <a:buFont typeface="Wingdings" panose="05000000000000000000" pitchFamily="2" charset="2"/>
              <a:buChar char="Ø"/>
            </a:pPr>
            <a:r>
              <a:rPr lang="en-US" dirty="0"/>
              <a:t>Issues with regular NNs – Lack of </a:t>
            </a:r>
            <a:r>
              <a:rPr lang="en-US" dirty="0" smtClean="0"/>
              <a:t>Memory</a:t>
            </a:r>
          </a:p>
          <a:p>
            <a:pPr lvl="1" algn="just">
              <a:buFont typeface="Wingdings" panose="05000000000000000000" pitchFamily="2" charset="2"/>
              <a:buChar char="Ø"/>
            </a:pPr>
            <a:r>
              <a:rPr lang="en-US" dirty="0" smtClean="0"/>
              <a:t>This </a:t>
            </a:r>
            <a:r>
              <a:rPr lang="en-US" dirty="0"/>
              <a:t>sucks when you’re working with anything time series </a:t>
            </a:r>
            <a:r>
              <a:rPr lang="en-US" dirty="0" smtClean="0"/>
              <a:t>related</a:t>
            </a:r>
          </a:p>
          <a:p>
            <a:pPr lvl="1" algn="just">
              <a:buFont typeface="Wingdings" panose="05000000000000000000" pitchFamily="2" charset="2"/>
              <a:buChar char="Ø"/>
            </a:pPr>
            <a:r>
              <a:rPr lang="en-US" dirty="0" smtClean="0"/>
              <a:t>Vanishing Gradient problem.</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pic>
        <p:nvPicPr>
          <p:cNvPr id="2050" name="Picture 2" descr="Image result for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1585" y="1076480"/>
            <a:ext cx="4054953" cy="4879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52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a:t>Understanding LSTM Networks</a:t>
            </a:r>
          </a:p>
        </p:txBody>
      </p:sp>
      <p:sp>
        <p:nvSpPr>
          <p:cNvPr id="3" name="Content Placeholder 2"/>
          <p:cNvSpPr>
            <a:spLocks noGrp="1"/>
          </p:cNvSpPr>
          <p:nvPr>
            <p:ph idx="1"/>
          </p:nvPr>
        </p:nvSpPr>
        <p:spPr>
          <a:xfrm>
            <a:off x="513183" y="737117"/>
            <a:ext cx="8574833" cy="6018246"/>
          </a:xfrm>
        </p:spPr>
        <p:txBody>
          <a:bodyPr/>
          <a:lstStyle/>
          <a:p>
            <a:pPr>
              <a:buFont typeface="Wingdings" panose="05000000000000000000" pitchFamily="2" charset="2"/>
              <a:buChar char="Ø"/>
            </a:pPr>
            <a:r>
              <a:rPr lang="en-US" dirty="0"/>
              <a:t>Recurrent neural networks address this issue. They are networks with loops in them, allowing information to persist</a:t>
            </a:r>
            <a:r>
              <a:rPr lang="en-US" dirty="0" smtClean="0"/>
              <a:t>.</a:t>
            </a:r>
          </a:p>
          <a:p>
            <a:pPr>
              <a:buFont typeface="Wingdings" panose="05000000000000000000" pitchFamily="2" charset="2"/>
              <a:buChar char="Ø"/>
            </a:pPr>
            <a:r>
              <a:rPr lang="en-US" dirty="0" smtClean="0"/>
              <a:t>A </a:t>
            </a:r>
            <a:r>
              <a:rPr lang="en-US" dirty="0"/>
              <a:t>chunk of neural network, A, looks at some input </a:t>
            </a:r>
            <a:r>
              <a:rPr lang="en-US" dirty="0" err="1"/>
              <a:t>xt</a:t>
            </a:r>
            <a:r>
              <a:rPr lang="en-US" dirty="0"/>
              <a:t> and outputs a value ht. A loop allows information to be passed from one step of the network to the next.</a:t>
            </a:r>
          </a:p>
          <a:p>
            <a:endParaRPr lang="en-US"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grpSp>
        <p:nvGrpSpPr>
          <p:cNvPr id="7" name="Group 6"/>
          <p:cNvGrpSpPr/>
          <p:nvPr/>
        </p:nvGrpSpPr>
        <p:grpSpPr>
          <a:xfrm>
            <a:off x="1618247" y="3905347"/>
            <a:ext cx="5943600" cy="1885950"/>
            <a:chOff x="0" y="0"/>
            <a:chExt cx="5943600" cy="1885950"/>
          </a:xfrm>
        </p:grpSpPr>
        <p:pic>
          <p:nvPicPr>
            <p:cNvPr id="8" name="Picture 7" descr="An unrolled recurrent neural network."/>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5943600" cy="1561465"/>
            </a:xfrm>
            <a:prstGeom prst="rect">
              <a:avLst/>
            </a:prstGeom>
            <a:noFill/>
            <a:ln>
              <a:noFill/>
            </a:ln>
          </p:spPr>
        </p:pic>
        <p:sp>
          <p:nvSpPr>
            <p:cNvPr id="9" name="Text Box 21"/>
            <p:cNvSpPr txBox="1"/>
            <p:nvPr/>
          </p:nvSpPr>
          <p:spPr>
            <a:xfrm>
              <a:off x="0" y="1619250"/>
              <a:ext cx="5943600" cy="26670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a:solidFill>
                    <a:srgbClr val="1F497D"/>
                  </a:solidFill>
                  <a:effectLst/>
                  <a:latin typeface="Calibri" panose="020F0502020204030204" pitchFamily="34" charset="0"/>
                  <a:ea typeface="Calibri" panose="020F0502020204030204" pitchFamily="34" charset="0"/>
                  <a:cs typeface="Times New Roman" panose="02020603050405020304" pitchFamily="18" charset="0"/>
                </a:rPr>
                <a:t>Figure 3: An unrolled recurrent neural network.</a:t>
              </a:r>
            </a:p>
          </p:txBody>
        </p:sp>
      </p:grpSp>
      <p:grpSp>
        <p:nvGrpSpPr>
          <p:cNvPr id="10" name="Group 9"/>
          <p:cNvGrpSpPr/>
          <p:nvPr/>
        </p:nvGrpSpPr>
        <p:grpSpPr>
          <a:xfrm>
            <a:off x="9204813" y="1433610"/>
            <a:ext cx="2371725" cy="2609850"/>
            <a:chOff x="0" y="0"/>
            <a:chExt cx="2371725" cy="2609850"/>
          </a:xfrm>
        </p:grpSpPr>
        <p:pic>
          <p:nvPicPr>
            <p:cNvPr id="11" name="Picture 10" descr="http://colah.github.io/posts/2015-08-Understanding-LSTMs/img/RNN-rol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466850" cy="2277110"/>
            </a:xfrm>
            <a:prstGeom prst="rect">
              <a:avLst/>
            </a:prstGeom>
            <a:noFill/>
            <a:ln>
              <a:noFill/>
            </a:ln>
          </p:spPr>
        </p:pic>
        <p:sp>
          <p:nvSpPr>
            <p:cNvPr id="12" name="Text Box 1"/>
            <p:cNvSpPr txBox="1"/>
            <p:nvPr/>
          </p:nvSpPr>
          <p:spPr>
            <a:xfrm>
              <a:off x="0" y="2333625"/>
              <a:ext cx="2371725" cy="276225"/>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1000"/>
                </a:spcAft>
              </a:pPr>
              <a:r>
                <a:rPr lang="en-US" sz="900" i="1">
                  <a:solidFill>
                    <a:srgbClr val="1F497D"/>
                  </a:solidFill>
                  <a:effectLst/>
                  <a:latin typeface="Calibri" panose="020F0502020204030204" pitchFamily="34" charset="0"/>
                  <a:ea typeface="Calibri" panose="020F0502020204030204" pitchFamily="34" charset="0"/>
                  <a:cs typeface="Times New Roman" panose="02020603050405020304" pitchFamily="18" charset="0"/>
                </a:rPr>
                <a:t>Figure 2: Recurrent Neural Networks have loops.</a:t>
              </a:r>
            </a:p>
          </p:txBody>
        </p:sp>
      </p:grpSp>
    </p:spTree>
    <p:extLst>
      <p:ext uri="{BB962C8B-B14F-4D97-AF65-F5344CB8AC3E}">
        <p14:creationId xmlns:p14="http://schemas.microsoft.com/office/powerpoint/2010/main" val="971608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a:t>The Problem of Long-Term Dependencies</a:t>
            </a:r>
          </a:p>
        </p:txBody>
      </p:sp>
      <p:sp>
        <p:nvSpPr>
          <p:cNvPr id="3" name="Content Placeholder 2"/>
          <p:cNvSpPr>
            <a:spLocks noGrp="1"/>
          </p:cNvSpPr>
          <p:nvPr>
            <p:ph idx="1"/>
          </p:nvPr>
        </p:nvSpPr>
        <p:spPr>
          <a:xfrm>
            <a:off x="513184" y="737117"/>
            <a:ext cx="5281126" cy="6008916"/>
          </a:xfrm>
        </p:spPr>
        <p:txBody>
          <a:bodyPr/>
          <a:lstStyle/>
          <a:p>
            <a:pPr>
              <a:buFont typeface="Wingdings" panose="05000000000000000000" pitchFamily="2" charset="2"/>
              <a:buChar char="Ø"/>
            </a:pPr>
            <a:r>
              <a:rPr lang="en-US" dirty="0" smtClean="0"/>
              <a:t>As </a:t>
            </a:r>
            <a:r>
              <a:rPr lang="en-US" dirty="0"/>
              <a:t>that gap grows, RNNs become unable to learn to connect the information.</a:t>
            </a:r>
            <a:endParaRPr lang="en-US" dirty="0" smtClean="0"/>
          </a:p>
          <a:p>
            <a:pPr>
              <a:buFont typeface="Wingdings" panose="05000000000000000000" pitchFamily="2" charset="2"/>
              <a:buChar char="Ø"/>
            </a:pPr>
            <a:r>
              <a:rPr lang="en-US" dirty="0" smtClean="0"/>
              <a:t>In </a:t>
            </a:r>
            <a:r>
              <a:rPr lang="en-US" dirty="0"/>
              <a:t>theory, RNNs are absolutely capable of handling such “long-term dependencies.” A human could carefully pick parameters for them to solve toy problems of this form</a:t>
            </a:r>
            <a:r>
              <a:rPr lang="en-US" dirty="0" smtClean="0"/>
              <a:t>.</a:t>
            </a:r>
          </a:p>
          <a:p>
            <a:pPr>
              <a:buFont typeface="Wingdings" panose="05000000000000000000" pitchFamily="2" charset="2"/>
              <a:buChar char="Ø"/>
            </a:pPr>
            <a:r>
              <a:rPr lang="en-US" dirty="0" smtClean="0"/>
              <a:t>In </a:t>
            </a:r>
            <a:r>
              <a:rPr lang="en-US" dirty="0"/>
              <a:t>practice, RNNs don’t seem to be able to learn them.</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pic>
        <p:nvPicPr>
          <p:cNvPr id="2052" name="Picture 4" descr="Neural networks struggle with long term dependenci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4310" y="3741575"/>
            <a:ext cx="6191185" cy="21324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colah.github.io/posts/2015-08-Understanding-LSTMs/img/RNN-shorttermdepdencie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9300" y="737117"/>
            <a:ext cx="5943600" cy="2739390"/>
          </a:xfrm>
          <a:prstGeom prst="rect">
            <a:avLst/>
          </a:prstGeom>
          <a:noFill/>
          <a:ln>
            <a:noFill/>
          </a:ln>
        </p:spPr>
      </p:pic>
    </p:spTree>
    <p:extLst>
      <p:ext uri="{BB962C8B-B14F-4D97-AF65-F5344CB8AC3E}">
        <p14:creationId xmlns:p14="http://schemas.microsoft.com/office/powerpoint/2010/main" val="1701268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smtClean="0"/>
              <a:t>Standard Notation used</a:t>
            </a:r>
            <a:endParaRPr lang="en-US" dirty="0"/>
          </a:p>
        </p:txBody>
      </p:sp>
      <p:sp>
        <p:nvSpPr>
          <p:cNvPr id="3" name="Content Placeholder 2"/>
          <p:cNvSpPr>
            <a:spLocks noGrp="1"/>
          </p:cNvSpPr>
          <p:nvPr>
            <p:ph idx="1"/>
          </p:nvPr>
        </p:nvSpPr>
        <p:spPr>
          <a:xfrm>
            <a:off x="513183" y="737117"/>
            <a:ext cx="10840617" cy="6018246"/>
          </a:xfrm>
        </p:spPr>
        <p:txBody>
          <a:bodyPr/>
          <a:lstStyle/>
          <a:p>
            <a:pPr algn="just">
              <a:buFont typeface="Wingdings" panose="05000000000000000000" pitchFamily="2" charset="2"/>
              <a:buChar char="Ø"/>
            </a:pPr>
            <a:r>
              <a:rPr lang="en-US" dirty="0" smtClean="0"/>
              <a:t>E</a:t>
            </a:r>
            <a:r>
              <a:rPr lang="en-US" dirty="0"/>
              <a:t>ach line carries an entire vector, from the output of one node to the inputs of </a:t>
            </a:r>
            <a:r>
              <a:rPr lang="en-US" dirty="0" smtClean="0"/>
              <a:t>others</a:t>
            </a:r>
          </a:p>
          <a:p>
            <a:pPr algn="just">
              <a:buFont typeface="Wingdings" panose="05000000000000000000" pitchFamily="2" charset="2"/>
              <a:buChar char="Ø"/>
            </a:pPr>
            <a:r>
              <a:rPr lang="en-US" dirty="0"/>
              <a:t>The pink circles represent pointwise operations, like vector </a:t>
            </a:r>
            <a:r>
              <a:rPr lang="en-US" dirty="0" smtClean="0"/>
              <a:t>addition</a:t>
            </a:r>
          </a:p>
          <a:p>
            <a:pPr algn="just">
              <a:buFont typeface="Wingdings" panose="05000000000000000000" pitchFamily="2" charset="2"/>
              <a:buChar char="Ø"/>
            </a:pPr>
            <a:r>
              <a:rPr lang="en-US" dirty="0" smtClean="0"/>
              <a:t>The </a:t>
            </a:r>
            <a:r>
              <a:rPr lang="en-US" dirty="0"/>
              <a:t>yellow boxes are learned neural network </a:t>
            </a:r>
            <a:r>
              <a:rPr lang="en-US" dirty="0" smtClean="0"/>
              <a:t>layers</a:t>
            </a:r>
          </a:p>
          <a:p>
            <a:pPr algn="just">
              <a:buFont typeface="Wingdings" panose="05000000000000000000" pitchFamily="2" charset="2"/>
              <a:buChar char="Ø"/>
            </a:pPr>
            <a:r>
              <a:rPr lang="en-US" dirty="0"/>
              <a:t>Lines merging denote </a:t>
            </a:r>
            <a:r>
              <a:rPr lang="en-US" dirty="0" smtClean="0"/>
              <a:t>concatenation</a:t>
            </a:r>
          </a:p>
          <a:p>
            <a:pPr algn="just">
              <a:buFont typeface="Wingdings" panose="05000000000000000000" pitchFamily="2" charset="2"/>
              <a:buChar char="Ø"/>
            </a:pPr>
            <a:r>
              <a:rPr lang="en-US" dirty="0"/>
              <a:t>line forking denote its content being copied and the copies going to different </a:t>
            </a:r>
            <a:r>
              <a:rPr lang="en-US" dirty="0" smtClean="0"/>
              <a:t>locations.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pic>
        <p:nvPicPr>
          <p:cNvPr id="7" name="Picture 6" descr="http://colah.github.io/posts/2015-08-Understanding-LSTMs/img/LSTM2-notation.png"/>
          <p:cNvPicPr/>
          <p:nvPr/>
        </p:nvPicPr>
        <p:blipFill>
          <a:blip r:embed="rId3">
            <a:extLst>
              <a:ext uri="{28A0092B-C50C-407E-A947-70E740481C1C}">
                <a14:useLocalDpi xmlns:a14="http://schemas.microsoft.com/office/drawing/2010/main" val="0"/>
              </a:ext>
            </a:extLst>
          </a:blip>
          <a:srcRect/>
          <a:stretch>
            <a:fillRect/>
          </a:stretch>
        </p:blipFill>
        <p:spPr bwMode="auto">
          <a:xfrm>
            <a:off x="2742356" y="4413379"/>
            <a:ext cx="6532271" cy="1493649"/>
          </a:xfrm>
          <a:prstGeom prst="rect">
            <a:avLst/>
          </a:prstGeom>
          <a:noFill/>
          <a:ln>
            <a:noFill/>
          </a:ln>
        </p:spPr>
      </p:pic>
    </p:spTree>
    <p:extLst>
      <p:ext uri="{BB962C8B-B14F-4D97-AF65-F5344CB8AC3E}">
        <p14:creationId xmlns:p14="http://schemas.microsoft.com/office/powerpoint/2010/main" val="925450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a:t>What are LSTM Neural Networks</a:t>
            </a:r>
          </a:p>
        </p:txBody>
      </p:sp>
      <p:sp>
        <p:nvSpPr>
          <p:cNvPr id="3" name="Content Placeholder 2"/>
          <p:cNvSpPr>
            <a:spLocks noGrp="1"/>
          </p:cNvSpPr>
          <p:nvPr>
            <p:ph idx="1"/>
          </p:nvPr>
        </p:nvSpPr>
        <p:spPr>
          <a:xfrm>
            <a:off x="513183" y="737118"/>
            <a:ext cx="11084767" cy="3816960"/>
          </a:xfrm>
        </p:spPr>
        <p:txBody>
          <a:bodyPr>
            <a:normAutofit/>
          </a:bodyPr>
          <a:lstStyle/>
          <a:p>
            <a:pPr>
              <a:buFont typeface="Wingdings" panose="05000000000000000000" pitchFamily="2" charset="2"/>
              <a:buChar char="Ø"/>
            </a:pPr>
            <a:r>
              <a:rPr lang="en-US" dirty="0"/>
              <a:t>Long Short-Term Memory, an evolution on a Recurrent Neural Network </a:t>
            </a:r>
            <a:r>
              <a:rPr lang="en-US" dirty="0" smtClean="0"/>
              <a:t>(</a:t>
            </a:r>
            <a:r>
              <a:rPr lang="en-US" dirty="0"/>
              <a:t>a special kind </a:t>
            </a:r>
            <a:r>
              <a:rPr lang="en-US" dirty="0" smtClean="0"/>
              <a:t>of RNN), capable </a:t>
            </a:r>
            <a:r>
              <a:rPr lang="en-US" dirty="0"/>
              <a:t>of learning long-term </a:t>
            </a:r>
            <a:r>
              <a:rPr lang="en-US" dirty="0" smtClean="0"/>
              <a:t>dependencies.</a:t>
            </a:r>
          </a:p>
          <a:p>
            <a:pPr>
              <a:buFont typeface="Wingdings" panose="05000000000000000000" pitchFamily="2" charset="2"/>
              <a:buChar char="Ø"/>
            </a:pPr>
            <a:r>
              <a:rPr lang="en-US" dirty="0"/>
              <a:t>LSTMs are explicitly designed to avoid the long-term dependency problem</a:t>
            </a:r>
            <a:r>
              <a:rPr lang="en-US" dirty="0" smtClean="0"/>
              <a:t>.</a:t>
            </a:r>
          </a:p>
          <a:p>
            <a:pPr>
              <a:buFont typeface="Wingdings" panose="05000000000000000000" pitchFamily="2" charset="2"/>
              <a:buChar char="Ø"/>
            </a:pPr>
            <a:r>
              <a:rPr lang="en-US" dirty="0"/>
              <a:t>Remembering information for long periods of time is practically their default </a:t>
            </a:r>
            <a:r>
              <a:rPr lang="en-US" dirty="0" smtClean="0"/>
              <a:t>behavior</a:t>
            </a:r>
          </a:p>
          <a:p>
            <a:pPr>
              <a:buFont typeface="Wingdings" panose="05000000000000000000" pitchFamily="2" charset="2"/>
              <a:buChar char="Ø"/>
            </a:pPr>
            <a:r>
              <a:rPr lang="en-US" dirty="0" smtClean="0"/>
              <a:t>This </a:t>
            </a:r>
            <a:r>
              <a:rPr lang="en-US" dirty="0"/>
              <a:t>repeating module will have a very simple structure, such as a single than layer.</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grpSp>
        <p:nvGrpSpPr>
          <p:cNvPr id="13" name="Group 12"/>
          <p:cNvGrpSpPr/>
          <p:nvPr/>
        </p:nvGrpSpPr>
        <p:grpSpPr>
          <a:xfrm>
            <a:off x="3491592" y="4231238"/>
            <a:ext cx="4686300" cy="1847850"/>
            <a:chOff x="0" y="0"/>
            <a:chExt cx="5943600" cy="2543175"/>
          </a:xfrm>
        </p:grpSpPr>
        <p:pic>
          <p:nvPicPr>
            <p:cNvPr id="14" name="Picture 13" descr="http://colah.github.io/posts/2015-08-Understanding-LSTMs/img/LSTM3-SimpleRNN.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5943600" cy="2223770"/>
            </a:xfrm>
            <a:prstGeom prst="rect">
              <a:avLst/>
            </a:prstGeom>
            <a:noFill/>
            <a:ln>
              <a:noFill/>
            </a:ln>
          </p:spPr>
        </p:pic>
        <p:sp>
          <p:nvSpPr>
            <p:cNvPr id="15" name="Text Box 26"/>
            <p:cNvSpPr txBox="1"/>
            <p:nvPr/>
          </p:nvSpPr>
          <p:spPr>
            <a:xfrm>
              <a:off x="0" y="2276475"/>
              <a:ext cx="5943600" cy="26670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1000"/>
                </a:spcAft>
              </a:pPr>
              <a:r>
                <a:rPr lang="en-US" sz="900" i="1">
                  <a:solidFill>
                    <a:srgbClr val="1F497D"/>
                  </a:solidFill>
                  <a:effectLst/>
                  <a:latin typeface="Calibri" panose="020F0502020204030204" pitchFamily="34" charset="0"/>
                  <a:ea typeface="Calibri" panose="020F0502020204030204" pitchFamily="34" charset="0"/>
                  <a:cs typeface="Times New Roman" panose="02020603050405020304" pitchFamily="18" charset="0"/>
                </a:rPr>
                <a:t>Figure 4: The repeating module in a standard RNN contains a single layer.</a:t>
              </a:r>
            </a:p>
          </p:txBody>
        </p:sp>
      </p:grpSp>
    </p:spTree>
    <p:extLst>
      <p:ext uri="{BB962C8B-B14F-4D97-AF65-F5344CB8AC3E}">
        <p14:creationId xmlns:p14="http://schemas.microsoft.com/office/powerpoint/2010/main" val="26468824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a:t>The Core Idea behind </a:t>
            </a:r>
            <a:r>
              <a:rPr lang="en-US" dirty="0" smtClean="0"/>
              <a:t>LSTMs</a:t>
            </a:r>
            <a:endParaRPr lang="en-US" dirty="0"/>
          </a:p>
        </p:txBody>
      </p:sp>
      <p:sp>
        <p:nvSpPr>
          <p:cNvPr id="3" name="Content Placeholder 2"/>
          <p:cNvSpPr>
            <a:spLocks noGrp="1"/>
          </p:cNvSpPr>
          <p:nvPr>
            <p:ph idx="1"/>
          </p:nvPr>
        </p:nvSpPr>
        <p:spPr>
          <a:xfrm>
            <a:off x="513183" y="737117"/>
            <a:ext cx="10840617" cy="4012162"/>
          </a:xfrm>
        </p:spPr>
        <p:txBody>
          <a:bodyPr>
            <a:normAutofit fontScale="85000" lnSpcReduction="20000"/>
          </a:bodyPr>
          <a:lstStyle/>
          <a:p>
            <a:pPr>
              <a:buFont typeface="Wingdings" panose="05000000000000000000" pitchFamily="2" charset="2"/>
              <a:buChar char="Ø"/>
            </a:pPr>
            <a:r>
              <a:rPr lang="en-US" dirty="0"/>
              <a:t>The key to LSTMs is the cell state, the horizontal line running through the top of the </a:t>
            </a:r>
            <a:r>
              <a:rPr lang="en-US" dirty="0" smtClean="0"/>
              <a:t>diagram.</a:t>
            </a:r>
          </a:p>
          <a:p>
            <a:pPr>
              <a:buFont typeface="Wingdings" panose="05000000000000000000" pitchFamily="2" charset="2"/>
              <a:buChar char="Ø"/>
            </a:pPr>
            <a:r>
              <a:rPr lang="en-US" dirty="0"/>
              <a:t>The cell state is kind of like a conveyor belt. It runs straight down the entire chain, with only some minor linear interactions</a:t>
            </a:r>
            <a:r>
              <a:rPr lang="en-US" dirty="0" smtClean="0"/>
              <a:t>.</a:t>
            </a:r>
          </a:p>
          <a:p>
            <a:pPr>
              <a:buFont typeface="Wingdings" panose="05000000000000000000" pitchFamily="2" charset="2"/>
              <a:buChar char="Ø"/>
            </a:pPr>
            <a:r>
              <a:rPr lang="en-US" dirty="0"/>
              <a:t>The LSTM does have the ability to remove or add information to the cell state, carefully regulated by structures called gates.</a:t>
            </a:r>
          </a:p>
          <a:p>
            <a:pPr>
              <a:buFont typeface="Wingdings" panose="05000000000000000000" pitchFamily="2" charset="2"/>
              <a:buChar char="Ø"/>
            </a:pPr>
            <a:r>
              <a:rPr lang="en-US" dirty="0"/>
              <a:t>Gates are a way to optionally let information through. They are composed out of a sigmoid neural net layer and a pointwise multiplication operation</a:t>
            </a:r>
            <a:r>
              <a:rPr lang="en-US" dirty="0" smtClean="0"/>
              <a:t>.</a:t>
            </a:r>
          </a:p>
          <a:p>
            <a:pPr>
              <a:buFont typeface="Wingdings" panose="05000000000000000000" pitchFamily="2" charset="2"/>
              <a:buChar char="Ø"/>
            </a:pPr>
            <a:r>
              <a:rPr lang="en-US" dirty="0"/>
              <a:t>The sigmoid layer outputs numbers between zero and one, describing how much of each component should be let through. A value of zero means “let nothing through,” while a value of one means “let everything through!”</a:t>
            </a:r>
          </a:p>
          <a:p>
            <a:pPr>
              <a:buFont typeface="Wingdings" panose="05000000000000000000" pitchFamily="2" charset="2"/>
              <a:buChar char="Ø"/>
            </a:pPr>
            <a:r>
              <a:rPr lang="en-US" dirty="0"/>
              <a:t>An LSTM has three of these gates, to protect and control the cell state</a:t>
            </a:r>
            <a:r>
              <a:rPr lang="en-US" dirty="0" smtClean="0"/>
              <a:t>.</a:t>
            </a:r>
          </a:p>
          <a:p>
            <a:endParaRPr lang="en-US" dirty="0" smtClean="0"/>
          </a:p>
          <a:p>
            <a:endParaRPr lang="en-US" dirty="0" smtClean="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pic>
        <p:nvPicPr>
          <p:cNvPr id="6" name="Picture 5" descr="http://colah.github.io/posts/2015-08-Understanding-LSTMs/img/LSTM3-C-line.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5168" y="4749279"/>
            <a:ext cx="5057191" cy="1884785"/>
          </a:xfrm>
          <a:prstGeom prst="rect">
            <a:avLst/>
          </a:prstGeom>
          <a:noFill/>
          <a:ln>
            <a:noFill/>
          </a:ln>
        </p:spPr>
      </p:pic>
    </p:spTree>
    <p:extLst>
      <p:ext uri="{BB962C8B-B14F-4D97-AF65-F5344CB8AC3E}">
        <p14:creationId xmlns:p14="http://schemas.microsoft.com/office/powerpoint/2010/main" val="2219547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smtClean="0"/>
              <a:t>OBJECTIVE:</a:t>
            </a:r>
            <a:endParaRPr lang="en-US" dirty="0"/>
          </a:p>
        </p:txBody>
      </p:sp>
      <p:sp>
        <p:nvSpPr>
          <p:cNvPr id="3" name="Content Placeholder 2"/>
          <p:cNvSpPr>
            <a:spLocks noGrp="1"/>
          </p:cNvSpPr>
          <p:nvPr>
            <p:ph idx="1"/>
          </p:nvPr>
        </p:nvSpPr>
        <p:spPr>
          <a:xfrm>
            <a:off x="513183" y="737117"/>
            <a:ext cx="5073577" cy="6018246"/>
          </a:xfrm>
        </p:spPr>
        <p:txBody>
          <a:bodyPr/>
          <a:lstStyle/>
          <a:p>
            <a:pPr>
              <a:buFont typeface="Wingdings" panose="05000000000000000000" pitchFamily="2" charset="2"/>
              <a:buChar char="Ø"/>
            </a:pPr>
            <a:r>
              <a:rPr lang="en-US" dirty="0" smtClean="0"/>
              <a:t>To </a:t>
            </a:r>
            <a:r>
              <a:rPr lang="en-US" dirty="0" smtClean="0"/>
              <a:t>predict </a:t>
            </a:r>
            <a:r>
              <a:rPr lang="en-US" dirty="0" smtClean="0"/>
              <a:t>daily closing price of selected stock with greater than 95% accuracy using </a:t>
            </a:r>
            <a:r>
              <a:rPr lang="en-US" dirty="0"/>
              <a:t>Deep learning  - LMST </a:t>
            </a:r>
            <a:r>
              <a:rPr lang="en-US" dirty="0" smtClean="0"/>
              <a:t>and </a:t>
            </a:r>
            <a:r>
              <a:rPr lang="en-US" dirty="0" smtClean="0"/>
              <a:t>price history </a:t>
            </a:r>
            <a:r>
              <a:rPr lang="en-US" dirty="0" smtClean="0"/>
              <a:t>price data from </a:t>
            </a:r>
            <a:r>
              <a:rPr lang="en-US" dirty="0" smtClean="0">
                <a:hlinkClick r:id="rId2"/>
              </a:rPr>
              <a:t>http://finance.yahoo.com</a:t>
            </a:r>
            <a:r>
              <a:rPr lang="en-US" dirty="0" smtClean="0"/>
              <a:t> or </a:t>
            </a:r>
            <a:r>
              <a:rPr lang="en-US" dirty="0" smtClean="0">
                <a:hlinkClick r:id="rId3"/>
              </a:rPr>
              <a:t>http://finance.google.com</a:t>
            </a:r>
            <a:r>
              <a:rPr lang="en-US" dirty="0" smtClean="0"/>
              <a:t>.</a:t>
            </a:r>
          </a:p>
          <a:p>
            <a:pPr>
              <a:buFont typeface="Wingdings" panose="05000000000000000000" pitchFamily="2" charset="2"/>
              <a:buChar char="Ø"/>
            </a:pPr>
            <a:r>
              <a:rPr lang="en-US" dirty="0"/>
              <a:t>To understand Deep learning  - </a:t>
            </a:r>
            <a:r>
              <a:rPr lang="en-US" dirty="0" smtClean="0"/>
              <a:t>LMST.</a:t>
            </a:r>
            <a:endParaRPr lang="en-US"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pic>
        <p:nvPicPr>
          <p:cNvPr id="1026"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523" y="1283532"/>
            <a:ext cx="5172745" cy="3411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89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heel(1)">
                                      <p:cBhvr>
                                        <p:cTn id="15"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a:t>Step-by-Step LSTM Walk </a:t>
            </a:r>
            <a:r>
              <a:rPr lang="en-US" dirty="0" smtClean="0"/>
              <a:t>Through – First Step</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sp>
        <p:nvSpPr>
          <p:cNvPr id="4" name="Content Placeholder 3"/>
          <p:cNvSpPr>
            <a:spLocks noGrp="1"/>
          </p:cNvSpPr>
          <p:nvPr>
            <p:ph idx="1"/>
          </p:nvPr>
        </p:nvSpPr>
        <p:spPr>
          <a:xfrm>
            <a:off x="363894" y="737117"/>
            <a:ext cx="11346024" cy="5924940"/>
          </a:xfrm>
        </p:spPr>
        <p:txBody>
          <a:bodyPr/>
          <a:lstStyle/>
          <a:p>
            <a:pPr>
              <a:buFont typeface="Wingdings" panose="05000000000000000000" pitchFamily="2" charset="2"/>
              <a:buChar char="Ø"/>
            </a:pPr>
            <a:r>
              <a:rPr lang="en-US" dirty="0"/>
              <a:t>The first step in our LSTM is to decide what information we’re going to throw away from the cell state</a:t>
            </a:r>
            <a:r>
              <a:rPr lang="en-US" dirty="0" smtClean="0"/>
              <a:t>.</a:t>
            </a:r>
          </a:p>
          <a:p>
            <a:pPr>
              <a:buFont typeface="Wingdings" panose="05000000000000000000" pitchFamily="2" charset="2"/>
              <a:buChar char="Ø"/>
            </a:pPr>
            <a:r>
              <a:rPr lang="en-US" dirty="0"/>
              <a:t>This decision is made by a sigmoid layer called the “forget gate layer.” It looks at ht−</a:t>
            </a:r>
            <a:r>
              <a:rPr lang="en-US" dirty="0" smtClean="0"/>
              <a:t>1 </a:t>
            </a:r>
            <a:r>
              <a:rPr lang="en-US" dirty="0"/>
              <a:t>and </a:t>
            </a:r>
            <a:r>
              <a:rPr lang="en-US" dirty="0" err="1" smtClean="0"/>
              <a:t>xt</a:t>
            </a:r>
            <a:r>
              <a:rPr lang="en-US" dirty="0" smtClean="0"/>
              <a:t>, </a:t>
            </a:r>
            <a:r>
              <a:rPr lang="en-US" dirty="0"/>
              <a:t>and outputs a number between </a:t>
            </a:r>
            <a:r>
              <a:rPr lang="en-US" dirty="0" smtClean="0"/>
              <a:t>0 </a:t>
            </a:r>
            <a:r>
              <a:rPr lang="en-US" dirty="0"/>
              <a:t>and </a:t>
            </a:r>
            <a:r>
              <a:rPr lang="en-US" dirty="0" smtClean="0"/>
              <a:t>1 </a:t>
            </a:r>
            <a:r>
              <a:rPr lang="en-US" dirty="0"/>
              <a:t>for each number in the cell state Ct−</a:t>
            </a:r>
            <a:r>
              <a:rPr lang="en-US" dirty="0" smtClean="0"/>
              <a:t>1. </a:t>
            </a:r>
          </a:p>
          <a:p>
            <a:pPr>
              <a:buFont typeface="Wingdings" panose="05000000000000000000" pitchFamily="2" charset="2"/>
              <a:buChar char="Ø"/>
            </a:pPr>
            <a:r>
              <a:rPr lang="en-US" dirty="0" smtClean="0"/>
              <a:t>A 1 </a:t>
            </a:r>
            <a:r>
              <a:rPr lang="en-US" dirty="0"/>
              <a:t>represents “completely keep this” while a </a:t>
            </a:r>
            <a:r>
              <a:rPr lang="en-US" dirty="0" smtClean="0"/>
              <a:t>0 </a:t>
            </a:r>
            <a:r>
              <a:rPr lang="en-US" dirty="0"/>
              <a:t>represents “completely get rid of this</a:t>
            </a:r>
            <a:r>
              <a:rPr lang="en-US" dirty="0" smtClean="0"/>
              <a:t>.”</a:t>
            </a:r>
          </a:p>
          <a:p>
            <a:pPr>
              <a:buFont typeface="Wingdings" panose="05000000000000000000" pitchFamily="2" charset="2"/>
              <a:buChar char="Ø"/>
            </a:pPr>
            <a:r>
              <a:rPr lang="en-US" dirty="0"/>
              <a:t>T</a:t>
            </a:r>
            <a:r>
              <a:rPr lang="en-US" dirty="0" smtClean="0"/>
              <a:t>he </a:t>
            </a:r>
            <a:r>
              <a:rPr lang="en-US" dirty="0"/>
              <a:t>cell state might include the gender of the present subject, so that the correct pronouns can be used. When we see a new subject, we want to forget the gender of the old subject.</a:t>
            </a:r>
            <a:endParaRPr lang="en-US" dirty="0" smtClean="0"/>
          </a:p>
          <a:p>
            <a:endParaRPr lang="en-US" dirty="0"/>
          </a:p>
        </p:txBody>
      </p:sp>
      <p:pic>
        <p:nvPicPr>
          <p:cNvPr id="7" name="Content Placeholder 5" descr="http://colah.github.io/posts/2015-08-Understanding-LSTMs/img/LSTM3-focus-f.png"/>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4638" y="4774123"/>
            <a:ext cx="7300987" cy="1984971"/>
          </a:xfrm>
          <a:prstGeom prst="rect">
            <a:avLst/>
          </a:prstGeom>
          <a:noFill/>
          <a:ln>
            <a:noFill/>
          </a:ln>
        </p:spPr>
      </p:pic>
    </p:spTree>
    <p:extLst>
      <p:ext uri="{BB962C8B-B14F-4D97-AF65-F5344CB8AC3E}">
        <p14:creationId xmlns:p14="http://schemas.microsoft.com/office/powerpoint/2010/main" val="30181413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a:t>Step-by-Step LSTM Walk </a:t>
            </a:r>
            <a:r>
              <a:rPr lang="en-US" dirty="0" smtClean="0"/>
              <a:t>Through – Next Step</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sp>
        <p:nvSpPr>
          <p:cNvPr id="4" name="Content Placeholder 3"/>
          <p:cNvSpPr>
            <a:spLocks noGrp="1"/>
          </p:cNvSpPr>
          <p:nvPr>
            <p:ph idx="1"/>
          </p:nvPr>
        </p:nvSpPr>
        <p:spPr>
          <a:xfrm>
            <a:off x="363894" y="737117"/>
            <a:ext cx="11346024" cy="5924940"/>
          </a:xfrm>
        </p:spPr>
        <p:txBody>
          <a:bodyPr/>
          <a:lstStyle/>
          <a:p>
            <a:pPr>
              <a:buFont typeface="Wingdings" panose="05000000000000000000" pitchFamily="2" charset="2"/>
              <a:buChar char="Ø"/>
            </a:pPr>
            <a:r>
              <a:rPr lang="en-US" dirty="0"/>
              <a:t>The next step is to decide what new information we’re going to store in the cell state</a:t>
            </a:r>
            <a:r>
              <a:rPr lang="en-US" dirty="0" smtClean="0"/>
              <a:t>.</a:t>
            </a:r>
          </a:p>
          <a:p>
            <a:pPr lvl="1">
              <a:buFont typeface="Wingdings" panose="05000000000000000000" pitchFamily="2" charset="2"/>
              <a:buChar char="Ø"/>
            </a:pPr>
            <a:r>
              <a:rPr lang="en-US" dirty="0"/>
              <a:t>First, a sigmoid layer called the “input gate layer” decides which values we’ll update</a:t>
            </a:r>
            <a:r>
              <a:rPr lang="en-US" dirty="0" smtClean="0"/>
              <a:t>.</a:t>
            </a:r>
          </a:p>
          <a:p>
            <a:pPr lvl="1">
              <a:buFont typeface="Wingdings" panose="05000000000000000000" pitchFamily="2" charset="2"/>
              <a:buChar char="Ø"/>
            </a:pPr>
            <a:r>
              <a:rPr lang="en-US" dirty="0"/>
              <a:t>Next, a </a:t>
            </a:r>
            <a:r>
              <a:rPr lang="en-US" dirty="0" err="1"/>
              <a:t>tanh</a:t>
            </a:r>
            <a:r>
              <a:rPr lang="en-US" dirty="0"/>
              <a:t> layer creates a vector of new candidate values, </a:t>
            </a:r>
            <a:r>
              <a:rPr lang="en-US" dirty="0" err="1"/>
              <a:t>C~t</a:t>
            </a:r>
            <a:r>
              <a:rPr lang="en-US" dirty="0"/>
              <a:t>, that could be added to the state</a:t>
            </a:r>
            <a:r>
              <a:rPr lang="en-US" dirty="0" smtClean="0"/>
              <a:t>.</a:t>
            </a:r>
          </a:p>
          <a:p>
            <a:pPr>
              <a:buFont typeface="Wingdings" panose="05000000000000000000" pitchFamily="2" charset="2"/>
              <a:buChar char="Ø"/>
            </a:pPr>
            <a:r>
              <a:rPr lang="en-US" dirty="0" smtClean="0"/>
              <a:t>In </a:t>
            </a:r>
            <a:r>
              <a:rPr lang="en-US" dirty="0"/>
              <a:t>the example of our language model, we’d want to add the gender of the new subject to the cell state, to replace the old one we’re forgetting</a:t>
            </a:r>
            <a:r>
              <a:rPr lang="en-US" dirty="0" smtClean="0"/>
              <a:t>.</a:t>
            </a:r>
            <a:endParaRPr lang="en-US" dirty="0"/>
          </a:p>
        </p:txBody>
      </p:sp>
      <p:pic>
        <p:nvPicPr>
          <p:cNvPr id="6" name="Picture 5" descr="http://colah.github.io/posts/2015-08-Understanding-LSTMs/img/LSTM3-focus-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0510" y="4283923"/>
            <a:ext cx="5943600" cy="1835785"/>
          </a:xfrm>
          <a:prstGeom prst="rect">
            <a:avLst/>
          </a:prstGeom>
          <a:noFill/>
          <a:ln>
            <a:noFill/>
          </a:ln>
        </p:spPr>
      </p:pic>
    </p:spTree>
    <p:extLst>
      <p:ext uri="{BB962C8B-B14F-4D97-AF65-F5344CB8AC3E}">
        <p14:creationId xmlns:p14="http://schemas.microsoft.com/office/powerpoint/2010/main" val="41197450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a:t>Step-by-Step LSTM Walk </a:t>
            </a:r>
            <a:r>
              <a:rPr lang="en-US" dirty="0" smtClean="0"/>
              <a:t>Through – </a:t>
            </a:r>
            <a:r>
              <a:rPr lang="en-US" dirty="0"/>
              <a:t>Next </a:t>
            </a:r>
            <a:r>
              <a:rPr lang="en-US" dirty="0" smtClean="0"/>
              <a:t>Step</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sp>
        <p:nvSpPr>
          <p:cNvPr id="4" name="Content Placeholder 3"/>
          <p:cNvSpPr>
            <a:spLocks noGrp="1"/>
          </p:cNvSpPr>
          <p:nvPr>
            <p:ph idx="1"/>
          </p:nvPr>
        </p:nvSpPr>
        <p:spPr>
          <a:xfrm>
            <a:off x="363894" y="737117"/>
            <a:ext cx="11346024" cy="5924940"/>
          </a:xfrm>
        </p:spPr>
        <p:txBody>
          <a:bodyPr/>
          <a:lstStyle/>
          <a:p>
            <a:pPr>
              <a:buFont typeface="Wingdings" panose="05000000000000000000" pitchFamily="2" charset="2"/>
              <a:buChar char="Ø"/>
            </a:pPr>
            <a:r>
              <a:rPr lang="en-US" dirty="0"/>
              <a:t>We multiply the old state by </a:t>
            </a:r>
            <a:r>
              <a:rPr lang="en-US" dirty="0" err="1"/>
              <a:t>ft</a:t>
            </a:r>
            <a:r>
              <a:rPr lang="en-US" dirty="0"/>
              <a:t>, forgetting the things we decided to forget </a:t>
            </a:r>
            <a:r>
              <a:rPr lang="en-US" dirty="0" smtClean="0"/>
              <a:t>earlier</a:t>
            </a:r>
          </a:p>
          <a:p>
            <a:pPr>
              <a:buFont typeface="Wingdings" panose="05000000000000000000" pitchFamily="2" charset="2"/>
              <a:buChar char="Ø"/>
            </a:pPr>
            <a:r>
              <a:rPr lang="en-US" dirty="0" smtClean="0"/>
              <a:t>Add</a:t>
            </a:r>
            <a:r>
              <a:rPr lang="en-US" dirty="0"/>
              <a:t> </a:t>
            </a:r>
            <a:r>
              <a:rPr lang="en-US" dirty="0" err="1"/>
              <a:t>i</a:t>
            </a:r>
            <a:r>
              <a:rPr lang="en-US" baseline="-25000" dirty="0" err="1"/>
              <a:t>t</a:t>
            </a:r>
            <a:r>
              <a:rPr lang="en-US" dirty="0" err="1"/>
              <a:t>∗</a:t>
            </a:r>
            <a:r>
              <a:rPr lang="en-US" dirty="0" err="1" smtClean="0"/>
              <a:t>C~t</a:t>
            </a:r>
            <a:r>
              <a:rPr lang="en-US" dirty="0" smtClean="0"/>
              <a:t>. </a:t>
            </a:r>
            <a:r>
              <a:rPr lang="en-US" dirty="0"/>
              <a:t>This is the new candidate values, scaled by how much we decided to update each state value</a:t>
            </a:r>
            <a:r>
              <a:rPr lang="en-US" dirty="0" smtClean="0"/>
              <a:t>.</a:t>
            </a:r>
          </a:p>
          <a:p>
            <a:pPr>
              <a:buFont typeface="Wingdings" panose="05000000000000000000" pitchFamily="2" charset="2"/>
              <a:buChar char="Ø"/>
            </a:pPr>
            <a:r>
              <a:rPr lang="en-US" dirty="0"/>
              <a:t>In the case of the language model, this is where we’d actually drop the information about the old subject’s gender and add the new information, as we decided in the previous steps.</a:t>
            </a:r>
          </a:p>
          <a:p>
            <a:endParaRPr lang="en-US" dirty="0" smtClean="0"/>
          </a:p>
          <a:p>
            <a:endParaRPr lang="en-US" dirty="0"/>
          </a:p>
        </p:txBody>
      </p:sp>
      <p:pic>
        <p:nvPicPr>
          <p:cNvPr id="6" name="Picture 5" descr="http://colah.github.io/posts/2015-08-Understanding-LSTMs/img/LSTM3-focus-C.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5106" y="4601164"/>
            <a:ext cx="5943600" cy="1835785"/>
          </a:xfrm>
          <a:prstGeom prst="rect">
            <a:avLst/>
          </a:prstGeom>
          <a:noFill/>
          <a:ln>
            <a:noFill/>
          </a:ln>
        </p:spPr>
      </p:pic>
    </p:spTree>
    <p:extLst>
      <p:ext uri="{BB962C8B-B14F-4D97-AF65-F5344CB8AC3E}">
        <p14:creationId xmlns:p14="http://schemas.microsoft.com/office/powerpoint/2010/main" val="38116251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a:t>Step-by-Step LSTM Walk </a:t>
            </a:r>
            <a:r>
              <a:rPr lang="en-US" dirty="0" smtClean="0"/>
              <a:t>Through – Final Step</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sp>
        <p:nvSpPr>
          <p:cNvPr id="4" name="Content Placeholder 3"/>
          <p:cNvSpPr>
            <a:spLocks noGrp="1"/>
          </p:cNvSpPr>
          <p:nvPr>
            <p:ph idx="1"/>
          </p:nvPr>
        </p:nvSpPr>
        <p:spPr>
          <a:xfrm>
            <a:off x="363894" y="737117"/>
            <a:ext cx="11346024" cy="5924940"/>
          </a:xfrm>
        </p:spPr>
        <p:txBody>
          <a:bodyPr/>
          <a:lstStyle/>
          <a:p>
            <a:pPr>
              <a:buFont typeface="Wingdings" panose="05000000000000000000" pitchFamily="2" charset="2"/>
              <a:buChar char="Ø"/>
            </a:pPr>
            <a:r>
              <a:rPr lang="en-US" dirty="0" smtClean="0"/>
              <a:t>The output </a:t>
            </a:r>
            <a:r>
              <a:rPr lang="en-US" dirty="0"/>
              <a:t>will be based on our cell state, but will be a filtered version</a:t>
            </a:r>
            <a:r>
              <a:rPr lang="en-US" dirty="0" smtClean="0"/>
              <a:t>.</a:t>
            </a:r>
          </a:p>
          <a:p>
            <a:pPr>
              <a:buFont typeface="Wingdings" panose="05000000000000000000" pitchFamily="2" charset="2"/>
              <a:buChar char="Ø"/>
            </a:pPr>
            <a:r>
              <a:rPr lang="en-US" dirty="0"/>
              <a:t>First, we run a sigmoid layer which decides what parts of the cell state we’re going to output</a:t>
            </a:r>
            <a:r>
              <a:rPr lang="en-US" dirty="0" smtClean="0"/>
              <a:t>.</a:t>
            </a:r>
          </a:p>
          <a:p>
            <a:pPr>
              <a:buFont typeface="Wingdings" panose="05000000000000000000" pitchFamily="2" charset="2"/>
              <a:buChar char="Ø"/>
            </a:pPr>
            <a:r>
              <a:rPr lang="en-US" dirty="0"/>
              <a:t>we put the cell state through </a:t>
            </a:r>
            <a:r>
              <a:rPr lang="en-US" dirty="0" err="1"/>
              <a:t>tanh</a:t>
            </a:r>
            <a:r>
              <a:rPr lang="en-US" dirty="0"/>
              <a:t> (to push the values to be between −1 and 1) and multiply it by the output of the sigmoid gate, so that we only output the parts we decided to.</a:t>
            </a:r>
          </a:p>
          <a:p>
            <a:pPr>
              <a:buFont typeface="Wingdings" panose="05000000000000000000" pitchFamily="2" charset="2"/>
              <a:buChar char="Ø"/>
            </a:pPr>
            <a:r>
              <a:rPr lang="en-US" dirty="0"/>
              <a:t>For the language model example, since it just saw a subject, it might want to output information relevant to a verb, in case that’s what is coming next</a:t>
            </a:r>
            <a:r>
              <a:rPr lang="en-US" dirty="0" smtClean="0"/>
              <a:t>.</a:t>
            </a:r>
            <a:endParaRPr lang="en-US" dirty="0"/>
          </a:p>
        </p:txBody>
      </p:sp>
      <p:pic>
        <p:nvPicPr>
          <p:cNvPr id="6" name="Picture 5" descr="http://colah.github.io/posts/2015-08-Understanding-LSTMs/img/LSTM3-focus-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6353" y="4346769"/>
            <a:ext cx="5943600" cy="1835785"/>
          </a:xfrm>
          <a:prstGeom prst="rect">
            <a:avLst/>
          </a:prstGeom>
          <a:noFill/>
          <a:ln>
            <a:noFill/>
          </a:ln>
        </p:spPr>
      </p:pic>
    </p:spTree>
    <p:extLst>
      <p:ext uri="{BB962C8B-B14F-4D97-AF65-F5344CB8AC3E}">
        <p14:creationId xmlns:p14="http://schemas.microsoft.com/office/powerpoint/2010/main" val="1639966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fontScale="90000"/>
          </a:bodyPr>
          <a:lstStyle/>
          <a:p>
            <a:r>
              <a:rPr lang="en-US" b="1" dirty="0"/>
              <a:t>Variants on Long Short Term </a:t>
            </a:r>
            <a:r>
              <a:rPr lang="en-US" b="1" dirty="0" smtClean="0"/>
              <a:t>Memory </a:t>
            </a:r>
            <a:r>
              <a:rPr lang="en-US" sz="3100" b="1" dirty="0" smtClean="0"/>
              <a:t>(</a:t>
            </a:r>
            <a:r>
              <a:rPr lang="en-US" sz="3100" dirty="0" smtClean="0"/>
              <a:t>Another variation)</a:t>
            </a:r>
            <a:endParaRPr lang="en-US"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sp>
        <p:nvSpPr>
          <p:cNvPr id="3" name="Content Placeholder 2"/>
          <p:cNvSpPr>
            <a:spLocks noGrp="1"/>
          </p:cNvSpPr>
          <p:nvPr>
            <p:ph idx="1"/>
          </p:nvPr>
        </p:nvSpPr>
        <p:spPr>
          <a:xfrm>
            <a:off x="513183" y="961052"/>
            <a:ext cx="10840617" cy="5383763"/>
          </a:xfrm>
        </p:spPr>
        <p:txBody>
          <a:bodyPr/>
          <a:lstStyle/>
          <a:p>
            <a:pPr>
              <a:buFont typeface="Wingdings" panose="05000000000000000000" pitchFamily="2" charset="2"/>
              <a:buChar char="Ø"/>
            </a:pPr>
            <a:r>
              <a:rPr lang="en-US" dirty="0"/>
              <a:t>One popular LSTM variant, introduced by Gers &amp; </a:t>
            </a:r>
            <a:r>
              <a:rPr lang="en-US" dirty="0" err="1"/>
              <a:t>Schmidhuber</a:t>
            </a:r>
            <a:r>
              <a:rPr lang="en-US" dirty="0"/>
              <a:t> (2000), is adding “peephole connections.” This means that we let the gate layers look at the cell state.</a:t>
            </a:r>
          </a:p>
          <a:p>
            <a:pPr>
              <a:buFont typeface="Wingdings" panose="05000000000000000000" pitchFamily="2" charset="2"/>
              <a:buChar char="Ø"/>
            </a:pPr>
            <a:r>
              <a:rPr lang="en-US" dirty="0" smtClean="0"/>
              <a:t>The </a:t>
            </a:r>
            <a:r>
              <a:rPr lang="en-US" dirty="0"/>
              <a:t>diagram adds peepholes to all the gates, but many papers will give some peepholes and not others</a:t>
            </a:r>
            <a:r>
              <a:rPr lang="en-US" dirty="0" smtClean="0"/>
              <a:t>.</a:t>
            </a:r>
            <a:endParaRPr lang="en-US" dirty="0"/>
          </a:p>
        </p:txBody>
      </p:sp>
      <p:pic>
        <p:nvPicPr>
          <p:cNvPr id="7" name="Picture 6" descr="http://colah.github.io/posts/2015-08-Understanding-LSTMs/img/LSTM3-var-peepholes.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0815" y="3537019"/>
            <a:ext cx="5943600" cy="1835785"/>
          </a:xfrm>
          <a:prstGeom prst="rect">
            <a:avLst/>
          </a:prstGeom>
          <a:noFill/>
          <a:ln>
            <a:noFill/>
          </a:ln>
        </p:spPr>
      </p:pic>
    </p:spTree>
    <p:extLst>
      <p:ext uri="{BB962C8B-B14F-4D97-AF65-F5344CB8AC3E}">
        <p14:creationId xmlns:p14="http://schemas.microsoft.com/office/powerpoint/2010/main" val="8557020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fontScale="90000"/>
          </a:bodyPr>
          <a:lstStyle/>
          <a:p>
            <a:r>
              <a:rPr lang="en-US" b="1" dirty="0"/>
              <a:t>Variants on Long Short Term </a:t>
            </a:r>
            <a:r>
              <a:rPr lang="en-US" b="1" dirty="0" smtClean="0"/>
              <a:t>Memory </a:t>
            </a:r>
            <a:r>
              <a:rPr lang="en-US" sz="3100" b="1" dirty="0" smtClean="0"/>
              <a:t>(</a:t>
            </a:r>
            <a:r>
              <a:rPr lang="en-US" sz="3100" dirty="0" smtClean="0"/>
              <a:t>Another variation)</a:t>
            </a:r>
            <a:endParaRPr lang="en-US"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sp>
        <p:nvSpPr>
          <p:cNvPr id="4" name="Content Placeholder 3"/>
          <p:cNvSpPr>
            <a:spLocks noGrp="1"/>
          </p:cNvSpPr>
          <p:nvPr>
            <p:ph idx="1"/>
          </p:nvPr>
        </p:nvSpPr>
        <p:spPr>
          <a:xfrm>
            <a:off x="838200" y="737117"/>
            <a:ext cx="10515600" cy="5708288"/>
          </a:xfrm>
        </p:spPr>
        <p:txBody>
          <a:bodyPr/>
          <a:lstStyle/>
          <a:p>
            <a:pPr>
              <a:buFont typeface="Wingdings" panose="05000000000000000000" pitchFamily="2" charset="2"/>
              <a:buChar char="Ø"/>
            </a:pPr>
            <a:r>
              <a:rPr lang="en-US" dirty="0"/>
              <a:t>variation is to use coupled forget and input gates. Instead of separately deciding what to forget and what we should add new information to, we make those decisions together. </a:t>
            </a:r>
            <a:endParaRPr lang="en-US" dirty="0" smtClean="0"/>
          </a:p>
          <a:p>
            <a:pPr>
              <a:buFont typeface="Wingdings" panose="05000000000000000000" pitchFamily="2" charset="2"/>
              <a:buChar char="Ø"/>
            </a:pPr>
            <a:r>
              <a:rPr lang="en-US" dirty="0" smtClean="0"/>
              <a:t>We </a:t>
            </a:r>
            <a:r>
              <a:rPr lang="en-US" dirty="0"/>
              <a:t>only forget when we’re going to input something in its place. </a:t>
            </a:r>
            <a:endParaRPr lang="en-US" dirty="0" smtClean="0"/>
          </a:p>
          <a:p>
            <a:pPr>
              <a:buFont typeface="Wingdings" panose="05000000000000000000" pitchFamily="2" charset="2"/>
              <a:buChar char="Ø"/>
            </a:pPr>
            <a:r>
              <a:rPr lang="en-US" dirty="0"/>
              <a:t>We only input new values to the state when we forget something older.</a:t>
            </a:r>
          </a:p>
          <a:p>
            <a:endParaRPr lang="en-US" dirty="0"/>
          </a:p>
        </p:txBody>
      </p:sp>
      <p:pic>
        <p:nvPicPr>
          <p:cNvPr id="8" name="Picture 7" descr="http://colah.github.io/posts/2015-08-Understanding-LSTMs/img/LSTM3-var-tied.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670834"/>
            <a:ext cx="5943600" cy="1835785"/>
          </a:xfrm>
          <a:prstGeom prst="rect">
            <a:avLst/>
          </a:prstGeom>
          <a:noFill/>
          <a:ln>
            <a:noFill/>
          </a:ln>
        </p:spPr>
      </p:pic>
    </p:spTree>
    <p:extLst>
      <p:ext uri="{BB962C8B-B14F-4D97-AF65-F5344CB8AC3E}">
        <p14:creationId xmlns:p14="http://schemas.microsoft.com/office/powerpoint/2010/main" val="23714527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b="1" dirty="0"/>
              <a:t>Variants on Long Short Term Memory</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sp>
        <p:nvSpPr>
          <p:cNvPr id="3" name="Content Placeholder 2"/>
          <p:cNvSpPr>
            <a:spLocks noGrp="1"/>
          </p:cNvSpPr>
          <p:nvPr>
            <p:ph idx="1"/>
          </p:nvPr>
        </p:nvSpPr>
        <p:spPr>
          <a:xfrm>
            <a:off x="513183" y="961052"/>
            <a:ext cx="10840617" cy="5383763"/>
          </a:xfrm>
        </p:spPr>
        <p:txBody>
          <a:bodyPr/>
          <a:lstStyle/>
          <a:p>
            <a:pPr>
              <a:buFont typeface="Wingdings" panose="05000000000000000000" pitchFamily="2" charset="2"/>
              <a:buChar char="Ø"/>
            </a:pPr>
            <a:r>
              <a:rPr lang="en-US" dirty="0"/>
              <a:t>It combines forget and input gates into a single “update gate.” It also merges the cell state and hidden state, and makes some other changes. </a:t>
            </a:r>
          </a:p>
          <a:p>
            <a:pPr>
              <a:buFont typeface="Wingdings" panose="05000000000000000000" pitchFamily="2" charset="2"/>
              <a:buChar char="Ø"/>
            </a:pPr>
            <a:r>
              <a:rPr lang="en-US" dirty="0"/>
              <a:t>The resulting model is simpler than standard LSTM models, and has been growing increasingly popular.</a:t>
            </a:r>
          </a:p>
        </p:txBody>
      </p:sp>
      <p:pic>
        <p:nvPicPr>
          <p:cNvPr id="8" name="Picture 7" descr="A gated recurrent unit neural network."/>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1898" y="3782346"/>
            <a:ext cx="5943600" cy="1835785"/>
          </a:xfrm>
          <a:prstGeom prst="rect">
            <a:avLst/>
          </a:prstGeom>
          <a:noFill/>
          <a:ln>
            <a:noFill/>
          </a:ln>
        </p:spPr>
      </p:pic>
    </p:spTree>
    <p:extLst>
      <p:ext uri="{BB962C8B-B14F-4D97-AF65-F5344CB8AC3E}">
        <p14:creationId xmlns:p14="http://schemas.microsoft.com/office/powerpoint/2010/main" val="1883054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537"/>
            <a:ext cx="10515600" cy="633251"/>
          </a:xfrm>
        </p:spPr>
        <p:txBody>
          <a:bodyPr>
            <a:normAutofit fontScale="90000"/>
          </a:bodyPr>
          <a:lstStyle/>
          <a:p>
            <a:r>
              <a:rPr lang="en-US" dirty="0" smtClean="0"/>
              <a:t>Steps To predict stock prices</a:t>
            </a:r>
            <a:endParaRPr lang="en-US" dirty="0"/>
          </a:p>
        </p:txBody>
      </p:sp>
      <p:sp>
        <p:nvSpPr>
          <p:cNvPr id="3" name="Content Placeholder 2"/>
          <p:cNvSpPr>
            <a:spLocks noGrp="1"/>
          </p:cNvSpPr>
          <p:nvPr>
            <p:ph idx="1"/>
          </p:nvPr>
        </p:nvSpPr>
        <p:spPr>
          <a:xfrm>
            <a:off x="838200" y="830424"/>
            <a:ext cx="5058747" cy="5346539"/>
          </a:xfrm>
        </p:spPr>
        <p:txBody>
          <a:bodyPr>
            <a:normAutofit fontScale="92500" lnSpcReduction="10000"/>
          </a:bodyPr>
          <a:lstStyle/>
          <a:p>
            <a:pPr>
              <a:buFont typeface="Wingdings" panose="05000000000000000000" pitchFamily="2" charset="2"/>
              <a:buChar char="Ø"/>
            </a:pPr>
            <a:r>
              <a:rPr lang="en-US" dirty="0"/>
              <a:t>Download </a:t>
            </a:r>
            <a:r>
              <a:rPr lang="en-US" dirty="0" smtClean="0"/>
              <a:t>Data</a:t>
            </a:r>
          </a:p>
          <a:p>
            <a:pPr>
              <a:buFont typeface="Wingdings" panose="05000000000000000000" pitchFamily="2" charset="2"/>
              <a:buChar char="Ø"/>
            </a:pPr>
            <a:r>
              <a:rPr lang="en-US" dirty="0" smtClean="0"/>
              <a:t>Normalize data</a:t>
            </a:r>
          </a:p>
          <a:p>
            <a:pPr lvl="1">
              <a:buFont typeface="Wingdings" panose="05000000000000000000" pitchFamily="2" charset="2"/>
              <a:buChar char="Ø"/>
            </a:pPr>
            <a:r>
              <a:rPr lang="en-US" dirty="0" smtClean="0"/>
              <a:t>Using </a:t>
            </a:r>
            <a:r>
              <a:rPr lang="en-US" dirty="0" err="1" smtClean="0"/>
              <a:t>ni</a:t>
            </a:r>
            <a:r>
              <a:rPr lang="en-US" dirty="0" smtClean="0"/>
              <a:t> = (pi/p0) -1</a:t>
            </a:r>
          </a:p>
          <a:p>
            <a:pPr>
              <a:buFont typeface="Wingdings" panose="05000000000000000000" pitchFamily="2" charset="2"/>
              <a:buChar char="Ø"/>
            </a:pPr>
            <a:r>
              <a:rPr lang="en-US" dirty="0" smtClean="0"/>
              <a:t>Build </a:t>
            </a:r>
            <a:r>
              <a:rPr lang="en-US" dirty="0"/>
              <a:t>Model</a:t>
            </a:r>
          </a:p>
          <a:p>
            <a:pPr>
              <a:buFont typeface="Wingdings" panose="05000000000000000000" pitchFamily="2" charset="2"/>
              <a:buChar char="Ø"/>
            </a:pPr>
            <a:r>
              <a:rPr lang="en-US" dirty="0"/>
              <a:t>Train the </a:t>
            </a:r>
            <a:r>
              <a:rPr lang="en-US" dirty="0" smtClean="0"/>
              <a:t>model</a:t>
            </a:r>
          </a:p>
          <a:p>
            <a:pPr lvl="1">
              <a:buFont typeface="Wingdings" panose="05000000000000000000" pitchFamily="2" charset="2"/>
              <a:buChar char="Ø"/>
            </a:pPr>
            <a:r>
              <a:rPr lang="en-US" dirty="0"/>
              <a:t>Validation </a:t>
            </a:r>
            <a:r>
              <a:rPr lang="en-US" dirty="0"/>
              <a:t>Data</a:t>
            </a:r>
            <a:endParaRPr lang="en-US" dirty="0"/>
          </a:p>
          <a:p>
            <a:pPr lvl="1">
              <a:buFont typeface="Wingdings" panose="05000000000000000000" pitchFamily="2" charset="2"/>
              <a:buChar char="Ø"/>
            </a:pPr>
            <a:r>
              <a:rPr lang="en-US" dirty="0"/>
              <a:t>Test </a:t>
            </a:r>
            <a:r>
              <a:rPr lang="en-US" dirty="0"/>
              <a:t>Data</a:t>
            </a:r>
          </a:p>
          <a:p>
            <a:pPr lvl="1">
              <a:buFont typeface="Wingdings" panose="05000000000000000000" pitchFamily="2" charset="2"/>
              <a:buChar char="Ø"/>
            </a:pPr>
            <a:r>
              <a:rPr lang="en-US" dirty="0"/>
              <a:t>Feedback corrections</a:t>
            </a:r>
          </a:p>
          <a:p>
            <a:pPr>
              <a:buFont typeface="Wingdings" panose="05000000000000000000" pitchFamily="2" charset="2"/>
              <a:buChar char="Ø"/>
            </a:pPr>
            <a:r>
              <a:rPr lang="en-US" dirty="0" smtClean="0"/>
              <a:t>Load New Data</a:t>
            </a:r>
          </a:p>
          <a:p>
            <a:pPr>
              <a:buFont typeface="Wingdings" panose="05000000000000000000" pitchFamily="2" charset="2"/>
              <a:buChar char="Ø"/>
            </a:pPr>
            <a:r>
              <a:rPr lang="en-US" dirty="0" smtClean="0"/>
              <a:t>Predictions</a:t>
            </a:r>
          </a:p>
          <a:p>
            <a:pPr>
              <a:buFont typeface="Wingdings" panose="05000000000000000000" pitchFamily="2" charset="2"/>
              <a:buChar char="Ø"/>
            </a:pPr>
            <a:r>
              <a:rPr lang="en-US" dirty="0" smtClean="0"/>
              <a:t>De-normalize </a:t>
            </a:r>
            <a:r>
              <a:rPr lang="en-US" dirty="0"/>
              <a:t>data</a:t>
            </a:r>
          </a:p>
          <a:p>
            <a:pPr lvl="1">
              <a:buFont typeface="Wingdings" panose="05000000000000000000" pitchFamily="2" charset="2"/>
              <a:buChar char="Ø"/>
            </a:pPr>
            <a:r>
              <a:rPr lang="en-US" dirty="0" smtClean="0"/>
              <a:t>Using pi = p0(ni+1)</a:t>
            </a:r>
            <a:endParaRPr lang="en-US" dirty="0"/>
          </a:p>
          <a:p>
            <a:pPr>
              <a:buFont typeface="Wingdings" panose="05000000000000000000" pitchFamily="2" charset="2"/>
              <a:buChar char="Ø"/>
            </a:pPr>
            <a:r>
              <a:rPr lang="en-US" dirty="0"/>
              <a:t>Plot the predictions</a:t>
            </a:r>
          </a:p>
        </p:txBody>
      </p:sp>
      <p:pic>
        <p:nvPicPr>
          <p:cNvPr id="2050" name="Picture 2" descr="Image result for deep learning stock price prediction steps load data tra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1673" y="970707"/>
            <a:ext cx="6033667" cy="3273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973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smtClean="0"/>
              <a:t>S&amp;P 500 (^GSPC) Predictions</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sp>
        <p:nvSpPr>
          <p:cNvPr id="7" name="TextBox 6"/>
          <p:cNvSpPr txBox="1"/>
          <p:nvPr/>
        </p:nvSpPr>
        <p:spPr>
          <a:xfrm>
            <a:off x="625124" y="5469934"/>
            <a:ext cx="5264251" cy="369332"/>
          </a:xfrm>
          <a:prstGeom prst="rect">
            <a:avLst/>
          </a:prstGeom>
          <a:noFill/>
        </p:spPr>
        <p:txBody>
          <a:bodyPr wrap="square" rtlCol="0">
            <a:spAutoFit/>
          </a:bodyPr>
          <a:lstStyle/>
          <a:p>
            <a:r>
              <a:rPr lang="en-US" dirty="0" smtClean="0"/>
              <a:t>S&amp;P 500 for 1-Jan-2007 to 8-May-2017</a:t>
            </a:r>
            <a:endParaRPr lang="en-US" dirty="0"/>
          </a:p>
        </p:txBody>
      </p:sp>
      <p:sp>
        <p:nvSpPr>
          <p:cNvPr id="8" name="TextBox 7"/>
          <p:cNvSpPr txBox="1"/>
          <p:nvPr/>
        </p:nvSpPr>
        <p:spPr>
          <a:xfrm>
            <a:off x="6196870" y="5448034"/>
            <a:ext cx="5358111" cy="369332"/>
          </a:xfrm>
          <a:prstGeom prst="rect">
            <a:avLst/>
          </a:prstGeom>
          <a:noFill/>
        </p:spPr>
        <p:txBody>
          <a:bodyPr wrap="square" rtlCol="0">
            <a:spAutoFit/>
          </a:bodyPr>
          <a:lstStyle/>
          <a:p>
            <a:r>
              <a:rPr lang="en-US" dirty="0"/>
              <a:t>S&amp;P 500 </a:t>
            </a:r>
            <a:r>
              <a:rPr lang="en-US" dirty="0" smtClean="0"/>
              <a:t>for 1-Jan-2007 </a:t>
            </a:r>
            <a:r>
              <a:rPr lang="en-US" dirty="0"/>
              <a:t>to </a:t>
            </a:r>
            <a:r>
              <a:rPr lang="en-US" dirty="0" smtClean="0"/>
              <a:t>8-May-2017 with predictions</a:t>
            </a:r>
            <a:endParaRPr lang="en-US" dirty="0"/>
          </a:p>
        </p:txBody>
      </p:sp>
      <p:pic>
        <p:nvPicPr>
          <p:cNvPr id="10" name="Picture 9"/>
          <p:cNvPicPr>
            <a:picLocks noChangeAspect="1"/>
          </p:cNvPicPr>
          <p:nvPr/>
        </p:nvPicPr>
        <p:blipFill>
          <a:blip r:embed="rId3"/>
          <a:stretch>
            <a:fillRect/>
          </a:stretch>
        </p:blipFill>
        <p:spPr>
          <a:xfrm>
            <a:off x="6205926" y="1185376"/>
            <a:ext cx="5349055" cy="4262658"/>
          </a:xfrm>
          <a:prstGeom prst="rect">
            <a:avLst/>
          </a:prstGeom>
        </p:spPr>
      </p:pic>
      <p:pic>
        <p:nvPicPr>
          <p:cNvPr id="12" name="Content Placeholder 11"/>
          <p:cNvPicPr>
            <a:picLocks noGrp="1" noChangeAspect="1"/>
          </p:cNvPicPr>
          <p:nvPr>
            <p:ph idx="1"/>
          </p:nvPr>
        </p:nvPicPr>
        <p:blipFill>
          <a:blip r:embed="rId4"/>
          <a:stretch>
            <a:fillRect/>
          </a:stretch>
        </p:blipFill>
        <p:spPr>
          <a:xfrm>
            <a:off x="625124" y="1185376"/>
            <a:ext cx="5273307" cy="4262658"/>
          </a:xfrm>
          <a:prstGeom prst="rect">
            <a:avLst/>
          </a:prstGeom>
        </p:spPr>
      </p:pic>
    </p:spTree>
    <p:extLst>
      <p:ext uri="{BB962C8B-B14F-4D97-AF65-F5344CB8AC3E}">
        <p14:creationId xmlns:p14="http://schemas.microsoft.com/office/powerpoint/2010/main" val="33588468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smtClean="0"/>
              <a:t>Demo</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pic>
        <p:nvPicPr>
          <p:cNvPr id="3076" name="Picture 4" descr="Image result for dem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825625"/>
            <a:ext cx="7093087" cy="435133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stock prediction demo"/>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931286" y="2078022"/>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31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ppt_x"/>
                                          </p:val>
                                        </p:tav>
                                        <p:tav tm="100000">
                                          <p:val>
                                            <p:strVal val="#ppt_x"/>
                                          </p:val>
                                        </p:tav>
                                      </p:tavLst>
                                    </p:anim>
                                    <p:anim calcmode="lin" valueType="num">
                                      <p:cBhvr additive="base">
                                        <p:cTn id="8" dur="500" fill="hold"/>
                                        <p:tgtEl>
                                          <p:spTgt spid="307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8"/>
                                        </p:tgtEl>
                                        <p:attrNameLst>
                                          <p:attrName>style.visibility</p:attrName>
                                        </p:attrNameLst>
                                      </p:cBhvr>
                                      <p:to>
                                        <p:strVal val="visible"/>
                                      </p:to>
                                    </p:set>
                                    <p:anim calcmode="lin" valueType="num">
                                      <p:cBhvr additive="base">
                                        <p:cTn id="11" dur="500" fill="hold"/>
                                        <p:tgtEl>
                                          <p:spTgt spid="3078"/>
                                        </p:tgtEl>
                                        <p:attrNameLst>
                                          <p:attrName>ppt_x</p:attrName>
                                        </p:attrNameLst>
                                      </p:cBhvr>
                                      <p:tavLst>
                                        <p:tav tm="0">
                                          <p:val>
                                            <p:strVal val="#ppt_x"/>
                                          </p:val>
                                        </p:tav>
                                        <p:tav tm="100000">
                                          <p:val>
                                            <p:strVal val="#ppt_x"/>
                                          </p:val>
                                        </p:tav>
                                      </p:tavLst>
                                    </p:anim>
                                    <p:anim calcmode="lin" valueType="num">
                                      <p:cBhvr additive="base">
                                        <p:cTn id="12"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smtClean="0"/>
              <a:t>What Is Stock Price Perdition?</a:t>
            </a:r>
            <a:endParaRPr lang="en-US" dirty="0"/>
          </a:p>
        </p:txBody>
      </p:sp>
      <p:sp>
        <p:nvSpPr>
          <p:cNvPr id="3" name="Content Placeholder 2"/>
          <p:cNvSpPr>
            <a:spLocks noGrp="1"/>
          </p:cNvSpPr>
          <p:nvPr>
            <p:ph idx="1"/>
          </p:nvPr>
        </p:nvSpPr>
        <p:spPr>
          <a:xfrm>
            <a:off x="513183" y="737117"/>
            <a:ext cx="6032583" cy="6018246"/>
          </a:xfrm>
        </p:spPr>
        <p:txBody>
          <a:bodyPr/>
          <a:lstStyle/>
          <a:p>
            <a:pPr marL="514350" indent="-514350" algn="just">
              <a:buFont typeface="+mj-lt"/>
              <a:buAutoNum type="arabicPeriod"/>
            </a:pPr>
            <a:r>
              <a:rPr lang="en-US" dirty="0" smtClean="0"/>
              <a:t>Definition:</a:t>
            </a:r>
          </a:p>
          <a:p>
            <a:pPr lvl="1" algn="just">
              <a:buFont typeface="Wingdings" panose="05000000000000000000" pitchFamily="2" charset="2"/>
              <a:buChar char="Ø"/>
            </a:pPr>
            <a:r>
              <a:rPr lang="en-US" dirty="0"/>
              <a:t>Is an act of trying to determine the future value of a company stock or other financial instrument traded on an exchange. The successful prediction of a stock's future price could yield significant profit. </a:t>
            </a:r>
            <a:endParaRPr lang="en-US" dirty="0" smtClean="0"/>
          </a:p>
          <a:p>
            <a:pPr lvl="1" algn="just">
              <a:buFont typeface="Wingdings" panose="05000000000000000000" pitchFamily="2" charset="2"/>
              <a:buChar char="Ø"/>
            </a:pPr>
            <a:endParaRPr lang="en-US" dirty="0"/>
          </a:p>
          <a:p>
            <a:pPr algn="just">
              <a:buFont typeface="Wingdings" panose="05000000000000000000" pitchFamily="2" charset="2"/>
              <a:buChar char="Ø"/>
            </a:pPr>
            <a:r>
              <a:rPr lang="en-US" dirty="0" smtClean="0"/>
              <a:t>Difficulties:</a:t>
            </a:r>
          </a:p>
          <a:p>
            <a:pPr lvl="1" algn="just">
              <a:buFont typeface="Wingdings" panose="05000000000000000000" pitchFamily="2" charset="2"/>
              <a:buChar char="Ø"/>
            </a:pPr>
            <a:r>
              <a:rPr lang="en-US" dirty="0" smtClean="0"/>
              <a:t>Fluctuation in human behavior.</a:t>
            </a:r>
          </a:p>
          <a:p>
            <a:pPr lvl="1" algn="just">
              <a:buFont typeface="Wingdings" panose="05000000000000000000" pitchFamily="2" charset="2"/>
              <a:buChar char="Ø"/>
            </a:pPr>
            <a:r>
              <a:rPr lang="en-US" dirty="0" smtClean="0"/>
              <a:t>Unknown company developments.</a:t>
            </a:r>
          </a:p>
          <a:p>
            <a:pPr lvl="1" algn="just">
              <a:buFont typeface="Wingdings" panose="05000000000000000000" pitchFamily="2" charset="2"/>
              <a:buChar char="Ø"/>
            </a:pPr>
            <a:r>
              <a:rPr lang="en-US" dirty="0" smtClean="0"/>
              <a:t>Sudden macro economics turmoil.</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0967" y="2222674"/>
            <a:ext cx="5002999" cy="2063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3" end="3"/>
                                            </p:txEl>
                                          </p:spTgt>
                                        </p:tgtEl>
                                      </p:cBhvr>
                                    </p:animEffect>
                                  </p:childTnLst>
                                </p:cTn>
                              </p:par>
                              <p:par>
                                <p:cTn id="25" presetID="3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4" end="4"/>
                                            </p:txEl>
                                          </p:spTgt>
                                        </p:tgtEl>
                                      </p:cBhvr>
                                    </p:animEffect>
                                  </p:childTnLst>
                                </p:cTn>
                              </p:par>
                              <p:par>
                                <p:cTn id="31" presetID="31"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p:cTn id="33"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5" end="5"/>
                                            </p:txEl>
                                          </p:spTgt>
                                        </p:tgtEl>
                                      </p:cBhvr>
                                    </p:animEffect>
                                  </p:childTnLst>
                                </p:cTn>
                              </p:par>
                              <p:par>
                                <p:cTn id="37" presetID="31"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smtClean="0"/>
              <a:t>What's Next</a:t>
            </a:r>
            <a:endParaRPr lang="en-US" dirty="0"/>
          </a:p>
        </p:txBody>
      </p:sp>
      <p:pic>
        <p:nvPicPr>
          <p:cNvPr id="4" name="1eBxt9HUfh8"/>
          <p:cNvPicPr>
            <a:picLocks noGrp="1" noRot="1" noChangeAspect="1"/>
          </p:cNvPicPr>
          <p:nvPr>
            <p:ph idx="1"/>
            <a:videoFile r:link="rId1"/>
          </p:nvPr>
        </p:nvPicPr>
        <p:blipFill>
          <a:blip r:embed="rId3"/>
          <a:stretch>
            <a:fillRect/>
          </a:stretch>
        </p:blipFill>
        <p:spPr>
          <a:xfrm>
            <a:off x="626095" y="640080"/>
            <a:ext cx="10525125" cy="592038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spTree>
    <p:extLst>
      <p:ext uri="{BB962C8B-B14F-4D97-AF65-F5344CB8AC3E}">
        <p14:creationId xmlns:p14="http://schemas.microsoft.com/office/powerpoint/2010/main" val="3577742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smtClean="0"/>
              <a:t>Q&amp;A</a:t>
            </a:r>
            <a:endParaRPr lang="en-US" dirty="0"/>
          </a:p>
        </p:txBody>
      </p:sp>
      <p:sp>
        <p:nvSpPr>
          <p:cNvPr id="3" name="Content Placeholder 2"/>
          <p:cNvSpPr>
            <a:spLocks noGrp="1"/>
          </p:cNvSpPr>
          <p:nvPr>
            <p:ph idx="1"/>
          </p:nvPr>
        </p:nvSpPr>
        <p:spPr>
          <a:xfrm>
            <a:off x="513183" y="737117"/>
            <a:ext cx="10840617" cy="6018246"/>
          </a:xfrm>
        </p:spPr>
        <p:txBody>
          <a:bodyPr/>
          <a:lstStyle/>
          <a:p>
            <a:pPr marL="0" indent="0">
              <a:buNone/>
            </a:pPr>
            <a:r>
              <a:rPr lang="en-US" dirty="0"/>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pic>
        <p:nvPicPr>
          <p:cNvPr id="3076" name="Picture 4" descr="Image result for Q&amp;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5673" y="834154"/>
            <a:ext cx="5364357" cy="5364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25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circle(in)">
                                      <p:cBhvr>
                                        <p:cTn id="7" dur="2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a:t>Source </a:t>
            </a:r>
            <a:r>
              <a:rPr lang="en-US" dirty="0" smtClean="0"/>
              <a:t>Code &amp; REFERENCES</a:t>
            </a:r>
            <a:endParaRPr lang="en-US" dirty="0"/>
          </a:p>
        </p:txBody>
      </p:sp>
      <p:sp>
        <p:nvSpPr>
          <p:cNvPr id="5" name="Content Placeholder 4"/>
          <p:cNvSpPr>
            <a:spLocks noGrp="1"/>
          </p:cNvSpPr>
          <p:nvPr>
            <p:ph idx="1"/>
          </p:nvPr>
        </p:nvSpPr>
        <p:spPr>
          <a:xfrm>
            <a:off x="512763" y="736600"/>
            <a:ext cx="10841037" cy="4159600"/>
          </a:xfrm>
          <a:prstGeom prst="rect">
            <a:avLst/>
          </a:prstGeom>
        </p:spPr>
        <p:txBody>
          <a:bodyPr>
            <a:spAutoFit/>
          </a:bodyPr>
          <a:lstStyle/>
          <a:p>
            <a:pPr>
              <a:buFont typeface="Wingdings" panose="05000000000000000000" pitchFamily="2" charset="2"/>
              <a:buChar char="Ø"/>
            </a:pPr>
            <a:r>
              <a:rPr lang="en-US" dirty="0"/>
              <a:t>Source Code</a:t>
            </a:r>
            <a:endParaRPr lang="en-US" dirty="0" smtClean="0">
              <a:hlinkClick r:id="rId2"/>
            </a:endParaRPr>
          </a:p>
          <a:p>
            <a:pPr lvl="1">
              <a:buFont typeface="Wingdings" panose="05000000000000000000" pitchFamily="2" charset="2"/>
              <a:buChar char="Ø"/>
            </a:pPr>
            <a:r>
              <a:rPr lang="en-US" dirty="0" smtClean="0">
                <a:hlinkClick r:id="rId2"/>
              </a:rPr>
              <a:t>https</a:t>
            </a:r>
            <a:r>
              <a:rPr lang="en-US" dirty="0">
                <a:hlinkClick r:id="rId2"/>
              </a:rPr>
              <a:t>://github.com/SurjitW/Stock-Price-Prediction-Deep-Learning</a:t>
            </a:r>
            <a:endParaRPr lang="en-US" dirty="0"/>
          </a:p>
          <a:p>
            <a:pPr>
              <a:buFont typeface="Wingdings" panose="05000000000000000000" pitchFamily="2" charset="2"/>
              <a:buChar char="Ø"/>
            </a:pPr>
            <a:r>
              <a:rPr lang="en-US" dirty="0"/>
              <a:t>REFERENCES</a:t>
            </a:r>
            <a:endParaRPr lang="en-US" dirty="0" smtClean="0">
              <a:hlinkClick r:id="rId3"/>
            </a:endParaRPr>
          </a:p>
          <a:p>
            <a:pPr lvl="1">
              <a:buFont typeface="Wingdings" panose="05000000000000000000" pitchFamily="2" charset="2"/>
              <a:buChar char="Ø"/>
            </a:pPr>
            <a:r>
              <a:rPr lang="en-US" dirty="0" smtClean="0">
                <a:hlinkClick r:id="rId3"/>
              </a:rPr>
              <a:t>https</a:t>
            </a:r>
            <a:r>
              <a:rPr lang="en-US" dirty="0">
                <a:hlinkClick r:id="rId3"/>
              </a:rPr>
              <a:t>://www.cs.toronto.edu/~frossard/post/tensorflow</a:t>
            </a:r>
            <a:r>
              <a:rPr lang="en-US" dirty="0" smtClean="0">
                <a:hlinkClick r:id="rId3"/>
              </a:rPr>
              <a:t>/</a:t>
            </a:r>
          </a:p>
          <a:p>
            <a:pPr lvl="1">
              <a:buFont typeface="Wingdings" panose="05000000000000000000" pitchFamily="2" charset="2"/>
              <a:buChar char="Ø"/>
            </a:pPr>
            <a:r>
              <a:rPr lang="en-US" dirty="0" smtClean="0">
                <a:hlinkClick r:id="rId3"/>
              </a:rPr>
              <a:t>https</a:t>
            </a:r>
            <a:r>
              <a:rPr lang="en-US" dirty="0">
                <a:hlinkClick r:id="rId3"/>
              </a:rPr>
              <a:t>://</a:t>
            </a:r>
            <a:r>
              <a:rPr lang="en-US" dirty="0" smtClean="0">
                <a:hlinkClick r:id="rId3"/>
              </a:rPr>
              <a:t>www.bloomberg.com/news/articles/2017-03-27/hedge-fund-quants-close-in-on-designing-ultimate-trader-s-brain</a:t>
            </a:r>
            <a:endParaRPr lang="en-US" dirty="0" smtClean="0"/>
          </a:p>
          <a:p>
            <a:pPr lvl="1">
              <a:buFont typeface="Wingdings" panose="05000000000000000000" pitchFamily="2" charset="2"/>
              <a:buChar char="Ø"/>
            </a:pPr>
            <a:r>
              <a:rPr lang="en-US" dirty="0">
                <a:hlinkClick r:id="rId4"/>
              </a:rPr>
              <a:t>https://</a:t>
            </a:r>
            <a:r>
              <a:rPr lang="en-US" dirty="0" smtClean="0">
                <a:hlinkClick r:id="rId4"/>
              </a:rPr>
              <a:t>docs.microsoft.com/en-us/azure/machine-learning/machine-learning-algorithm-choice</a:t>
            </a:r>
            <a:endParaRPr lang="en-US" dirty="0" smtClean="0"/>
          </a:p>
          <a:p>
            <a:pPr lvl="1"/>
            <a:r>
              <a:rPr lang="en-US" dirty="0">
                <a:hlinkClick r:id="rId5"/>
              </a:rPr>
              <a:t>http://machinelearningmastery.com/improve-deep-learning-performance</a:t>
            </a:r>
            <a:r>
              <a:rPr lang="en-US" dirty="0" smtClean="0">
                <a:hlinkClick r:id="rId5"/>
              </a:rPr>
              <a:t>/</a:t>
            </a:r>
            <a:endParaRPr lang="en-US" dirty="0" smtClean="0"/>
          </a:p>
          <a:p>
            <a:endParaRPr lang="en-US" dirty="0"/>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spTree>
    <p:extLst>
      <p:ext uri="{BB962C8B-B14F-4D97-AF65-F5344CB8AC3E}">
        <p14:creationId xmlns:p14="http://schemas.microsoft.com/office/powerpoint/2010/main" val="611082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a:t>Prevailing </a:t>
            </a:r>
            <a:r>
              <a:rPr lang="en-US" dirty="0" smtClean="0"/>
              <a:t>Theories on Stock Prediction</a:t>
            </a:r>
            <a:endParaRPr lang="en-US" dirty="0"/>
          </a:p>
        </p:txBody>
      </p:sp>
      <p:sp>
        <p:nvSpPr>
          <p:cNvPr id="3" name="Content Placeholder 2"/>
          <p:cNvSpPr>
            <a:spLocks noGrp="1"/>
          </p:cNvSpPr>
          <p:nvPr>
            <p:ph idx="1"/>
          </p:nvPr>
        </p:nvSpPr>
        <p:spPr>
          <a:xfrm>
            <a:off x="513184" y="737117"/>
            <a:ext cx="7946475" cy="6018246"/>
          </a:xfrm>
        </p:spPr>
        <p:txBody>
          <a:bodyPr>
            <a:normAutofit/>
          </a:bodyPr>
          <a:lstStyle/>
          <a:p>
            <a:pPr>
              <a:buFont typeface="Wingdings" panose="05000000000000000000" pitchFamily="2" charset="2"/>
              <a:buChar char="Ø"/>
            </a:pPr>
            <a:r>
              <a:rPr lang="en-US" dirty="0"/>
              <a:t>EMH Theories: The efficient market hypothesis (EMH) is an investment theory that states it is impossible to "beat the market" because stock market efficiency causes existing share prices to always incorporate and reflect all relevant information. </a:t>
            </a:r>
            <a:r>
              <a:rPr lang="en-US" sz="2400" dirty="0"/>
              <a:t>Uses linear model.</a:t>
            </a:r>
          </a:p>
          <a:p>
            <a:pPr>
              <a:buFont typeface="Wingdings" panose="05000000000000000000" pitchFamily="2" charset="2"/>
              <a:buChar char="Ø"/>
            </a:pPr>
            <a:r>
              <a:rPr lang="en-US" dirty="0" err="1"/>
              <a:t>Choas</a:t>
            </a:r>
            <a:r>
              <a:rPr lang="en-US" dirty="0"/>
              <a:t> Theories: </a:t>
            </a:r>
            <a:r>
              <a:rPr lang="en-US" dirty="0" smtClean="0"/>
              <a:t>'Chaos</a:t>
            </a:r>
            <a:r>
              <a:rPr lang="en-US" dirty="0"/>
              <a:t>' is an interdisciplinary theory stating that within the apparent randomness of chaotic complex systems, </a:t>
            </a:r>
            <a:r>
              <a:rPr lang="en-US" dirty="0" smtClean="0"/>
              <a:t>that can be “learn”.</a:t>
            </a:r>
          </a:p>
          <a:p>
            <a:pPr lvl="1">
              <a:buFont typeface="Wingdings" panose="05000000000000000000" pitchFamily="2" charset="2"/>
              <a:buChar char="Ø"/>
            </a:pPr>
            <a:r>
              <a:rPr lang="en-US" dirty="0" smtClean="0"/>
              <a:t>It uses dynamic models such as NARX (nonlinear autoregressive network with exogenous inputs – both historical price of stock and market sentiments).</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pic>
        <p:nvPicPr>
          <p:cNvPr id="2050" name="Picture 2" descr="http://academlib.com/imag/bef/corp_fin/image05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0370" y="737117"/>
            <a:ext cx="2501418" cy="228564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Stock price Chao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43868" y="3759876"/>
            <a:ext cx="246792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06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1000"/>
                                        <p:tgtEl>
                                          <p:spTgt spid="2050"/>
                                        </p:tgtEl>
                                      </p:cBhvr>
                                    </p:animEffect>
                                    <p:anim calcmode="lin" valueType="num">
                                      <p:cBhvr>
                                        <p:cTn id="15" dur="1000" fill="hold"/>
                                        <p:tgtEl>
                                          <p:spTgt spid="2050"/>
                                        </p:tgtEl>
                                        <p:attrNameLst>
                                          <p:attrName>ppt_x</p:attrName>
                                        </p:attrNameLst>
                                      </p:cBhvr>
                                      <p:tavLst>
                                        <p:tav tm="0">
                                          <p:val>
                                            <p:strVal val="#ppt_x"/>
                                          </p:val>
                                        </p:tav>
                                        <p:tav tm="100000">
                                          <p:val>
                                            <p:strVal val="#ppt_x"/>
                                          </p:val>
                                        </p:tav>
                                      </p:tavLst>
                                    </p:anim>
                                    <p:anim calcmode="lin" valueType="num">
                                      <p:cBhvr>
                                        <p:cTn id="1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054"/>
                                        </p:tgtEl>
                                        <p:attrNameLst>
                                          <p:attrName>style.visibility</p:attrName>
                                        </p:attrNameLst>
                                      </p:cBhvr>
                                      <p:to>
                                        <p:strVal val="visible"/>
                                      </p:to>
                                    </p:set>
                                    <p:animEffect transition="in" filter="fade">
                                      <p:cBhvr>
                                        <p:cTn id="33" dur="1000"/>
                                        <p:tgtEl>
                                          <p:spTgt spid="2054"/>
                                        </p:tgtEl>
                                      </p:cBhvr>
                                    </p:animEffect>
                                    <p:anim calcmode="lin" valueType="num">
                                      <p:cBhvr>
                                        <p:cTn id="34" dur="1000" fill="hold"/>
                                        <p:tgtEl>
                                          <p:spTgt spid="2054"/>
                                        </p:tgtEl>
                                        <p:attrNameLst>
                                          <p:attrName>ppt_x</p:attrName>
                                        </p:attrNameLst>
                                      </p:cBhvr>
                                      <p:tavLst>
                                        <p:tav tm="0">
                                          <p:val>
                                            <p:strVal val="#ppt_x"/>
                                          </p:val>
                                        </p:tav>
                                        <p:tav tm="100000">
                                          <p:val>
                                            <p:strVal val="#ppt_x"/>
                                          </p:val>
                                        </p:tav>
                                      </p:tavLst>
                                    </p:anim>
                                    <p:anim calcmode="lin" valueType="num">
                                      <p:cBhvr>
                                        <p:cTn id="35" dur="1000" fill="hold"/>
                                        <p:tgtEl>
                                          <p:spTgt spid="20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a:t>What is Neural Network (NARX)?</a:t>
            </a:r>
          </a:p>
        </p:txBody>
      </p:sp>
      <p:sp>
        <p:nvSpPr>
          <p:cNvPr id="3" name="Content Placeholder 2"/>
          <p:cNvSpPr>
            <a:spLocks noGrp="1"/>
          </p:cNvSpPr>
          <p:nvPr>
            <p:ph idx="1"/>
          </p:nvPr>
        </p:nvSpPr>
        <p:spPr>
          <a:xfrm>
            <a:off x="513183" y="737117"/>
            <a:ext cx="6307495" cy="6018246"/>
          </a:xfrm>
        </p:spPr>
        <p:txBody>
          <a:bodyPr>
            <a:normAutofit/>
          </a:bodyPr>
          <a:lstStyle/>
          <a:p>
            <a:pPr algn="just">
              <a:buFont typeface="Wingdings" panose="05000000000000000000" pitchFamily="2" charset="2"/>
              <a:buChar char="Ø"/>
            </a:pPr>
            <a:r>
              <a:rPr lang="en-US" sz="3200" dirty="0" smtClean="0"/>
              <a:t>The </a:t>
            </a:r>
            <a:r>
              <a:rPr lang="en-US" sz="3200" dirty="0"/>
              <a:t>best way to think of this relationship is to visualize them as concentric circles</a:t>
            </a:r>
            <a:r>
              <a:rPr lang="en-US" sz="3200" dirty="0" smtClean="0"/>
              <a:t>.</a:t>
            </a:r>
          </a:p>
          <a:p>
            <a:pPr lvl="1" algn="just">
              <a:buFont typeface="Wingdings" panose="05000000000000000000" pitchFamily="2" charset="2"/>
              <a:buChar char="Ø"/>
            </a:pPr>
            <a:r>
              <a:rPr lang="en-US" sz="2800" dirty="0"/>
              <a:t>At the outer most ring you have artificial intelligence </a:t>
            </a:r>
            <a:endParaRPr lang="en-US" sz="2800" dirty="0" smtClean="0"/>
          </a:p>
          <a:p>
            <a:pPr lvl="1" algn="just">
              <a:buFont typeface="Wingdings" panose="05000000000000000000" pitchFamily="2" charset="2"/>
              <a:buChar char="Ø"/>
            </a:pPr>
            <a:r>
              <a:rPr lang="en-US" sz="2800" dirty="0"/>
              <a:t>One layer inside of that is machine </a:t>
            </a:r>
            <a:r>
              <a:rPr lang="en-US" sz="2800" dirty="0" smtClean="0"/>
              <a:t>learning</a:t>
            </a:r>
          </a:p>
          <a:p>
            <a:pPr lvl="1" algn="just">
              <a:buFont typeface="Wingdings" panose="05000000000000000000" pitchFamily="2" charset="2"/>
              <a:buChar char="Ø"/>
            </a:pPr>
            <a:r>
              <a:rPr lang="en-US" sz="2800" dirty="0"/>
              <a:t>With artificial neural networks and deep learning at the </a:t>
            </a:r>
            <a:r>
              <a:rPr lang="en-US" sz="2800" dirty="0" smtClean="0"/>
              <a:t>center</a:t>
            </a:r>
            <a:r>
              <a:rPr lang="en-US" sz="2800" dirty="0"/>
              <a: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pic>
        <p:nvPicPr>
          <p:cNvPr id="7" name="Picture 6" descr="https://leonardoaraujosantos.gitbooks.io/artificial-inteligence/content/Images/AI_DeepLearning.jpg"/>
          <p:cNvPicPr/>
          <p:nvPr/>
        </p:nvPicPr>
        <p:blipFill>
          <a:blip r:embed="rId3">
            <a:extLst>
              <a:ext uri="{28A0092B-C50C-407E-A947-70E740481C1C}">
                <a14:useLocalDpi xmlns:a14="http://schemas.microsoft.com/office/drawing/2010/main" val="0"/>
              </a:ext>
            </a:extLst>
          </a:blip>
          <a:srcRect/>
          <a:stretch>
            <a:fillRect/>
          </a:stretch>
        </p:blipFill>
        <p:spPr bwMode="auto">
          <a:xfrm>
            <a:off x="6845268" y="1485386"/>
            <a:ext cx="4483942" cy="2481946"/>
          </a:xfrm>
          <a:prstGeom prst="rect">
            <a:avLst/>
          </a:prstGeom>
          <a:noFill/>
          <a:ln>
            <a:noFill/>
          </a:ln>
        </p:spPr>
      </p:pic>
    </p:spTree>
    <p:extLst>
      <p:ext uri="{BB962C8B-B14F-4D97-AF65-F5344CB8AC3E}">
        <p14:creationId xmlns:p14="http://schemas.microsoft.com/office/powerpoint/2010/main" val="860112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smtClean="0"/>
              <a:t>Why Deep learning</a:t>
            </a:r>
            <a:endParaRPr lang="en-US" dirty="0"/>
          </a:p>
        </p:txBody>
      </p:sp>
      <p:sp>
        <p:nvSpPr>
          <p:cNvPr id="3" name="Content Placeholder 2"/>
          <p:cNvSpPr>
            <a:spLocks noGrp="1"/>
          </p:cNvSpPr>
          <p:nvPr>
            <p:ph idx="1"/>
          </p:nvPr>
        </p:nvSpPr>
        <p:spPr>
          <a:xfrm>
            <a:off x="513183" y="737117"/>
            <a:ext cx="6307495" cy="6018246"/>
          </a:xfrm>
        </p:spPr>
        <p:txBody>
          <a:bodyPr/>
          <a:lstStyle/>
          <a:p>
            <a:pPr>
              <a:buFont typeface="Wingdings" panose="05000000000000000000" pitchFamily="2" charset="2"/>
              <a:buChar char="Ø"/>
            </a:pPr>
            <a:r>
              <a:rPr lang="en-US" dirty="0"/>
              <a:t>Improve Performance With Data.</a:t>
            </a:r>
          </a:p>
          <a:p>
            <a:pPr>
              <a:buFont typeface="Wingdings" panose="05000000000000000000" pitchFamily="2" charset="2"/>
              <a:buChar char="Ø"/>
            </a:pPr>
            <a:r>
              <a:rPr lang="en-US" dirty="0" smtClean="0"/>
              <a:t>Easy Performance Tuning With Choosing Right Algorithms</a:t>
            </a:r>
            <a:r>
              <a:rPr lang="en-US" dirty="0"/>
              <a:t>.</a:t>
            </a:r>
          </a:p>
          <a:p>
            <a:pPr>
              <a:buFont typeface="Wingdings" panose="05000000000000000000" pitchFamily="2" charset="2"/>
              <a:buChar char="Ø"/>
            </a:pPr>
            <a:r>
              <a:rPr lang="en-US" dirty="0"/>
              <a:t>Easy </a:t>
            </a:r>
            <a:r>
              <a:rPr lang="en-US" dirty="0" smtClean="0"/>
              <a:t>Performance Improvement </a:t>
            </a:r>
            <a:r>
              <a:rPr lang="en-US" dirty="0"/>
              <a:t>W</a:t>
            </a:r>
            <a:r>
              <a:rPr lang="en-US" dirty="0" smtClean="0"/>
              <a:t>ith Algorithm </a:t>
            </a:r>
            <a:r>
              <a:rPr lang="en-US" dirty="0"/>
              <a:t>Tuning.</a:t>
            </a:r>
          </a:p>
          <a:p>
            <a:pPr>
              <a:buFont typeface="Wingdings" panose="05000000000000000000" pitchFamily="2" charset="2"/>
              <a:buChar char="Ø"/>
            </a:pPr>
            <a:r>
              <a:rPr lang="en-US" dirty="0"/>
              <a:t>Easy </a:t>
            </a:r>
            <a:r>
              <a:rPr lang="en-US" dirty="0" smtClean="0"/>
              <a:t>Performance </a:t>
            </a:r>
            <a:r>
              <a:rPr lang="en-US" dirty="0"/>
              <a:t>With Ensembles. </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pic>
        <p:nvPicPr>
          <p:cNvPr id="6" name="Picture 5" descr="Why Deep Learning Is Important"/>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8710" y="1511364"/>
            <a:ext cx="4252367" cy="3545828"/>
          </a:xfrm>
          <a:prstGeom prst="rect">
            <a:avLst/>
          </a:prstGeom>
          <a:noFill/>
          <a:ln>
            <a:noFill/>
          </a:ln>
        </p:spPr>
      </p:pic>
    </p:spTree>
    <p:extLst>
      <p:ext uri="{BB962C8B-B14F-4D97-AF65-F5344CB8AC3E}">
        <p14:creationId xmlns:p14="http://schemas.microsoft.com/office/powerpoint/2010/main" val="4268572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dirty="0" smtClean="0"/>
              <a:t>Broad </a:t>
            </a:r>
            <a:r>
              <a:rPr lang="en-US" dirty="0"/>
              <a:t>classes of machine learning methods</a:t>
            </a:r>
          </a:p>
        </p:txBody>
      </p:sp>
      <p:sp>
        <p:nvSpPr>
          <p:cNvPr id="3" name="Content Placeholder 2"/>
          <p:cNvSpPr>
            <a:spLocks noGrp="1"/>
          </p:cNvSpPr>
          <p:nvPr>
            <p:ph idx="1"/>
          </p:nvPr>
        </p:nvSpPr>
        <p:spPr>
          <a:xfrm>
            <a:off x="513183" y="737117"/>
            <a:ext cx="7716417" cy="6018246"/>
          </a:xfrm>
        </p:spPr>
        <p:txBody>
          <a:bodyPr>
            <a:normAutofit/>
          </a:bodyPr>
          <a:lstStyle/>
          <a:p>
            <a:pPr>
              <a:buFont typeface="Wingdings" panose="05000000000000000000" pitchFamily="2" charset="2"/>
              <a:buChar char="Ø"/>
            </a:pPr>
            <a:r>
              <a:rPr lang="en-US" dirty="0"/>
              <a:t>Supervised learning: </a:t>
            </a:r>
            <a:endParaRPr lang="en-US" dirty="0" smtClean="0"/>
          </a:p>
          <a:p>
            <a:pPr lvl="1">
              <a:buFont typeface="Wingdings" panose="05000000000000000000" pitchFamily="2" charset="2"/>
              <a:buChar char="Ø"/>
            </a:pPr>
            <a:r>
              <a:rPr lang="en-US" dirty="0" smtClean="0"/>
              <a:t>In </a:t>
            </a:r>
            <a:r>
              <a:rPr lang="en-US" dirty="0"/>
              <a:t>supervised learning, a machine learning algorithm uses a labeled dataset to infer the desired outcome. </a:t>
            </a:r>
            <a:endParaRPr lang="en-US" dirty="0" smtClean="0"/>
          </a:p>
          <a:p>
            <a:pPr lvl="1">
              <a:buFont typeface="Wingdings" panose="05000000000000000000" pitchFamily="2" charset="2"/>
              <a:buChar char="Ø"/>
            </a:pPr>
            <a:r>
              <a:rPr lang="en-US" dirty="0" smtClean="0"/>
              <a:t>This </a:t>
            </a:r>
            <a:r>
              <a:rPr lang="en-US" dirty="0"/>
              <a:t>takes a lot of data and time, since the data needs to be labeled by hand. </a:t>
            </a:r>
            <a:endParaRPr lang="en-US" dirty="0" smtClean="0"/>
          </a:p>
          <a:p>
            <a:pPr lvl="1">
              <a:buFont typeface="Wingdings" panose="05000000000000000000" pitchFamily="2" charset="2"/>
              <a:buChar char="Ø"/>
            </a:pPr>
            <a:r>
              <a:rPr lang="en-US" dirty="0" smtClean="0"/>
              <a:t>Supervised </a:t>
            </a:r>
            <a:r>
              <a:rPr lang="en-US" dirty="0"/>
              <a:t>learning is great for classification and regression problems.</a:t>
            </a:r>
          </a:p>
          <a:p>
            <a:pPr>
              <a:buFont typeface="Wingdings" panose="05000000000000000000" pitchFamily="2" charset="2"/>
              <a:buChar char="Ø"/>
            </a:pPr>
            <a:r>
              <a:rPr lang="en-US" dirty="0"/>
              <a:t>Unsupervised learning: </a:t>
            </a:r>
            <a:endParaRPr lang="en-US" dirty="0" smtClean="0"/>
          </a:p>
          <a:p>
            <a:pPr lvl="1">
              <a:buFont typeface="Wingdings" panose="05000000000000000000" pitchFamily="2" charset="2"/>
              <a:buChar char="Ø"/>
            </a:pPr>
            <a:r>
              <a:rPr lang="en-US" dirty="0" smtClean="0"/>
              <a:t>With </a:t>
            </a:r>
            <a:r>
              <a:rPr lang="en-US" dirty="0"/>
              <a:t>unsupervised learning, there aren’t any predefined or corresponding answers. The goal is to figure out the hidden patterns in the data. It’s usually used for clustering and associative tasks, like grouping customers by behavior. </a:t>
            </a:r>
            <a:endParaRPr lang="en-US" dirty="0" smtClean="0"/>
          </a:p>
          <a:p>
            <a:pPr lvl="1">
              <a:buFont typeface="Wingdings" panose="05000000000000000000" pitchFamily="2" charset="2"/>
              <a:buChar char="Ø"/>
            </a:pPr>
            <a:r>
              <a:rPr lang="en-US" dirty="0" smtClean="0"/>
              <a:t>Example: Amazon’s </a:t>
            </a:r>
            <a:r>
              <a:rPr lang="en-US" dirty="0"/>
              <a:t>“customers who also bought…” recommendations are a type of associative task.</a:t>
            </a:r>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3030429626"/>
              </p:ext>
            </p:extLst>
          </p:nvPr>
        </p:nvGraphicFramePr>
        <p:xfrm>
          <a:off x="8229600" y="817823"/>
          <a:ext cx="3124200" cy="2755900"/>
        </p:xfrm>
        <a:graphic>
          <a:graphicData uri="http://schemas.openxmlformats.org/presentationml/2006/ole">
            <mc:AlternateContent xmlns:mc="http://schemas.openxmlformats.org/markup-compatibility/2006">
              <mc:Choice xmlns:v="urn:schemas-microsoft-com:vml" Requires="v">
                <p:oleObj spid="_x0000_s1100" r:id="rId4" imgW="3123720" imgH="2755440" progId="">
                  <p:embed/>
                </p:oleObj>
              </mc:Choice>
              <mc:Fallback>
                <p:oleObj r:id="rId4" imgW="3123720" imgH="2755440" progId="">
                  <p:embed/>
                  <p:pic>
                    <p:nvPicPr>
                      <p:cNvPr id="0" name=""/>
                      <p:cNvPicPr/>
                      <p:nvPr/>
                    </p:nvPicPr>
                    <p:blipFill>
                      <a:blip r:embed="rId5"/>
                      <a:stretch>
                        <a:fillRect/>
                      </a:stretch>
                    </p:blipFill>
                    <p:spPr>
                      <a:xfrm>
                        <a:off x="8229600" y="817823"/>
                        <a:ext cx="3124200" cy="27559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61932318"/>
              </p:ext>
            </p:extLst>
          </p:nvPr>
        </p:nvGraphicFramePr>
        <p:xfrm>
          <a:off x="8229600" y="3573723"/>
          <a:ext cx="3009900" cy="2743200"/>
        </p:xfrm>
        <a:graphic>
          <a:graphicData uri="http://schemas.openxmlformats.org/presentationml/2006/ole">
            <mc:AlternateContent xmlns:mc="http://schemas.openxmlformats.org/markup-compatibility/2006">
              <mc:Choice xmlns:v="urn:schemas-microsoft-com:vml" Requires="v">
                <p:oleObj spid="_x0000_s1101" r:id="rId6" imgW="3009240" imgH="2742840" progId="">
                  <p:embed/>
                </p:oleObj>
              </mc:Choice>
              <mc:Fallback>
                <p:oleObj r:id="rId6" imgW="3009240" imgH="2742840" progId="">
                  <p:embed/>
                  <p:pic>
                    <p:nvPicPr>
                      <p:cNvPr id="0" name=""/>
                      <p:cNvPicPr/>
                      <p:nvPr/>
                    </p:nvPicPr>
                    <p:blipFill>
                      <a:blip r:embed="rId7"/>
                      <a:stretch>
                        <a:fillRect/>
                      </a:stretch>
                    </p:blipFill>
                    <p:spPr>
                      <a:xfrm>
                        <a:off x="8229600" y="3573723"/>
                        <a:ext cx="3009900" cy="2743200"/>
                      </a:xfrm>
                      <a:prstGeom prst="rect">
                        <a:avLst/>
                      </a:prstGeom>
                    </p:spPr>
                  </p:pic>
                </p:oleObj>
              </mc:Fallback>
            </mc:AlternateContent>
          </a:graphicData>
        </a:graphic>
      </p:graphicFrame>
    </p:spTree>
    <p:extLst>
      <p:ext uri="{BB962C8B-B14F-4D97-AF65-F5344CB8AC3E}">
        <p14:creationId xmlns:p14="http://schemas.microsoft.com/office/powerpoint/2010/main" val="353162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anim calcmode="lin" valueType="num">
                                      <p:cBhvr>
                                        <p:cTn id="50" dur="1000" fill="hold"/>
                                        <p:tgtEl>
                                          <p:spTgt spid="6"/>
                                        </p:tgtEl>
                                        <p:attrNameLst>
                                          <p:attrName>ppt_x</p:attrName>
                                        </p:attrNameLst>
                                      </p:cBhvr>
                                      <p:tavLst>
                                        <p:tav tm="0">
                                          <p:val>
                                            <p:strVal val="#ppt_x"/>
                                          </p:val>
                                        </p:tav>
                                        <p:tav tm="100000">
                                          <p:val>
                                            <p:strVal val="#ppt_x"/>
                                          </p:val>
                                        </p:tav>
                                      </p:tavLst>
                                    </p:anim>
                                    <p:anim calcmode="lin" valueType="num">
                                      <p:cBhvr>
                                        <p:cTn id="5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pPr fontAlgn="t"/>
            <a:r>
              <a:rPr lang="en-US" dirty="0"/>
              <a:t>The Deep Learning </a:t>
            </a:r>
            <a:r>
              <a:rPr lang="en-US" dirty="0" smtClean="0"/>
              <a:t>Revolution</a:t>
            </a:r>
            <a:endParaRPr lang="en-US" dirty="0"/>
          </a:p>
        </p:txBody>
      </p:sp>
      <p:pic>
        <p:nvPicPr>
          <p:cNvPr id="4" name="Dy0hJWltsyE"/>
          <p:cNvPicPr>
            <a:picLocks noGrp="1" noRot="1" noChangeAspect="1"/>
          </p:cNvPicPr>
          <p:nvPr>
            <p:ph idx="1"/>
            <a:videoFile r:link="rId1"/>
          </p:nvPr>
        </p:nvPicPr>
        <p:blipFill>
          <a:blip r:embed="rId3"/>
          <a:stretch>
            <a:fillRect/>
          </a:stretch>
        </p:blipFill>
        <p:spPr>
          <a:xfrm>
            <a:off x="954172" y="662382"/>
            <a:ext cx="10319711" cy="580483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spTree>
    <p:extLst>
      <p:ext uri="{BB962C8B-B14F-4D97-AF65-F5344CB8AC3E}">
        <p14:creationId xmlns:p14="http://schemas.microsoft.com/office/powerpoint/2010/main" val="4090327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 y="0"/>
            <a:ext cx="10840617" cy="737117"/>
          </a:xfrm>
        </p:spPr>
        <p:txBody>
          <a:bodyPr>
            <a:normAutofit/>
          </a:bodyPr>
          <a:lstStyle/>
          <a:p>
            <a:r>
              <a:rPr lang="en-US" b="1" dirty="0"/>
              <a:t>Classification of deep learning </a:t>
            </a:r>
            <a:r>
              <a:rPr lang="en-US" b="1" dirty="0" smtClean="0"/>
              <a:t>models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6260672"/>
              </p:ext>
            </p:extLst>
          </p:nvPr>
        </p:nvGraphicFramePr>
        <p:xfrm>
          <a:off x="446316" y="737117"/>
          <a:ext cx="11356907" cy="5933440"/>
        </p:xfrm>
        <a:graphic>
          <a:graphicData uri="http://schemas.openxmlformats.org/drawingml/2006/table">
            <a:tbl>
              <a:tblPr firstRow="1" firstCol="1" bandRow="1">
                <a:tableStyleId>{5C22544A-7EE6-4342-B048-85BDC9FD1C3A}</a:tableStyleId>
              </a:tblPr>
              <a:tblGrid>
                <a:gridCol w="1979216"/>
                <a:gridCol w="2618326"/>
                <a:gridCol w="2172653"/>
                <a:gridCol w="2116944"/>
                <a:gridCol w="2469768"/>
              </a:tblGrid>
              <a:tr h="212115">
                <a:tc>
                  <a:txBody>
                    <a:bodyPr/>
                    <a:lstStyle/>
                    <a:p>
                      <a:pPr marL="0" marR="0">
                        <a:spcBef>
                          <a:spcPts val="0"/>
                        </a:spcBef>
                        <a:spcAft>
                          <a:spcPts val="750"/>
                        </a:spcAft>
                      </a:pPr>
                      <a:r>
                        <a:rPr lang="en-US" sz="2800" dirty="0">
                          <a:effectLst/>
                        </a:rPr>
                        <a:t>Data Sector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2800" dirty="0">
                          <a:effectLst/>
                        </a:rPr>
                        <a:t>Use Case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2800" dirty="0">
                          <a:effectLst/>
                        </a:rPr>
                        <a:t>Input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2800" dirty="0">
                          <a:effectLst/>
                        </a:rPr>
                        <a:t>Transform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2800" dirty="0">
                          <a:effectLst/>
                        </a:rPr>
                        <a:t>Neural Net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r>
              <a:tr h="1073185">
                <a:tc>
                  <a:txBody>
                    <a:bodyPr/>
                    <a:lstStyle/>
                    <a:p>
                      <a:pPr marL="0" marR="0">
                        <a:spcBef>
                          <a:spcPts val="0"/>
                        </a:spcBef>
                        <a:spcAft>
                          <a:spcPts val="750"/>
                        </a:spcAft>
                      </a:pPr>
                      <a:r>
                        <a:rPr lang="en-US" sz="2000" dirty="0">
                          <a:effectLst/>
                        </a:rPr>
                        <a:t>Text</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342900" marR="0" lvl="0" indent="-342900">
                        <a:spcBef>
                          <a:spcPts val="0"/>
                        </a:spcBef>
                        <a:spcAft>
                          <a:spcPts val="750"/>
                        </a:spcAft>
                        <a:buFont typeface="Symbol" panose="05050102010706020507" pitchFamily="18" charset="2"/>
                        <a:buChar char=""/>
                      </a:pPr>
                      <a:r>
                        <a:rPr lang="en-US" sz="1500" dirty="0">
                          <a:effectLst/>
                        </a:rPr>
                        <a:t>Sentiment Analysis</a:t>
                      </a:r>
                    </a:p>
                    <a:p>
                      <a:pPr marL="342900" marR="0" lvl="0" indent="-342900">
                        <a:spcBef>
                          <a:spcPts val="0"/>
                        </a:spcBef>
                        <a:spcAft>
                          <a:spcPts val="750"/>
                        </a:spcAft>
                        <a:buFont typeface="Symbol" panose="05050102010706020507" pitchFamily="18" charset="2"/>
                        <a:buChar char=""/>
                      </a:pPr>
                      <a:r>
                        <a:rPr lang="en-US" sz="1500" dirty="0">
                          <a:effectLst/>
                        </a:rPr>
                        <a:t>Named-entity recognition</a:t>
                      </a:r>
                    </a:p>
                    <a:p>
                      <a:pPr marL="342900" marR="0" lvl="0" indent="-342900">
                        <a:spcBef>
                          <a:spcPts val="0"/>
                        </a:spcBef>
                        <a:spcAft>
                          <a:spcPts val="750"/>
                        </a:spcAft>
                        <a:buFont typeface="Symbol" panose="05050102010706020507" pitchFamily="18" charset="2"/>
                        <a:buChar char=""/>
                      </a:pPr>
                      <a:r>
                        <a:rPr lang="en-US" sz="1500" dirty="0">
                          <a:effectLst/>
                        </a:rPr>
                        <a:t>Part-of-speech tagging</a:t>
                      </a:r>
                    </a:p>
                    <a:p>
                      <a:pPr marL="342900" marR="0" lvl="0" indent="-342900">
                        <a:spcBef>
                          <a:spcPts val="0"/>
                        </a:spcBef>
                        <a:spcAft>
                          <a:spcPts val="750"/>
                        </a:spcAft>
                        <a:buFont typeface="Symbol" panose="05050102010706020507" pitchFamily="18" charset="2"/>
                        <a:buChar char=""/>
                      </a:pPr>
                      <a:r>
                        <a:rPr lang="en-US" sz="1500" dirty="0">
                          <a:effectLst/>
                        </a:rPr>
                        <a:t>Semantic-role labeling</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Word Vector</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a:effectLst/>
                        </a:rPr>
                        <a:t>Gaussian Rectified</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RNTN or DBN (with moving window)</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r>
              <a:tr h="395384">
                <a:tc rowSpan="2">
                  <a:txBody>
                    <a:bodyPr/>
                    <a:lstStyle/>
                    <a:p>
                      <a:pPr marL="0" marR="0">
                        <a:spcBef>
                          <a:spcPts val="0"/>
                        </a:spcBef>
                        <a:spcAft>
                          <a:spcPts val="750"/>
                        </a:spcAft>
                      </a:pPr>
                      <a:r>
                        <a:rPr lang="en-US" sz="2000" dirty="0">
                          <a:effectLst/>
                        </a:rPr>
                        <a:t>Document</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750"/>
                        </a:spcAft>
                      </a:pPr>
                      <a:r>
                        <a:rPr lang="en-US" sz="2000" dirty="0">
                          <a:effectLst/>
                        </a:rPr>
                        <a:t>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Topic Modeling/ Sematic hashing (unsupervised)</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Word count probability</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a:effectLst/>
                        </a:rPr>
                        <a:t>Can be binary</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a:effectLst/>
                        </a:rPr>
                        <a:t>Deep Autoencoder (wrapping a DBN or SDA)</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r>
              <a:tr h="436405">
                <a:tc vMerge="1">
                  <a:txBody>
                    <a:bodyPr/>
                    <a:lstStyle/>
                    <a:p>
                      <a:pPr marL="0" marR="0">
                        <a:spcBef>
                          <a:spcPts val="0"/>
                        </a:spcBef>
                        <a:spcAft>
                          <a:spcPts val="750"/>
                        </a:spcAft>
                      </a:pP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Document classification</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RF-IDF (or word count prob.)</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a:effectLst/>
                        </a:rPr>
                        <a:t>Binary</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a:effectLst/>
                        </a:rPr>
                        <a:t>Deep-belief network, stacked denoising Autoencoder</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r>
              <a:tr h="289061">
                <a:tc rowSpan="4">
                  <a:txBody>
                    <a:bodyPr/>
                    <a:lstStyle/>
                    <a:p>
                      <a:pPr marL="0" marR="0">
                        <a:spcBef>
                          <a:spcPts val="0"/>
                        </a:spcBef>
                        <a:spcAft>
                          <a:spcPts val="750"/>
                        </a:spcAft>
                      </a:pPr>
                      <a:r>
                        <a:rPr lang="en-US" sz="2000" dirty="0">
                          <a:effectLst/>
                        </a:rPr>
                        <a:t>Image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750"/>
                        </a:spcAft>
                      </a:pPr>
                      <a:r>
                        <a:rPr lang="en-US" sz="2000" dirty="0">
                          <a:effectLst/>
                        </a:rPr>
                        <a:t>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750"/>
                        </a:spcAft>
                      </a:pPr>
                      <a:r>
                        <a:rPr lang="en-US" sz="2000" dirty="0">
                          <a:effectLst/>
                        </a:rPr>
                        <a:t>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750"/>
                        </a:spcAft>
                      </a:pPr>
                      <a:r>
                        <a:rPr lang="en-US" sz="2000" dirty="0">
                          <a:effectLst/>
                        </a:rPr>
                        <a:t>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Image Recognition</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Binary</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a:effectLst/>
                        </a:rPr>
                        <a:t>Binary (visible and hidden)</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a:effectLst/>
                        </a:rPr>
                        <a:t>Deep-belief network</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r>
              <a:tr h="197692">
                <a:tc vMerge="1">
                  <a:txBody>
                    <a:bodyPr/>
                    <a:lstStyle/>
                    <a:p>
                      <a:pPr marL="0" marR="0">
                        <a:spcBef>
                          <a:spcPts val="0"/>
                        </a:spcBef>
                        <a:spcAft>
                          <a:spcPts val="750"/>
                        </a:spcAft>
                      </a:pP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 </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Continuous</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a:effectLst/>
                        </a:rPr>
                        <a:t>Gaussian Rectified</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a:effectLst/>
                        </a:rPr>
                        <a:t>Deep-belief network</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r>
              <a:tr h="593076">
                <a:tc vMerge="1">
                  <a:txBody>
                    <a:bodyPr/>
                    <a:lstStyle/>
                    <a:p>
                      <a:pPr marL="0" marR="0">
                        <a:spcBef>
                          <a:spcPts val="0"/>
                        </a:spcBef>
                        <a:spcAft>
                          <a:spcPts val="750"/>
                        </a:spcAft>
                      </a:pP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Multi-object recognition</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 </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 </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a:effectLst/>
                        </a:rPr>
                        <a:t>Convolutional Net, RNTN (image vectorization forthcoming)</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r>
              <a:tr h="395384">
                <a:tc vMerge="1">
                  <a:txBody>
                    <a:bodyPr/>
                    <a:lstStyle/>
                    <a:p>
                      <a:pPr marL="0" marR="0">
                        <a:spcBef>
                          <a:spcPts val="0"/>
                        </a:spcBef>
                        <a:spcAft>
                          <a:spcPts val="750"/>
                        </a:spcAft>
                      </a:pP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a:effectLst/>
                        </a:rPr>
                        <a:t>Image search / semantic hashing</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 </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Gaussian Rectified</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a:effectLst/>
                        </a:rPr>
                        <a:t>Deep Autoencoder (wrapping a DBN)</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r>
              <a:tr h="197692">
                <a:tc rowSpan="2">
                  <a:txBody>
                    <a:bodyPr/>
                    <a:lstStyle/>
                    <a:p>
                      <a:pPr marL="0" marR="0">
                        <a:spcBef>
                          <a:spcPts val="0"/>
                        </a:spcBef>
                        <a:spcAft>
                          <a:spcPts val="750"/>
                        </a:spcAft>
                      </a:pPr>
                      <a:r>
                        <a:rPr lang="en-US" sz="2000" dirty="0">
                          <a:effectLst/>
                        </a:rPr>
                        <a:t>Sound</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750"/>
                        </a:spcAft>
                      </a:pPr>
                      <a:r>
                        <a:rPr lang="en-US" sz="2000" dirty="0">
                          <a:effectLst/>
                        </a:rPr>
                        <a:t>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a:effectLst/>
                        </a:rPr>
                        <a:t>Voice recognition</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 </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Gaussian Rectified</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a:effectLst/>
                        </a:rPr>
                        <a:t>Recurrent Net</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r>
              <a:tr h="461281">
                <a:tc vMerge="1">
                  <a:txBody>
                    <a:bodyPr/>
                    <a:lstStyle/>
                    <a:p>
                      <a:pPr marL="0" marR="0">
                        <a:spcBef>
                          <a:spcPts val="0"/>
                        </a:spcBef>
                        <a:spcAft>
                          <a:spcPts val="750"/>
                        </a:spcAft>
                      </a:pP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a:effectLst/>
                        </a:rPr>
                        <a:t> </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 </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 </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Moving window for DBN or </a:t>
                      </a:r>
                      <a:r>
                        <a:rPr lang="en-US" sz="1500" dirty="0" err="1">
                          <a:effectLst/>
                        </a:rPr>
                        <a:t>ConvNet</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r>
              <a:tr h="197692">
                <a:tc rowSpan="2">
                  <a:txBody>
                    <a:bodyPr/>
                    <a:lstStyle/>
                    <a:p>
                      <a:pPr marL="0" marR="0">
                        <a:spcBef>
                          <a:spcPts val="0"/>
                        </a:spcBef>
                        <a:spcAft>
                          <a:spcPts val="750"/>
                        </a:spcAft>
                      </a:pPr>
                      <a:r>
                        <a:rPr lang="en-US" sz="2000" dirty="0">
                          <a:effectLst/>
                        </a:rPr>
                        <a:t>Time Series</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75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a:effectLst/>
                        </a:rPr>
                        <a:t>Predictive Analytics</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 </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Gaussian Rectified</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smtClean="0">
                          <a:effectLst/>
                        </a:rPr>
                        <a:t>LMST, Recurrent Net</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r>
              <a:tr h="409409">
                <a:tc vMerge="1">
                  <a:txBody>
                    <a:bodyPr/>
                    <a:lstStyle/>
                    <a:p>
                      <a:pPr marL="0" marR="0">
                        <a:spcBef>
                          <a:spcPts val="0"/>
                        </a:spcBef>
                        <a:spcAft>
                          <a:spcPts val="750"/>
                        </a:spcAft>
                      </a:pP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a:effectLst/>
                        </a:rPr>
                        <a:t> </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 </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 </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c>
                  <a:txBody>
                    <a:bodyPr/>
                    <a:lstStyle/>
                    <a:p>
                      <a:pPr marL="0" marR="0">
                        <a:spcBef>
                          <a:spcPts val="0"/>
                        </a:spcBef>
                        <a:spcAft>
                          <a:spcPts val="750"/>
                        </a:spcAft>
                      </a:pPr>
                      <a:r>
                        <a:rPr lang="en-US" sz="1500" dirty="0">
                          <a:effectLst/>
                        </a:rPr>
                        <a:t>Moving window for DBN or </a:t>
                      </a:r>
                      <a:r>
                        <a:rPr lang="en-US" sz="1500" dirty="0" err="1">
                          <a:effectLst/>
                        </a:rPr>
                        <a:t>ConvNet</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10" marR="61410" marT="0" marB="0"/>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077" y="0"/>
            <a:ext cx="1230923" cy="640080"/>
          </a:xfrm>
          <a:prstGeom prst="rect">
            <a:avLst/>
          </a:prstGeom>
        </p:spPr>
      </p:pic>
    </p:spTree>
    <p:extLst>
      <p:ext uri="{BB962C8B-B14F-4D97-AF65-F5344CB8AC3E}">
        <p14:creationId xmlns:p14="http://schemas.microsoft.com/office/powerpoint/2010/main" val="1811693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1670</TotalTime>
  <Words>1723</Words>
  <Application>Microsoft Office PowerPoint</Application>
  <PresentationFormat>Widescreen</PresentationFormat>
  <Paragraphs>227</Paragraphs>
  <Slides>32</Slides>
  <Notes>0</Notes>
  <HiddenSlides>0</HiddenSlides>
  <MMClips>2</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32</vt:i4>
      </vt:variant>
    </vt:vector>
  </HeadingPairs>
  <TitlesOfParts>
    <vt:vector size="40" baseType="lpstr">
      <vt:lpstr>Arial</vt:lpstr>
      <vt:lpstr>Calibri</vt:lpstr>
      <vt:lpstr>Calibri Light</vt:lpstr>
      <vt:lpstr>Cambria Math</vt:lpstr>
      <vt:lpstr>Symbol</vt:lpstr>
      <vt:lpstr>Times New Roman</vt:lpstr>
      <vt:lpstr>Wingdings</vt:lpstr>
      <vt:lpstr>Office Theme</vt:lpstr>
      <vt:lpstr>Stock Price Prediction Deep learning  - LMST</vt:lpstr>
      <vt:lpstr>OBJECTIVE:</vt:lpstr>
      <vt:lpstr>What Is Stock Price Perdition?</vt:lpstr>
      <vt:lpstr>Prevailing Theories on Stock Prediction</vt:lpstr>
      <vt:lpstr>What is Neural Network (NARX)?</vt:lpstr>
      <vt:lpstr>Why Deep learning</vt:lpstr>
      <vt:lpstr>Broad classes of machine learning methods</vt:lpstr>
      <vt:lpstr>The Deep Learning Revolution</vt:lpstr>
      <vt:lpstr>Classification of deep learning models</vt:lpstr>
      <vt:lpstr>Perceptrons &amp; How it works</vt:lpstr>
      <vt:lpstr>Perceptrons</vt:lpstr>
      <vt:lpstr>Sigmoid neurons</vt:lpstr>
      <vt:lpstr>What is Neural Network (NARX)?</vt:lpstr>
      <vt:lpstr>Neural Networks for Prediction</vt:lpstr>
      <vt:lpstr>Understanding LSTM Networks</vt:lpstr>
      <vt:lpstr>The Problem of Long-Term Dependencies</vt:lpstr>
      <vt:lpstr>Standard Notation used</vt:lpstr>
      <vt:lpstr>What are LSTM Neural Networks</vt:lpstr>
      <vt:lpstr>The Core Idea behind LSTMs</vt:lpstr>
      <vt:lpstr>Step-by-Step LSTM Walk Through – First Step</vt:lpstr>
      <vt:lpstr>Step-by-Step LSTM Walk Through – Next Step</vt:lpstr>
      <vt:lpstr>Step-by-Step LSTM Walk Through – Next Step</vt:lpstr>
      <vt:lpstr>Step-by-Step LSTM Walk Through – Final Step</vt:lpstr>
      <vt:lpstr>Variants on Long Short Term Memory (Another variation)</vt:lpstr>
      <vt:lpstr>Variants on Long Short Term Memory (Another variation)</vt:lpstr>
      <vt:lpstr>Variants on Long Short Term Memory</vt:lpstr>
      <vt:lpstr>Steps To predict stock prices</vt:lpstr>
      <vt:lpstr>S&amp;P 500 (^GSPC) Predictions</vt:lpstr>
      <vt:lpstr>Demo</vt:lpstr>
      <vt:lpstr>What's Next</vt:lpstr>
      <vt:lpstr>Q&amp;A</vt:lpstr>
      <vt:lpstr>Source Code &amp; 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Capital Management – Caterpillar Inc.</dc:title>
  <dc:creator>PUO01</dc:creator>
  <cp:lastModifiedBy>PUO01</cp:lastModifiedBy>
  <cp:revision>97</cp:revision>
  <dcterms:created xsi:type="dcterms:W3CDTF">2017-04-26T15:17:23Z</dcterms:created>
  <dcterms:modified xsi:type="dcterms:W3CDTF">2017-05-08T18:42:18Z</dcterms:modified>
</cp:coreProperties>
</file>