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9" r:id="rId4"/>
    <p:sldId id="261" r:id="rId5"/>
    <p:sldId id="260" r:id="rId6"/>
    <p:sldId id="263" r:id="rId7"/>
    <p:sldId id="264" r:id="rId8"/>
    <p:sldId id="262" r:id="rId9"/>
    <p:sldId id="258" r:id="rId10"/>
    <p:sldId id="266" r:id="rId11"/>
    <p:sldId id="267" r:id="rId12"/>
    <p:sldId id="273" r:id="rId13"/>
    <p:sldId id="272" r:id="rId14"/>
    <p:sldId id="271" r:id="rId15"/>
    <p:sldId id="270" r:id="rId16"/>
    <p:sldId id="269" r:id="rId17"/>
    <p:sldId id="268" r:id="rId18"/>
    <p:sldId id="265"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3" r:id="rId38"/>
    <p:sldId id="294" r:id="rId39"/>
    <p:sldId id="292"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00" y="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0E2307-1E40-4E12-8716-25BFDA8E7013}" type="datetime1">
              <a:rPr lang="en-US" smtClean="0"/>
              <a:pPr/>
              <a:t>8/28/2022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CFCF5A-EA79-452C-A52C-1A2668C2E7DF}" type="datetime1">
              <a:rPr lang="en-US" smtClean="0"/>
              <a:pPr/>
              <a:t>8/28/2022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10"/>
          </p:nvPr>
        </p:nvSpPr>
        <p:spPr/>
        <p:txBody>
          <a:bodyPr/>
          <a:lstStyle/>
          <a:p>
            <a:fld id="{2E5C4C28-BD4B-4892-9A2D-6E19BD753A9A}" type="datetime1">
              <a:rPr lang="en-US" smtClean="0"/>
              <a:pPr/>
              <a:t>8/28/2022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dirty="0"/>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FD9D02-426E-46C9-9EE9-0DE1EF8B2838}" type="datetime1">
              <a:rPr lang="en-US" smtClean="0"/>
              <a:pPr/>
              <a:t>8/28/2022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dirty="0"/>
          </a:p>
        </p:txBody>
      </p:sp>
      <p:sp>
        <p:nvSpPr>
          <p:cNvPr id="7" name="Title 6"/>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8AEBBE-F8B2-42CF-9895-E86A608384EB}" type="datetime1">
              <a:rPr lang="en-US" smtClean="0"/>
              <a:pPr/>
              <a:t>8/28/2022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E1FAA6B6-10E5-4810-BC9F-DA72D8452E73}" type="datetime1">
              <a:rPr lang="en-US" smtClean="0"/>
              <a:pPr/>
              <a:t>8/28/2022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dirty="0"/>
          </a:p>
        </p:txBody>
      </p:sp>
      <p:sp>
        <p:nvSpPr>
          <p:cNvPr id="9" name="Content Placeholder 8"/>
          <p:cNvSpPr>
            <a:spLocks noGrp="1"/>
          </p:cNvSpPr>
          <p:nvPr>
            <p:ph sz="quarter" idx="13"/>
          </p:nvPr>
        </p:nvSpPr>
        <p:spPr>
          <a:xfrm>
            <a:off x="676655"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45152"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18D072-EF12-4AA2-BD71-ABC68B06D0E2}" type="datetime1">
              <a:rPr lang="en-US" smtClean="0"/>
              <a:pPr/>
              <a:t>8/28/2022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87D7A59-36E2-48B9-B146-C1E59501F63F}"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8CDBF60-6CC3-4B74-A60D-3486985E4346}" type="datetime1">
              <a:rPr lang="en-US" smtClean="0"/>
              <a:pPr/>
              <a:t>8/28/2022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87D7A59-36E2-48B9-B146-C1E59501F63F}"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Date Placeholder 1"/>
          <p:cNvSpPr>
            <a:spLocks noGrp="1"/>
          </p:cNvSpPr>
          <p:nvPr>
            <p:ph type="dt" sz="half" idx="10"/>
          </p:nvPr>
        </p:nvSpPr>
        <p:spPr/>
        <p:txBody>
          <a:bodyPr/>
          <a:lstStyle/>
          <a:p>
            <a:fld id="{22714818-984F-4759-BF72-A33BDC1963BD}" type="datetime1">
              <a:rPr lang="en-US" smtClean="0"/>
              <a:pPr/>
              <a:t>8/28/2022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87D7A59-36E2-48B9-B146-C1E59501F63F}"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9EA7E191-5F94-4FC1-B823-BD7CABF7FA06}" type="datetime1">
              <a:rPr lang="en-US" smtClean="0"/>
              <a:pPr/>
              <a:t>8/28/2022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dirty="0"/>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856D55-EFBE-4F9B-8A5F-09D42CA22A9B}" type="datetime1">
              <a:rPr lang="en-US" smtClean="0"/>
              <a:pPr/>
              <a:t>8/28/2022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dirty="0"/>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9D1D110F-3F4E-48D9-B8AA-5D0E825AFDBA}" type="datetime1">
              <a:rPr lang="en-US" smtClean="0"/>
              <a:pPr/>
              <a:t>8/28/2022</a:t>
            </a:fld>
            <a:endParaRPr lang="en-US" dirty="0"/>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687D7A59-36E2-48B9-B146-C1E59501F63F}" type="slidenum">
              <a:rPr lang="en-US" smtClean="0"/>
              <a:pPr/>
              <a:t>‹#›</a:t>
            </a:fld>
            <a:endParaRPr lang="en-US" dirty="0"/>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xml"/><Relationship Id="rId4" Type="http://schemas.openxmlformats.org/officeDocument/2006/relationships/image" Target="../media/image5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923928" y="4869160"/>
            <a:ext cx="4948644" cy="1008112"/>
          </a:xfrm>
        </p:spPr>
        <p:txBody>
          <a:bodyPr/>
          <a:lstStyle/>
          <a:p>
            <a:r>
              <a:rPr lang="en-GB" dirty="0">
                <a:solidFill>
                  <a:schemeClr val="tx1"/>
                </a:solidFill>
              </a:rPr>
              <a:t>Submitted By:-  Surjit Singh</a:t>
            </a:r>
            <a:endParaRPr lang="en-IN" dirty="0">
              <a:solidFill>
                <a:schemeClr val="tx1"/>
              </a:solidFill>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15832" y="188640"/>
            <a:ext cx="2407193" cy="1440160"/>
          </a:xfrm>
          <a:prstGeom prst="rect">
            <a:avLst/>
          </a:prstGeom>
          <a:noFill/>
          <a:ln>
            <a:noFill/>
          </a:ln>
        </p:spPr>
      </p:pic>
      <p:sp>
        <p:nvSpPr>
          <p:cNvPr id="5" name="Rectangle 4"/>
          <p:cNvSpPr/>
          <p:nvPr/>
        </p:nvSpPr>
        <p:spPr>
          <a:xfrm>
            <a:off x="208111" y="1628800"/>
            <a:ext cx="8684369" cy="1754326"/>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Micro Credit Defaulter Project</a:t>
            </a:r>
          </a:p>
        </p:txBody>
      </p:sp>
    </p:spTree>
    <p:extLst>
      <p:ext uri="{BB962C8B-B14F-4D97-AF65-F5344CB8AC3E}">
        <p14:creationId xmlns:p14="http://schemas.microsoft.com/office/powerpoint/2010/main" val="39578523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641" y="620688"/>
            <a:ext cx="3521075"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1775390"/>
            <a:ext cx="4177085" cy="4753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ight Arrow 4"/>
          <p:cNvSpPr/>
          <p:nvPr/>
        </p:nvSpPr>
        <p:spPr>
          <a:xfrm>
            <a:off x="2555776" y="2996952"/>
            <a:ext cx="1810000" cy="8640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Down Arrow 5"/>
          <p:cNvSpPr/>
          <p:nvPr/>
        </p:nvSpPr>
        <p:spPr>
          <a:xfrm>
            <a:off x="1763688" y="1484784"/>
            <a:ext cx="936104" cy="15841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687455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80149" y="332656"/>
            <a:ext cx="4730783"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Pre-Processing </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458" y="1340768"/>
            <a:ext cx="5616624" cy="1519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23528" y="2924944"/>
            <a:ext cx="5616624" cy="923330"/>
          </a:xfrm>
          <a:prstGeom prst="rect">
            <a:avLst/>
          </a:prstGeom>
          <a:noFill/>
        </p:spPr>
        <p:txBody>
          <a:bodyPr wrap="square" rtlCol="0">
            <a:spAutoFit/>
          </a:bodyPr>
          <a:lstStyle/>
          <a:p>
            <a:pPr marL="285750" indent="-285750">
              <a:buFont typeface="Wingdings" pitchFamily="2" charset="2"/>
              <a:buChar char="q"/>
            </a:pPr>
            <a:r>
              <a:rPr lang="en-GB" dirty="0"/>
              <a:t>I can see that from the column “pdate”, multiple columns are extracted with the help of “pd.to_datetime”.</a:t>
            </a:r>
            <a:endParaRPr lang="en-IN" dirty="0"/>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3933056"/>
            <a:ext cx="7056784" cy="2304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Elbow Connector 6"/>
          <p:cNvCxnSpPr/>
          <p:nvPr/>
        </p:nvCxnSpPr>
        <p:spPr>
          <a:xfrm>
            <a:off x="5850082" y="2191804"/>
            <a:ext cx="1242198" cy="1688376"/>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0348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83768" y="404664"/>
            <a:ext cx="3945311"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Visualization</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574" y="1700808"/>
            <a:ext cx="4305441" cy="3485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716016" y="3797518"/>
            <a:ext cx="3816424" cy="1200329"/>
          </a:xfrm>
          <a:prstGeom prst="rect">
            <a:avLst/>
          </a:prstGeom>
          <a:noFill/>
        </p:spPr>
        <p:txBody>
          <a:bodyPr wrap="square" rtlCol="0">
            <a:spAutoFit/>
          </a:bodyPr>
          <a:lstStyle/>
          <a:p>
            <a:r>
              <a:rPr lang="en-GB" dirty="0"/>
              <a:t>I can see that the column has an attribute(non-defaulter) with very high count than the other attribute (defaulter).</a:t>
            </a:r>
            <a:endParaRPr lang="en-IN" dirty="0"/>
          </a:p>
        </p:txBody>
      </p:sp>
    </p:spTree>
    <p:extLst>
      <p:ext uri="{BB962C8B-B14F-4D97-AF65-F5344CB8AC3E}">
        <p14:creationId xmlns:p14="http://schemas.microsoft.com/office/powerpoint/2010/main" val="723431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133" y="476672"/>
            <a:ext cx="8784976" cy="385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763688" y="4437112"/>
            <a:ext cx="7056784" cy="923330"/>
          </a:xfrm>
          <a:prstGeom prst="rect">
            <a:avLst/>
          </a:prstGeom>
          <a:noFill/>
        </p:spPr>
        <p:txBody>
          <a:bodyPr wrap="square" rtlCol="0">
            <a:spAutoFit/>
          </a:bodyPr>
          <a:lstStyle/>
          <a:p>
            <a:pPr marL="285750" indent="-285750">
              <a:buFont typeface="Wingdings" pitchFamily="2" charset="2"/>
              <a:buChar char="q"/>
            </a:pPr>
            <a:r>
              <a:rPr lang="en-GB" dirty="0"/>
              <a:t>I can see that the column has many number of outliers present and also there are dense in nature and the distribution peak is also very narrow</a:t>
            </a:r>
            <a:endParaRPr lang="en-IN" dirty="0"/>
          </a:p>
        </p:txBody>
      </p:sp>
    </p:spTree>
    <p:extLst>
      <p:ext uri="{BB962C8B-B14F-4D97-AF65-F5344CB8AC3E}">
        <p14:creationId xmlns:p14="http://schemas.microsoft.com/office/powerpoint/2010/main" val="8556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720" y="476672"/>
            <a:ext cx="8605691" cy="5111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7524328" y="620688"/>
            <a:ext cx="1296144" cy="5078313"/>
          </a:xfrm>
          <a:prstGeom prst="rect">
            <a:avLst/>
          </a:prstGeom>
          <a:noFill/>
        </p:spPr>
        <p:txBody>
          <a:bodyPr wrap="square" rtlCol="0">
            <a:spAutoFit/>
          </a:bodyPr>
          <a:lstStyle/>
          <a:p>
            <a:pPr marL="285750" indent="-285750">
              <a:buFont typeface="Wingdings" pitchFamily="2" charset="2"/>
              <a:buChar char="q"/>
            </a:pPr>
            <a:r>
              <a:rPr lang="en-GB" dirty="0"/>
              <a:t>I can see that the column has many outliers and the distribution curve has the narrow peak and also has skewness.</a:t>
            </a:r>
            <a:endParaRPr lang="en-IN" dirty="0"/>
          </a:p>
        </p:txBody>
      </p:sp>
    </p:spTree>
    <p:extLst>
      <p:ext uri="{BB962C8B-B14F-4D97-AF65-F5344CB8AC3E}">
        <p14:creationId xmlns:p14="http://schemas.microsoft.com/office/powerpoint/2010/main" val="1365427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1" y="260649"/>
            <a:ext cx="4464495" cy="403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2132856"/>
            <a:ext cx="4126360" cy="4502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9024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72055"/>
            <a:ext cx="5590332" cy="4300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7" y="3068960"/>
            <a:ext cx="4413416" cy="3788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0258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60647"/>
            <a:ext cx="8280920" cy="6374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47662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53932" y="260648"/>
            <a:ext cx="5412059"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Bivariate Analysis</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412776"/>
            <a:ext cx="3865694"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5308" y="2996952"/>
            <a:ext cx="4900598" cy="3745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18386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88640"/>
            <a:ext cx="8952429" cy="6264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7887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02592" y="260648"/>
            <a:ext cx="5896359"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Table of Contents :-</a:t>
            </a:r>
          </a:p>
        </p:txBody>
      </p:sp>
      <p:sp>
        <p:nvSpPr>
          <p:cNvPr id="2" name="TextBox 1"/>
          <p:cNvSpPr txBox="1"/>
          <p:nvPr/>
        </p:nvSpPr>
        <p:spPr>
          <a:xfrm>
            <a:off x="683568" y="1412776"/>
            <a:ext cx="3667203" cy="5632311"/>
          </a:xfrm>
          <a:prstGeom prst="rect">
            <a:avLst/>
          </a:prstGeom>
          <a:noFill/>
        </p:spPr>
        <p:txBody>
          <a:bodyPr wrap="square" rtlCol="0">
            <a:spAutoFit/>
          </a:bodyPr>
          <a:lstStyle/>
          <a:p>
            <a:pPr marL="285750" indent="-285750">
              <a:buFont typeface="Wingdings" pitchFamily="2" charset="2"/>
              <a:buChar char="q"/>
            </a:pPr>
            <a:r>
              <a:rPr lang="en-GB" dirty="0"/>
              <a:t>Introduction</a:t>
            </a:r>
          </a:p>
          <a:p>
            <a:pPr marL="285750" indent="-285750">
              <a:buFont typeface="Wingdings" pitchFamily="2" charset="2"/>
              <a:buChar char="q"/>
            </a:pPr>
            <a:r>
              <a:rPr lang="en-GB" dirty="0"/>
              <a:t>Analytical Problem Framing</a:t>
            </a:r>
          </a:p>
          <a:p>
            <a:pPr marL="285750" indent="-285750">
              <a:buFont typeface="Wingdings" pitchFamily="2" charset="2"/>
              <a:buChar char="q"/>
            </a:pPr>
            <a:r>
              <a:rPr lang="en-GB" dirty="0"/>
              <a:t>Analysis</a:t>
            </a:r>
          </a:p>
          <a:p>
            <a:pPr marL="285750" indent="-285750">
              <a:buFont typeface="Wingdings" pitchFamily="2" charset="2"/>
              <a:buChar char="q"/>
            </a:pPr>
            <a:r>
              <a:rPr lang="en-GB" dirty="0"/>
              <a:t>Statistical Analysis of the Data</a:t>
            </a:r>
          </a:p>
          <a:p>
            <a:pPr marL="285750" indent="-285750">
              <a:buFont typeface="Wingdings" pitchFamily="2" charset="2"/>
              <a:buChar char="q"/>
            </a:pPr>
            <a:r>
              <a:rPr lang="en-GB" dirty="0"/>
              <a:t>Pre-Processing</a:t>
            </a:r>
          </a:p>
          <a:p>
            <a:pPr marL="285750" indent="-285750">
              <a:buFont typeface="Wingdings" pitchFamily="2" charset="2"/>
              <a:buChar char="q"/>
            </a:pPr>
            <a:r>
              <a:rPr lang="en-GB" dirty="0"/>
              <a:t>Visualization</a:t>
            </a:r>
          </a:p>
          <a:p>
            <a:pPr marL="285750" indent="-285750">
              <a:buFont typeface="Wingdings" pitchFamily="2" charset="2"/>
              <a:buChar char="q"/>
            </a:pPr>
            <a:r>
              <a:rPr lang="en-GB" dirty="0"/>
              <a:t>Treating of the Outliers</a:t>
            </a:r>
          </a:p>
          <a:p>
            <a:pPr marL="285750" indent="-285750">
              <a:buFont typeface="Wingdings" pitchFamily="2" charset="2"/>
              <a:buChar char="q"/>
            </a:pPr>
            <a:r>
              <a:rPr lang="en-GB" dirty="0"/>
              <a:t>Balancing the Data</a:t>
            </a:r>
          </a:p>
          <a:p>
            <a:pPr marL="285750" indent="-285750">
              <a:buFont typeface="Wingdings" pitchFamily="2" charset="2"/>
              <a:buChar char="q"/>
            </a:pPr>
            <a:r>
              <a:rPr lang="en-GB" dirty="0"/>
              <a:t>Checking the Random State</a:t>
            </a:r>
          </a:p>
          <a:p>
            <a:pPr marL="285750" indent="-285750">
              <a:buFont typeface="Wingdings" pitchFamily="2" charset="2"/>
              <a:buChar char="q"/>
            </a:pPr>
            <a:r>
              <a:rPr lang="en-GB" dirty="0"/>
              <a:t>Hyper Parameter Tuning</a:t>
            </a:r>
          </a:p>
          <a:p>
            <a:pPr marL="285750" indent="-285750">
              <a:buFont typeface="Wingdings" pitchFamily="2" charset="2"/>
              <a:buChar char="q"/>
            </a:pPr>
            <a:r>
              <a:rPr lang="en-GB" dirty="0"/>
              <a:t>Conclusion</a:t>
            </a:r>
          </a:p>
          <a:p>
            <a:pPr marL="285750" indent="-285750">
              <a:buFont typeface="Wingdings" pitchFamily="2" charset="2"/>
              <a:buChar char="q"/>
            </a:pPr>
            <a:r>
              <a:rPr lang="en-GB" dirty="0"/>
              <a:t>Limitations and scope for the Future</a:t>
            </a:r>
          </a:p>
          <a:p>
            <a:pPr marL="285750" indent="-285750">
              <a:buFont typeface="Wingdings" pitchFamily="2" charset="2"/>
              <a:buChar char="q"/>
            </a:pPr>
            <a:endParaRPr lang="en-GB" dirty="0"/>
          </a:p>
          <a:p>
            <a:pPr marL="285750" indent="-285750">
              <a:buFont typeface="Wingdings" pitchFamily="2" charset="2"/>
              <a:buChar char="q"/>
            </a:pPr>
            <a:endParaRPr lang="en-GB" dirty="0"/>
          </a:p>
          <a:p>
            <a:pPr marL="285750" indent="-285750">
              <a:buFont typeface="Wingdings" pitchFamily="2" charset="2"/>
              <a:buChar char="q"/>
            </a:pPr>
            <a:endParaRPr lang="en-GB" dirty="0"/>
          </a:p>
          <a:p>
            <a:pPr marL="285750" indent="-285750">
              <a:buFont typeface="Wingdings" pitchFamily="2" charset="2"/>
              <a:buChar char="q"/>
            </a:pPr>
            <a:endParaRPr lang="en-GB" dirty="0"/>
          </a:p>
          <a:p>
            <a:pPr marL="285750" indent="-285750">
              <a:buFont typeface="Wingdings" pitchFamily="2" charset="2"/>
              <a:buChar char="q"/>
            </a:pPr>
            <a:endParaRPr lang="en-GB" dirty="0"/>
          </a:p>
          <a:p>
            <a:pPr marL="285750" indent="-285750">
              <a:buFont typeface="Wingdings" pitchFamily="2" charset="2"/>
              <a:buChar char="q"/>
            </a:pPr>
            <a:endParaRPr lang="en-GB" dirty="0"/>
          </a:p>
          <a:p>
            <a:pPr marL="285750" indent="-285750">
              <a:buFont typeface="Wingdings" pitchFamily="2" charset="2"/>
              <a:buChar char="q"/>
            </a:pPr>
            <a:endParaRPr lang="en-GB" dirty="0"/>
          </a:p>
        </p:txBody>
      </p:sp>
    </p:spTree>
    <p:extLst>
      <p:ext uri="{BB962C8B-B14F-4D97-AF65-F5344CB8AC3E}">
        <p14:creationId xmlns:p14="http://schemas.microsoft.com/office/powerpoint/2010/main" val="2000238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972" y="327794"/>
            <a:ext cx="4282028" cy="3245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992" y="3204224"/>
            <a:ext cx="4504038" cy="365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76230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16633"/>
            <a:ext cx="4567001" cy="3312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1880" y="3429000"/>
            <a:ext cx="5580112"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74231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3" y="188641"/>
            <a:ext cx="5336483" cy="3888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4077072"/>
            <a:ext cx="4296469" cy="2746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7743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9697" y="332656"/>
            <a:ext cx="2500721" cy="6264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ight Arrow 1"/>
          <p:cNvSpPr/>
          <p:nvPr/>
        </p:nvSpPr>
        <p:spPr>
          <a:xfrm>
            <a:off x="5148064" y="2276872"/>
            <a:ext cx="2448272" cy="12961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Down Arrow 2"/>
          <p:cNvSpPr/>
          <p:nvPr/>
        </p:nvSpPr>
        <p:spPr>
          <a:xfrm>
            <a:off x="7164288" y="4005064"/>
            <a:ext cx="1368152" cy="25922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3640115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417" y="332656"/>
            <a:ext cx="2680233" cy="5755422"/>
          </a:xfrm>
          <a:prstGeom prst="rect">
            <a:avLst/>
          </a:prstGeom>
          <a:noFill/>
        </p:spPr>
        <p:txBody>
          <a:bodyPr wrap="square" rtlCol="0">
            <a:spAutoFit/>
          </a:bodyPr>
          <a:lstStyle/>
          <a:p>
            <a:pPr marL="285750" indent="-285750">
              <a:buFont typeface="Wingdings" pitchFamily="2" charset="2"/>
              <a:buChar char="q"/>
            </a:pPr>
            <a:r>
              <a:rPr lang="en-GB" sz="1600" dirty="0">
                <a:latin typeface="Calibri" pitchFamily="34" charset="0"/>
                <a:cs typeface="Calibri" pitchFamily="34" charset="0"/>
              </a:rPr>
              <a:t>Documentation :</a:t>
            </a:r>
          </a:p>
          <a:p>
            <a:endParaRPr lang="en-GB" sz="1600" dirty="0">
              <a:latin typeface="Calibri" pitchFamily="34" charset="0"/>
              <a:cs typeface="Calibri" pitchFamily="34" charset="0"/>
            </a:endParaRPr>
          </a:p>
          <a:p>
            <a:pPr marL="285750" indent="-285750">
              <a:buFont typeface="Wingdings" pitchFamily="2" charset="2"/>
              <a:buChar char="Ø"/>
            </a:pPr>
            <a:r>
              <a:rPr lang="en-GB" sz="1600" dirty="0">
                <a:latin typeface="Calibri" pitchFamily="34" charset="0"/>
                <a:cs typeface="Calibri" pitchFamily="34" charset="0"/>
              </a:rPr>
              <a:t> I can see that the maximum correlation is present between:</a:t>
            </a:r>
          </a:p>
          <a:p>
            <a:pPr marL="285750" indent="-285750">
              <a:buFont typeface="Wingdings" pitchFamily="2" charset="2"/>
              <a:buChar char="Ø"/>
            </a:pPr>
            <a:endParaRPr lang="en-GB" sz="1600" dirty="0">
              <a:latin typeface="Calibri" pitchFamily="34" charset="0"/>
              <a:cs typeface="Calibri" pitchFamily="34" charset="0"/>
            </a:endParaRPr>
          </a:p>
          <a:p>
            <a:pPr marL="285750" indent="-285750">
              <a:buFont typeface="Wingdings" pitchFamily="2" charset="2"/>
              <a:buChar char="Ø"/>
            </a:pPr>
            <a:r>
              <a:rPr lang="en-GB" sz="1600" dirty="0">
                <a:latin typeface="Calibri" pitchFamily="34" charset="0"/>
                <a:cs typeface="Calibri" pitchFamily="34" charset="0"/>
              </a:rPr>
              <a:t> Medianamnt_loans90 and medianamnt_loans30</a:t>
            </a:r>
          </a:p>
          <a:p>
            <a:pPr marL="285750" indent="-285750">
              <a:buFont typeface="Wingdings" pitchFamily="2" charset="2"/>
              <a:buChar char="Ø"/>
            </a:pPr>
            <a:endParaRPr lang="en-GB" sz="1600" dirty="0">
              <a:latin typeface="Calibri" pitchFamily="34" charset="0"/>
              <a:cs typeface="Calibri" pitchFamily="34" charset="0"/>
            </a:endParaRPr>
          </a:p>
          <a:p>
            <a:pPr marL="285750" indent="-285750">
              <a:buFont typeface="Wingdings" pitchFamily="2" charset="2"/>
              <a:buChar char="Ø"/>
            </a:pPr>
            <a:r>
              <a:rPr lang="en-GB" sz="1600" dirty="0">
                <a:latin typeface="Calibri" pitchFamily="34" charset="0"/>
                <a:cs typeface="Calibri" pitchFamily="34" charset="0"/>
              </a:rPr>
              <a:t>Rental_90 and rental_30</a:t>
            </a:r>
          </a:p>
          <a:p>
            <a:pPr marL="285750" indent="-285750">
              <a:buFont typeface="Wingdings" pitchFamily="2" charset="2"/>
              <a:buChar char="Ø"/>
            </a:pPr>
            <a:endParaRPr lang="en-GB" sz="1600" dirty="0">
              <a:latin typeface="Calibri" pitchFamily="34" charset="0"/>
              <a:cs typeface="Calibri" pitchFamily="34" charset="0"/>
            </a:endParaRPr>
          </a:p>
          <a:p>
            <a:pPr marL="285750" indent="-285750">
              <a:buFont typeface="Wingdings" pitchFamily="2" charset="2"/>
              <a:buChar char="Ø"/>
            </a:pPr>
            <a:r>
              <a:rPr lang="en-GB" sz="1600" dirty="0">
                <a:latin typeface="Calibri" pitchFamily="34" charset="0"/>
                <a:cs typeface="Calibri" pitchFamily="34" charset="0"/>
              </a:rPr>
              <a:t> Daily_decr90 and daily_decr30</a:t>
            </a:r>
          </a:p>
          <a:p>
            <a:pPr marL="285750" indent="-285750">
              <a:buFont typeface="Wingdings" pitchFamily="2" charset="2"/>
              <a:buChar char="Ø"/>
            </a:pPr>
            <a:endParaRPr lang="en-GB" sz="1600" dirty="0">
              <a:latin typeface="Calibri" pitchFamily="34" charset="0"/>
              <a:cs typeface="Calibri" pitchFamily="34" charset="0"/>
            </a:endParaRPr>
          </a:p>
          <a:p>
            <a:pPr marL="285750" indent="-285750">
              <a:buFont typeface="Wingdings" pitchFamily="2" charset="2"/>
              <a:buChar char="Ø"/>
            </a:pPr>
            <a:r>
              <a:rPr lang="en-GB" sz="1600" dirty="0">
                <a:latin typeface="Calibri" pitchFamily="34" charset="0"/>
                <a:cs typeface="Calibri" pitchFamily="34" charset="0"/>
              </a:rPr>
              <a:t> Amnt_loans90 and amnt_loans90</a:t>
            </a:r>
          </a:p>
          <a:p>
            <a:pPr marL="285750" indent="-285750">
              <a:buFont typeface="Wingdings" pitchFamily="2" charset="2"/>
              <a:buChar char="Ø"/>
            </a:pPr>
            <a:endParaRPr lang="en-GB" sz="1600" dirty="0">
              <a:latin typeface="Calibri" pitchFamily="34" charset="0"/>
              <a:cs typeface="Calibri" pitchFamily="34" charset="0"/>
            </a:endParaRPr>
          </a:p>
          <a:p>
            <a:pPr marL="285750" indent="-285750">
              <a:buFont typeface="Wingdings" pitchFamily="2" charset="2"/>
              <a:buChar char="Ø"/>
            </a:pPr>
            <a:r>
              <a:rPr lang="en-GB" sz="1600" dirty="0">
                <a:latin typeface="Calibri" pitchFamily="34" charset="0"/>
                <a:cs typeface="Calibri" pitchFamily="34" charset="0"/>
              </a:rPr>
              <a:t>Cnt-loans30 and amnt_loans30 etc.</a:t>
            </a:r>
          </a:p>
          <a:p>
            <a:pPr marL="285750" indent="-285750">
              <a:buFont typeface="Wingdings" pitchFamily="2" charset="2"/>
              <a:buChar char="Ø"/>
            </a:pPr>
            <a:endParaRPr lang="en-GB" sz="1600" dirty="0">
              <a:latin typeface="Calibri" pitchFamily="34" charset="0"/>
              <a:cs typeface="Calibri" pitchFamily="34" charset="0"/>
            </a:endParaRPr>
          </a:p>
          <a:p>
            <a:pPr marL="285750" indent="-285750">
              <a:buFont typeface="Wingdings" pitchFamily="2" charset="2"/>
              <a:buChar char="Ø"/>
            </a:pPr>
            <a:r>
              <a:rPr lang="en-GB" sz="1600" dirty="0">
                <a:latin typeface="Calibri" pitchFamily="34" charset="0"/>
                <a:cs typeface="Calibri" pitchFamily="34" charset="0"/>
              </a:rPr>
              <a:t>I have a lot features which with high correlation above 80%</a:t>
            </a:r>
          </a:p>
        </p:txBody>
      </p:sp>
      <p:pic>
        <p:nvPicPr>
          <p:cNvPr id="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0233" y="188640"/>
            <a:ext cx="6492075" cy="6669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81438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5" y="116632"/>
            <a:ext cx="9116032" cy="6624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88773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412776"/>
            <a:ext cx="7992888" cy="3816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440634" y="404664"/>
            <a:ext cx="6329169"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Treating the Outliers</a:t>
            </a:r>
          </a:p>
        </p:txBody>
      </p:sp>
    </p:spTree>
    <p:extLst>
      <p:ext uri="{BB962C8B-B14F-4D97-AF65-F5344CB8AC3E}">
        <p14:creationId xmlns:p14="http://schemas.microsoft.com/office/powerpoint/2010/main" val="29304512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1" y="188640"/>
            <a:ext cx="8900647" cy="6624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93877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88640"/>
            <a:ext cx="7094537"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5163" y="3140968"/>
            <a:ext cx="7208837" cy="3619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51722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88640"/>
            <a:ext cx="8856984" cy="4464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79512" y="4725144"/>
            <a:ext cx="8568952" cy="1815882"/>
          </a:xfrm>
          <a:prstGeom prst="rect">
            <a:avLst/>
          </a:prstGeom>
          <a:noFill/>
        </p:spPr>
        <p:txBody>
          <a:bodyPr wrap="square" rtlCol="0">
            <a:spAutoFit/>
          </a:bodyPr>
          <a:lstStyle/>
          <a:p>
            <a:pPr marL="285750" indent="-285750">
              <a:buFont typeface="Wingdings" pitchFamily="2" charset="2"/>
              <a:buChar char="q"/>
            </a:pPr>
            <a:r>
              <a:rPr lang="en-GB" sz="1600" dirty="0">
                <a:latin typeface="Calibri" pitchFamily="34" charset="0"/>
                <a:cs typeface="Calibri" pitchFamily="34" charset="0"/>
              </a:rPr>
              <a:t>Documentation :</a:t>
            </a:r>
          </a:p>
          <a:p>
            <a:endParaRPr lang="en-GB" sz="1600" dirty="0">
              <a:latin typeface="Calibri" pitchFamily="34" charset="0"/>
              <a:cs typeface="Calibri" pitchFamily="34" charset="0"/>
            </a:endParaRPr>
          </a:p>
          <a:p>
            <a:pPr marL="285750" indent="-285750">
              <a:buFont typeface="Wingdings" pitchFamily="2" charset="2"/>
              <a:buChar char="Ø"/>
            </a:pPr>
            <a:r>
              <a:rPr lang="en-GB" sz="1600" dirty="0">
                <a:latin typeface="Calibri" pitchFamily="34" charset="0"/>
                <a:cs typeface="Calibri" pitchFamily="34" charset="0"/>
              </a:rPr>
              <a:t>I can see that I have imported the “powertransform” library and passed the features present in the variable x into the powertransform and then I have removed the skewness of the data and converted into dataframe.</a:t>
            </a:r>
          </a:p>
          <a:p>
            <a:pPr marL="285750" indent="-285750">
              <a:buFont typeface="Wingdings" pitchFamily="2" charset="2"/>
              <a:buChar char="Ø"/>
            </a:pPr>
            <a:endParaRPr lang="en-GB" sz="1600" dirty="0">
              <a:latin typeface="Calibri" pitchFamily="34" charset="0"/>
              <a:cs typeface="Calibri" pitchFamily="34" charset="0"/>
            </a:endParaRPr>
          </a:p>
          <a:p>
            <a:pPr marL="285750" indent="-285750">
              <a:buFont typeface="Wingdings" pitchFamily="2" charset="2"/>
              <a:buChar char="Ø"/>
            </a:pPr>
            <a:r>
              <a:rPr lang="en-GB" sz="1600" dirty="0">
                <a:latin typeface="Calibri" pitchFamily="34" charset="0"/>
                <a:cs typeface="Calibri" pitchFamily="34" charset="0"/>
              </a:rPr>
              <a:t>Now, here we have a look at the skewness of the features whether they are changed or not.</a:t>
            </a:r>
          </a:p>
        </p:txBody>
      </p:sp>
    </p:spTree>
    <p:extLst>
      <p:ext uri="{BB962C8B-B14F-4D97-AF65-F5344CB8AC3E}">
        <p14:creationId xmlns:p14="http://schemas.microsoft.com/office/powerpoint/2010/main" val="3571746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3568" y="1210488"/>
            <a:ext cx="7920880" cy="5386864"/>
          </a:xfrm>
        </p:spPr>
        <p:txBody>
          <a:bodyPr>
            <a:normAutofit fontScale="92500" lnSpcReduction="10000"/>
          </a:bodyPr>
          <a:lstStyle/>
          <a:p>
            <a:pPr marL="342900" lvl="0" indent="-342900">
              <a:buFont typeface="Wingdings" pitchFamily="2" charset="2"/>
              <a:buChar char="Ø"/>
            </a:pPr>
            <a:r>
              <a:rPr lang="en-IN" dirty="0">
                <a:solidFill>
                  <a:schemeClr val="tx1"/>
                </a:solidFill>
              </a:rPr>
              <a:t>A Microfinance Institution (MFI) is an organization that offers financial services to low-income populations. MFS becomes very useful when targeting especially the unbanked poor families living in remote areas with not much sources of income. The Microfinance services (MFS) provided by MFI are Group Loans, Agricultural Loans, Individual Business Loans and so on.</a:t>
            </a:r>
          </a:p>
          <a:p>
            <a:pPr marL="342900" lvl="0" indent="-342900">
              <a:buFont typeface="Wingdings" pitchFamily="2" charset="2"/>
              <a:buChar char="Ø"/>
            </a:pPr>
            <a:r>
              <a:rPr lang="en-IN" dirty="0">
                <a:solidFill>
                  <a:schemeClr val="tx1"/>
                </a:solidFill>
              </a:rPr>
              <a:t> </a:t>
            </a:r>
          </a:p>
          <a:p>
            <a:pPr marL="342900" lvl="0" indent="-342900">
              <a:buFont typeface="Wingdings" pitchFamily="2" charset="2"/>
              <a:buChar char="Ø"/>
            </a:pPr>
            <a:r>
              <a:rPr lang="en-IN" dirty="0">
                <a:solidFill>
                  <a:schemeClr val="tx1"/>
                </a:solidFill>
              </a:rPr>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low-income families and are very useful in such areas, the implementation of MFS has been uneven with both significant challenges and successes.</a:t>
            </a:r>
          </a:p>
          <a:p>
            <a:pPr marL="342900" lvl="0" indent="-342900">
              <a:buFont typeface="Wingdings" pitchFamily="2" charset="2"/>
              <a:buChar char="Ø"/>
            </a:pPr>
            <a:endParaRPr lang="en-IN" dirty="0">
              <a:solidFill>
                <a:schemeClr val="tx1"/>
              </a:solidFill>
            </a:endParaRPr>
          </a:p>
          <a:p>
            <a:pPr marL="342900" lvl="0" indent="-342900">
              <a:buFont typeface="Wingdings" pitchFamily="2" charset="2"/>
              <a:buChar char="Ø"/>
            </a:pPr>
            <a:r>
              <a:rPr lang="en-IN" dirty="0">
                <a:solidFill>
                  <a:schemeClr val="tx1"/>
                </a:solidFill>
              </a:rPr>
              <a:t>Today, microfinance is widely accepted as a poverty-reduction tool, representing $70 billion in outstanding loans and a global outreach of 200 million clients.</a:t>
            </a:r>
          </a:p>
        </p:txBody>
      </p:sp>
      <p:sp>
        <p:nvSpPr>
          <p:cNvPr id="4" name="Rectangle 3"/>
          <p:cNvSpPr/>
          <p:nvPr/>
        </p:nvSpPr>
        <p:spPr>
          <a:xfrm>
            <a:off x="2123728" y="260648"/>
            <a:ext cx="4419800"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Introduction :-</a:t>
            </a:r>
          </a:p>
        </p:txBody>
      </p:sp>
    </p:spTree>
    <p:extLst>
      <p:ext uri="{BB962C8B-B14F-4D97-AF65-F5344CB8AC3E}">
        <p14:creationId xmlns:p14="http://schemas.microsoft.com/office/powerpoint/2010/main" val="35361717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9859"/>
          <a:stretch/>
        </p:blipFill>
        <p:spPr bwMode="auto">
          <a:xfrm>
            <a:off x="208696" y="1052736"/>
            <a:ext cx="4075272"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979712" y="332656"/>
            <a:ext cx="5748690"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Balancing the Data</a:t>
            </a:r>
          </a:p>
        </p:txBody>
      </p:sp>
      <p:pic>
        <p:nvPicPr>
          <p:cNvPr id="23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1880" y="3717032"/>
            <a:ext cx="5519117" cy="3140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631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88640"/>
            <a:ext cx="8844223" cy="6048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9680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804" y="232729"/>
            <a:ext cx="4139172" cy="38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2157794"/>
            <a:ext cx="4249709" cy="4533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41036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008" y="188639"/>
            <a:ext cx="4334123" cy="3603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2420888"/>
            <a:ext cx="4176464" cy="4281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73528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9030"/>
          <a:stretch/>
        </p:blipFill>
        <p:spPr bwMode="auto">
          <a:xfrm>
            <a:off x="179512" y="188640"/>
            <a:ext cx="6934200" cy="3340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3789040"/>
            <a:ext cx="7120061" cy="2986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37913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88640"/>
            <a:ext cx="8784976" cy="6048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10052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67312"/>
          <a:stretch/>
        </p:blipFill>
        <p:spPr bwMode="auto">
          <a:xfrm>
            <a:off x="209375" y="188640"/>
            <a:ext cx="4313237" cy="2301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6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5733256"/>
            <a:ext cx="3468274" cy="829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2613" y="2196373"/>
            <a:ext cx="4398854" cy="3790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Elbow Connector 2"/>
          <p:cNvCxnSpPr>
            <a:stCxn id="29698" idx="2"/>
          </p:cNvCxnSpPr>
          <p:nvPr/>
        </p:nvCxnSpPr>
        <p:spPr>
          <a:xfrm rot="16200000" flipH="1">
            <a:off x="2711699" y="2144763"/>
            <a:ext cx="1154556" cy="184596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 name="Right Arrow 3"/>
          <p:cNvSpPr/>
          <p:nvPr/>
        </p:nvSpPr>
        <p:spPr>
          <a:xfrm>
            <a:off x="4584056" y="483884"/>
            <a:ext cx="1345531"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Down Arrow 4"/>
          <p:cNvSpPr/>
          <p:nvPr/>
        </p:nvSpPr>
        <p:spPr>
          <a:xfrm>
            <a:off x="5748211" y="980728"/>
            <a:ext cx="432048" cy="10081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8" name="Elbow Connector 7"/>
          <p:cNvCxnSpPr/>
          <p:nvPr/>
        </p:nvCxnSpPr>
        <p:spPr>
          <a:xfrm rot="5400000">
            <a:off x="2495078" y="3705722"/>
            <a:ext cx="2088232" cy="1966836"/>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54823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71800" y="332656"/>
            <a:ext cx="3427541"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Conclusion</a:t>
            </a:r>
          </a:p>
        </p:txBody>
      </p:sp>
      <p:sp>
        <p:nvSpPr>
          <p:cNvPr id="5" name="TextBox 4"/>
          <p:cNvSpPr txBox="1"/>
          <p:nvPr/>
        </p:nvSpPr>
        <p:spPr>
          <a:xfrm>
            <a:off x="755576" y="1772816"/>
            <a:ext cx="7488832" cy="4185761"/>
          </a:xfrm>
          <a:prstGeom prst="rect">
            <a:avLst/>
          </a:prstGeom>
          <a:noFill/>
        </p:spPr>
        <p:txBody>
          <a:bodyPr wrap="square" rtlCol="0">
            <a:spAutoFit/>
          </a:bodyPr>
          <a:lstStyle/>
          <a:p>
            <a:pPr marL="285750" lvl="0" indent="-285750">
              <a:buFont typeface="Wingdings" pitchFamily="2" charset="2"/>
              <a:buChar char="Ø"/>
            </a:pPr>
            <a:r>
              <a:rPr lang="en-IN" i="1" dirty="0"/>
              <a:t>I have built a model, I have used multiple models but the highest score that I have received is of Extra Trees Classifier model. So, this is the best model for predicting the values here.</a:t>
            </a:r>
            <a:endParaRPr lang="en-IN" sz="1400" i="1" dirty="0"/>
          </a:p>
          <a:p>
            <a:pPr marL="285750" lvl="0" indent="-285750">
              <a:buFont typeface="Wingdings" pitchFamily="2" charset="2"/>
              <a:buChar char="Ø"/>
            </a:pPr>
            <a:endParaRPr lang="en-IN" sz="1400" i="1" dirty="0"/>
          </a:p>
          <a:p>
            <a:pPr marL="285750" lvl="0" indent="-285750">
              <a:buFont typeface="Wingdings" pitchFamily="2" charset="2"/>
              <a:buChar char="Ø"/>
            </a:pPr>
            <a:r>
              <a:rPr lang="en-IN" i="1" dirty="0"/>
              <a:t>I have made box plot, so from their I come to know that there were a lot of outliers present, So, I have treated them as well as.</a:t>
            </a:r>
            <a:endParaRPr lang="en-IN" sz="1400" i="1" dirty="0"/>
          </a:p>
          <a:p>
            <a:r>
              <a:rPr lang="en-IN" i="1" dirty="0"/>
              <a:t> </a:t>
            </a:r>
            <a:endParaRPr lang="en-IN" sz="1400" i="1" dirty="0"/>
          </a:p>
          <a:p>
            <a:pPr marL="285750" lvl="0" indent="-285750">
              <a:buFont typeface="Wingdings" pitchFamily="2" charset="2"/>
              <a:buChar char="Ø"/>
            </a:pPr>
            <a:r>
              <a:rPr lang="en-IN" i="1" dirty="0"/>
              <a:t>In the dataset there was the problem of </a:t>
            </a:r>
            <a:r>
              <a:rPr lang="en-IN" i="1" dirty="0" err="1"/>
              <a:t>skewness</a:t>
            </a:r>
            <a:r>
              <a:rPr lang="en-IN" i="1" dirty="0"/>
              <a:t> that I have observed, So I have treated them also.</a:t>
            </a:r>
            <a:endParaRPr lang="en-IN" sz="1400" i="1" dirty="0"/>
          </a:p>
          <a:p>
            <a:r>
              <a:rPr lang="en-IN" i="1" dirty="0"/>
              <a:t> </a:t>
            </a:r>
            <a:endParaRPr lang="en-IN" sz="1400" i="1" dirty="0"/>
          </a:p>
          <a:p>
            <a:pPr marL="285750" lvl="0" indent="-285750">
              <a:buFont typeface="Wingdings" pitchFamily="2" charset="2"/>
              <a:buChar char="Ø"/>
            </a:pPr>
            <a:r>
              <a:rPr lang="en-IN" i="1" dirty="0"/>
              <a:t>These are the keys which are used for model prediction of our dataset: - </a:t>
            </a:r>
            <a:endParaRPr lang="en-IN" sz="1400" i="1" dirty="0"/>
          </a:p>
          <a:p>
            <a:r>
              <a:rPr lang="en-IN" i="1" dirty="0"/>
              <a:t> </a:t>
            </a:r>
            <a:endParaRPr lang="en-IN" sz="1400" i="1" dirty="0"/>
          </a:p>
          <a:p>
            <a:pPr marL="742950" lvl="1" indent="-285750">
              <a:buFont typeface="Wingdings" pitchFamily="2" charset="2"/>
              <a:buChar char="q"/>
            </a:pPr>
            <a:r>
              <a:rPr lang="en-IN" i="1" dirty="0"/>
              <a:t>Average precision is 0.96, F1 Score is 0.96 and ROC – AUC Score is also 0.958</a:t>
            </a:r>
            <a:endParaRPr lang="en-IN" sz="1400" i="1" dirty="0"/>
          </a:p>
          <a:p>
            <a:endParaRPr lang="en-IN" dirty="0"/>
          </a:p>
        </p:txBody>
      </p:sp>
    </p:spTree>
    <p:extLst>
      <p:ext uri="{BB962C8B-B14F-4D97-AF65-F5344CB8AC3E}">
        <p14:creationId xmlns:p14="http://schemas.microsoft.com/office/powerpoint/2010/main" val="4716891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5616" y="339311"/>
            <a:ext cx="6870791" cy="1754326"/>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Limitations and Scope </a:t>
            </a:r>
          </a:p>
          <a:p>
            <a:pPr algn="ctr"/>
            <a:r>
              <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for the Future</a:t>
            </a:r>
          </a:p>
        </p:txBody>
      </p:sp>
      <p:sp>
        <p:nvSpPr>
          <p:cNvPr id="3" name="TextBox 2"/>
          <p:cNvSpPr txBox="1"/>
          <p:nvPr/>
        </p:nvSpPr>
        <p:spPr>
          <a:xfrm>
            <a:off x="611560" y="2708920"/>
            <a:ext cx="7776864" cy="2031325"/>
          </a:xfrm>
          <a:prstGeom prst="rect">
            <a:avLst/>
          </a:prstGeom>
          <a:noFill/>
        </p:spPr>
        <p:txBody>
          <a:bodyPr wrap="square" rtlCol="0">
            <a:spAutoFit/>
          </a:bodyPr>
          <a:lstStyle/>
          <a:p>
            <a:pPr marL="285750" indent="-285750">
              <a:buFont typeface="Wingdings" pitchFamily="2" charset="2"/>
              <a:buChar char="Ø"/>
            </a:pPr>
            <a:r>
              <a:rPr lang="en-GB" i="1" dirty="0"/>
              <a:t>There was Class Imbalance which had to be handled because it we don’t do that then our model would become biased, So I have to used respected functions to treat this thing and there are chances that now It may effect the model. </a:t>
            </a:r>
          </a:p>
          <a:p>
            <a:pPr marL="285750" indent="-285750">
              <a:buFont typeface="Wingdings" pitchFamily="2" charset="2"/>
              <a:buChar char="Ø"/>
            </a:pPr>
            <a:endParaRPr lang="en-GB" i="1" dirty="0"/>
          </a:p>
          <a:p>
            <a:pPr marL="285750" indent="-285750">
              <a:buFont typeface="Wingdings" pitchFamily="2" charset="2"/>
              <a:buChar char="Ø"/>
            </a:pPr>
            <a:r>
              <a:rPr lang="en-GB" i="1" dirty="0"/>
              <a:t>As there were a lot of outliers and </a:t>
            </a:r>
            <a:r>
              <a:rPr lang="en-GB" i="1" dirty="0" err="1"/>
              <a:t>skewness</a:t>
            </a:r>
            <a:r>
              <a:rPr lang="en-GB" i="1" dirty="0"/>
              <a:t> present, so data loss was also there</a:t>
            </a:r>
            <a:endParaRPr lang="en-IN" i="1" dirty="0"/>
          </a:p>
        </p:txBody>
      </p:sp>
    </p:spTree>
    <p:extLst>
      <p:ext uri="{BB962C8B-B14F-4D97-AF65-F5344CB8AC3E}">
        <p14:creationId xmlns:p14="http://schemas.microsoft.com/office/powerpoint/2010/main" val="40837470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descr="C:\Users\asus\Downloads\9cf3cd263e46e205c161f35c8d8637b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3643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subTitle" idx="1"/>
          </p:nvPr>
        </p:nvSpPr>
        <p:spPr>
          <a:xfrm>
            <a:off x="323850" y="404813"/>
            <a:ext cx="8496300" cy="5761037"/>
          </a:xfrm>
        </p:spPr>
        <p:txBody>
          <a:bodyPr>
            <a:normAutofit lnSpcReduction="10000"/>
          </a:bodyPr>
          <a:lstStyle/>
          <a:p>
            <a:pPr marL="342900" lvl="0" indent="-342900">
              <a:buFont typeface="Wingdings" pitchFamily="2" charset="2"/>
              <a:buChar char="Ø"/>
            </a:pPr>
            <a:r>
              <a:rPr lang="en-IN" dirty="0">
                <a:solidFill>
                  <a:schemeClr val="tx1"/>
                </a:solidFill>
              </a:rPr>
              <a:t>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a:t>
            </a:r>
          </a:p>
          <a:p>
            <a:pPr marL="342900" lvl="0" indent="-342900">
              <a:buFont typeface="Wingdings" pitchFamily="2" charset="2"/>
              <a:buChar char="Ø"/>
            </a:pPr>
            <a:r>
              <a:rPr lang="en-IN" dirty="0">
                <a:solidFill>
                  <a:schemeClr val="tx1"/>
                </a:solidFill>
              </a:rPr>
              <a:t> </a:t>
            </a:r>
          </a:p>
          <a:p>
            <a:pPr marL="342900" lvl="0" indent="-342900">
              <a:buFont typeface="Wingdings" pitchFamily="2" charset="2"/>
              <a:buChar char="Ø"/>
            </a:pPr>
            <a:r>
              <a:rPr lang="en-IN" dirty="0">
                <a:solidFill>
                  <a:schemeClr val="tx1"/>
                </a:solidFill>
              </a:rPr>
              <a:t>They understand the importance of communication and how it affects a person’s life, thus, focusing on providing their services and products to low-income families and poor customers that can help them in the need of hour. </a:t>
            </a:r>
          </a:p>
          <a:p>
            <a:pPr marL="342900" lvl="0" indent="-342900">
              <a:buFont typeface="Wingdings" pitchFamily="2" charset="2"/>
              <a:buChar char="Ø"/>
            </a:pPr>
            <a:endParaRPr lang="en-IN" dirty="0">
              <a:solidFill>
                <a:schemeClr val="tx1"/>
              </a:solidFill>
            </a:endParaRPr>
          </a:p>
          <a:p>
            <a:pPr marL="342900" lvl="0" indent="-342900">
              <a:buFont typeface="Wingdings" pitchFamily="2" charset="2"/>
              <a:buChar char="Ø"/>
            </a:pPr>
            <a:r>
              <a:rPr lang="en-IN" dirty="0">
                <a:solidFill>
                  <a:schemeClr val="tx1"/>
                </a:solidFill>
              </a:rPr>
              <a:t>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a:t>
            </a:r>
          </a:p>
          <a:p>
            <a:pPr marL="342900" indent="-342900">
              <a:buFont typeface="Wingdings" pitchFamily="2" charset="2"/>
              <a:buChar char="Ø"/>
            </a:pPr>
            <a:endParaRPr lang="en-IN" dirty="0">
              <a:solidFill>
                <a:schemeClr val="tx1"/>
              </a:solidFill>
            </a:endParaRPr>
          </a:p>
        </p:txBody>
      </p:sp>
    </p:spTree>
    <p:extLst>
      <p:ext uri="{BB962C8B-B14F-4D97-AF65-F5344CB8AC3E}">
        <p14:creationId xmlns:p14="http://schemas.microsoft.com/office/powerpoint/2010/main" val="709581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23528" y="2348880"/>
            <a:ext cx="8640959" cy="4248472"/>
          </a:xfrm>
        </p:spPr>
        <p:txBody>
          <a:bodyPr/>
          <a:lstStyle/>
          <a:p>
            <a:pPr marL="342900" lvl="0" indent="-342900">
              <a:buFont typeface="Wingdings" pitchFamily="2" charset="2"/>
              <a:buChar char="Ø"/>
            </a:pPr>
            <a:r>
              <a:rPr lang="en-IN" dirty="0">
                <a:solidFill>
                  <a:schemeClr val="tx1"/>
                </a:solidFill>
              </a:rPr>
              <a:t>Here our dataset has 209593 rows and 37 columns, using this dataset we will be building the model followed by training the data and then finally the model is tested by using 67% of the training data and 33% of the testing data.</a:t>
            </a:r>
          </a:p>
          <a:p>
            <a:pPr marL="342900" lvl="0" indent="-342900">
              <a:buFont typeface="Wingdings" pitchFamily="2" charset="2"/>
              <a:buChar char="Ø"/>
            </a:pPr>
            <a:endParaRPr lang="en-IN" dirty="0">
              <a:solidFill>
                <a:schemeClr val="tx1"/>
              </a:solidFill>
            </a:endParaRPr>
          </a:p>
          <a:p>
            <a:pPr marL="342900" lvl="0" indent="-342900">
              <a:buFont typeface="Wingdings" pitchFamily="2" charset="2"/>
              <a:buChar char="Ø"/>
            </a:pPr>
            <a:r>
              <a:rPr lang="en-IN" dirty="0">
                <a:solidFill>
                  <a:schemeClr val="tx1"/>
                </a:solidFill>
              </a:rPr>
              <a:t>Since we have no null values from the dataset during the data collection stage, we can expect outliers and un-realistic values for certain variables.</a:t>
            </a:r>
          </a:p>
          <a:p>
            <a:endParaRPr lang="en-IN" dirty="0">
              <a:solidFill>
                <a:schemeClr val="tx1"/>
              </a:solidFill>
            </a:endParaRPr>
          </a:p>
        </p:txBody>
      </p:sp>
      <p:sp>
        <p:nvSpPr>
          <p:cNvPr id="4" name="Rectangle 3"/>
          <p:cNvSpPr/>
          <p:nvPr/>
        </p:nvSpPr>
        <p:spPr>
          <a:xfrm>
            <a:off x="323529" y="332656"/>
            <a:ext cx="8352928" cy="1754326"/>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Analytical Problem Framing:- </a:t>
            </a:r>
          </a:p>
        </p:txBody>
      </p:sp>
    </p:spTree>
    <p:extLst>
      <p:ext uri="{BB962C8B-B14F-4D97-AF65-F5344CB8AC3E}">
        <p14:creationId xmlns:p14="http://schemas.microsoft.com/office/powerpoint/2010/main" val="1111939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137" y="1196752"/>
            <a:ext cx="8895017" cy="557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1886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31640" y="332656"/>
            <a:ext cx="4896544" cy="92333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Analysis:-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7" y="1340768"/>
            <a:ext cx="3638299"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9677" y="3284984"/>
            <a:ext cx="6414323" cy="3544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ight Arrow 8"/>
          <p:cNvSpPr/>
          <p:nvPr/>
        </p:nvSpPr>
        <p:spPr>
          <a:xfrm>
            <a:off x="3961826" y="1700808"/>
            <a:ext cx="1762302"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Down Arrow 9"/>
          <p:cNvSpPr/>
          <p:nvPr/>
        </p:nvSpPr>
        <p:spPr>
          <a:xfrm>
            <a:off x="5436096" y="2276872"/>
            <a:ext cx="500742" cy="9361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TextBox 10"/>
          <p:cNvSpPr txBox="1"/>
          <p:nvPr/>
        </p:nvSpPr>
        <p:spPr>
          <a:xfrm>
            <a:off x="323527" y="3573016"/>
            <a:ext cx="2232249" cy="2677656"/>
          </a:xfrm>
          <a:prstGeom prst="rect">
            <a:avLst/>
          </a:prstGeom>
          <a:noFill/>
        </p:spPr>
        <p:txBody>
          <a:bodyPr wrap="square" rtlCol="0">
            <a:spAutoFit/>
          </a:bodyPr>
          <a:lstStyle/>
          <a:p>
            <a:pPr marL="285750" indent="-285750">
              <a:buFont typeface="Wingdings" pitchFamily="2" charset="2"/>
              <a:buChar char="q"/>
            </a:pPr>
            <a:r>
              <a:rPr lang="en-GB" sz="1400" dirty="0">
                <a:latin typeface="Calibri" pitchFamily="34" charset="0"/>
                <a:cs typeface="Calibri" pitchFamily="34" charset="0"/>
              </a:rPr>
              <a:t> Here we have the features with “Float and int” datatypes except the feature “pdate” which is “object” datatype and from this feature multiple new features are to be extracted and then further they are changed to the appropriate datatypes.</a:t>
            </a:r>
            <a:endParaRPr lang="en-IN" sz="1400" dirty="0">
              <a:latin typeface="Calibri" pitchFamily="34" charset="0"/>
              <a:cs typeface="Calibri" pitchFamily="34" charset="0"/>
            </a:endParaRPr>
          </a:p>
        </p:txBody>
      </p:sp>
    </p:spTree>
    <p:extLst>
      <p:ext uri="{BB962C8B-B14F-4D97-AF65-F5344CB8AC3E}">
        <p14:creationId xmlns:p14="http://schemas.microsoft.com/office/powerpoint/2010/main" val="2338123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88640"/>
            <a:ext cx="5380037" cy="2614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0232" y="764704"/>
            <a:ext cx="2304256" cy="5908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475656" y="5750148"/>
            <a:ext cx="5184576" cy="923330"/>
          </a:xfrm>
          <a:prstGeom prst="rect">
            <a:avLst/>
          </a:prstGeom>
          <a:noFill/>
        </p:spPr>
        <p:txBody>
          <a:bodyPr wrap="square" rtlCol="0">
            <a:spAutoFit/>
          </a:bodyPr>
          <a:lstStyle/>
          <a:p>
            <a:pPr marL="285750" indent="-285750">
              <a:buFont typeface="Wingdings" pitchFamily="2" charset="2"/>
              <a:buChar char="q"/>
            </a:pPr>
            <a:r>
              <a:rPr lang="en-GB" dirty="0"/>
              <a:t>I have the features with “Float and int” datatypes except the feature “pdate” which is “object” datatype.</a:t>
            </a:r>
            <a:endParaRPr lang="en-IN" dirty="0"/>
          </a:p>
        </p:txBody>
      </p:sp>
      <p:sp>
        <p:nvSpPr>
          <p:cNvPr id="14" name="Right Arrow 13"/>
          <p:cNvSpPr/>
          <p:nvPr/>
        </p:nvSpPr>
        <p:spPr>
          <a:xfrm>
            <a:off x="5652120" y="2132856"/>
            <a:ext cx="864096"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452257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520" y="260648"/>
            <a:ext cx="8640960" cy="1754326"/>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Statistical Analysis of the Data</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665" y="2014974"/>
            <a:ext cx="6120535" cy="2111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224" y="2780928"/>
            <a:ext cx="2347913"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67544" y="4437112"/>
            <a:ext cx="8352928" cy="2031325"/>
          </a:xfrm>
          <a:prstGeom prst="rect">
            <a:avLst/>
          </a:prstGeom>
          <a:noFill/>
        </p:spPr>
        <p:txBody>
          <a:bodyPr wrap="square" rtlCol="0">
            <a:spAutoFit/>
          </a:bodyPr>
          <a:lstStyle/>
          <a:p>
            <a:pPr marL="285750" indent="-285750">
              <a:buFont typeface="Wingdings" pitchFamily="2" charset="2"/>
              <a:buChar char="q"/>
            </a:pPr>
            <a:r>
              <a:rPr lang="en-GB" i="1" dirty="0">
                <a:latin typeface="Calibri" pitchFamily="34" charset="0"/>
                <a:cs typeface="Calibri" pitchFamily="34" charset="0"/>
              </a:rPr>
              <a:t>Data has few columns in which the difference between mean and the standard deviation is more and, in few columns, it is less and is appropriate that few columns has mean value higher than standard deviation and also there are few columns in which standard deviation is higher than the mean value and also we can see that statistical analysis of the object datatype columns also in which the unique values of the data are mentioned and also we get more information regarding the frequent values present in the data of the columns.</a:t>
            </a:r>
            <a:endParaRPr lang="en-IN" i="1" dirty="0">
              <a:latin typeface="Calibri" pitchFamily="34" charset="0"/>
              <a:cs typeface="Calibri" pitchFamily="34" charset="0"/>
            </a:endParaRPr>
          </a:p>
        </p:txBody>
      </p:sp>
      <p:cxnSp>
        <p:nvCxnSpPr>
          <p:cNvPr id="8" name="Elbow Connector 7"/>
          <p:cNvCxnSpPr/>
          <p:nvPr/>
        </p:nvCxnSpPr>
        <p:spPr>
          <a:xfrm rot="16200000" flipH="1">
            <a:off x="6336196" y="2168860"/>
            <a:ext cx="576064" cy="504056"/>
          </a:xfrm>
          <a:prstGeom prst="bent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3595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511</TotalTime>
  <Words>1096</Words>
  <Application>Microsoft Office PowerPoint</Application>
  <PresentationFormat>On-screen Show (4:3)</PresentationFormat>
  <Paragraphs>84</Paragraphs>
  <Slides>39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Calibri</vt:lpstr>
      <vt:lpstr>Candara</vt:lpstr>
      <vt:lpstr>Symbol</vt:lpstr>
      <vt:lpstr>Wingdings</vt:lpstr>
      <vt:lpstr>Waveform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Surjit Singh</cp:lastModifiedBy>
  <cp:revision>19</cp:revision>
  <dcterms:created xsi:type="dcterms:W3CDTF">2022-04-18T09:18:43Z</dcterms:created>
  <dcterms:modified xsi:type="dcterms:W3CDTF">2022-08-28T06:30:59Z</dcterms:modified>
</cp:coreProperties>
</file>