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85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7" r:id="rId21"/>
    <p:sldId id="278" r:id="rId22"/>
    <p:sldId id="279" r:id="rId23"/>
    <p:sldId id="280" r:id="rId24"/>
    <p:sldId id="287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974" y="-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C41F-D6D1-C829-B749-1736D427A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House Price Prediction  using Machine Learning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A5A14F-793D-CB33-7F44-63F8B1BF9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b="1" dirty="0"/>
          </a:p>
          <a:p>
            <a:r>
              <a:rPr lang="en-IN" b="1" dirty="0"/>
              <a:t>                                        - </a:t>
            </a:r>
          </a:p>
          <a:p>
            <a:r>
              <a:rPr lang="en-IN" b="1" dirty="0"/>
              <a:t>	                                                 - </a:t>
            </a:r>
          </a:p>
        </p:txBody>
      </p:sp>
    </p:spTree>
    <p:extLst>
      <p:ext uri="{BB962C8B-B14F-4D97-AF65-F5344CB8AC3E}">
        <p14:creationId xmlns:p14="http://schemas.microsoft.com/office/powerpoint/2010/main" xmlns="" val="424282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D94F9-B322-ACB6-8864-E599493C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Outliers and Noise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F7EE3E3-018A-C498-354A-707EFDC2B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547" y="2557463"/>
            <a:ext cx="5272906" cy="3317875"/>
          </a:xfrm>
        </p:spPr>
      </p:pic>
    </p:spTree>
    <p:extLst>
      <p:ext uri="{BB962C8B-B14F-4D97-AF65-F5344CB8AC3E}">
        <p14:creationId xmlns:p14="http://schemas.microsoft.com/office/powerpoint/2010/main" xmlns="" val="1661124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C4962-A215-D2E0-6F4B-1F828BC9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Outlier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4C7C815-B801-ABED-287E-59611EE87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0" y="3049588"/>
            <a:ext cx="2857500" cy="2333625"/>
          </a:xfrm>
        </p:spPr>
      </p:pic>
    </p:spTree>
    <p:extLst>
      <p:ext uri="{BB962C8B-B14F-4D97-AF65-F5344CB8AC3E}">
        <p14:creationId xmlns:p14="http://schemas.microsoft.com/office/powerpoint/2010/main" xmlns="" val="139614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8B8352-3B5E-53C3-A5F5-EA387511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78DFC3-B0B6-8FAE-5D87-7081A753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Transformation</a:t>
            </a:r>
            <a:r>
              <a:rPr lang="en-US" dirty="0"/>
              <a:t>: Any transformations or feature engineering performed.</a:t>
            </a:r>
          </a:p>
          <a:p>
            <a:r>
              <a:rPr lang="en-US" b="1" dirty="0"/>
              <a:t>Normalization/Standardization</a:t>
            </a:r>
            <a:r>
              <a:rPr lang="en-US" dirty="0"/>
              <a:t>: Scaling features to a standard range or distribution, like using </a:t>
            </a:r>
            <a:r>
              <a:rPr lang="en-US" dirty="0" err="1"/>
              <a:t>StandardScaler</a:t>
            </a:r>
            <a:r>
              <a:rPr lang="en-US" dirty="0"/>
              <a:t> in scikit-learn.</a:t>
            </a:r>
          </a:p>
          <a:p>
            <a:r>
              <a:rPr lang="en-US" b="1" dirty="0"/>
              <a:t>Encoding Categorical Variables</a:t>
            </a:r>
            <a:r>
              <a:rPr lang="en-US" dirty="0"/>
              <a:t>: Converting categorical variables into numerical format using techniques like one-hot encoding or label encoding.</a:t>
            </a:r>
          </a:p>
          <a:p>
            <a:r>
              <a:rPr lang="en-US" b="1" dirty="0"/>
              <a:t>Creating New Features</a:t>
            </a:r>
            <a:r>
              <a:rPr lang="en-US" dirty="0"/>
              <a:t>: Generating new features from existing ones. For example, extracting the day, month, and year from a date feature.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107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ECA363-C620-B33F-B504-AB9B01E88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54597E-645C-1AF8-0053-E09514BF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Splitting</a:t>
            </a:r>
            <a:r>
              <a:rPr lang="en-US" dirty="0"/>
              <a:t>: How you split the data into training and testing sets.</a:t>
            </a:r>
          </a:p>
          <a:p>
            <a:r>
              <a:rPr lang="en-US" dirty="0"/>
              <a:t>Splitting your dataset into training and testing sets is a fundamental step to ensure your model's performance is properly evaluated.</a:t>
            </a:r>
          </a:p>
          <a:p>
            <a:r>
              <a:rPr lang="en-US" dirty="0">
                <a:solidFill>
                  <a:schemeClr val="accent4"/>
                </a:solidFill>
              </a:rPr>
              <a:t>from </a:t>
            </a:r>
            <a:r>
              <a:rPr lang="en-US" dirty="0" err="1">
                <a:solidFill>
                  <a:schemeClr val="accent4"/>
                </a:solidFill>
              </a:rPr>
              <a:t>sklearn.model_selection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 import </a:t>
            </a:r>
            <a:r>
              <a:rPr lang="en-US" dirty="0" err="1">
                <a:solidFill>
                  <a:schemeClr val="accent4"/>
                </a:solidFill>
              </a:rPr>
              <a:t>train_test_split</a:t>
            </a:r>
            <a:r>
              <a:rPr lang="en-US" dirty="0">
                <a:solidFill>
                  <a:schemeClr val="accent4"/>
                </a:solidFill>
              </a:rPr>
              <a:t>   </a:t>
            </a:r>
            <a:endParaRPr lang="en-US" dirty="0" smtClean="0">
              <a:solidFill>
                <a:schemeClr val="accent4"/>
              </a:solidFill>
            </a:endParaRPr>
          </a:p>
          <a:p>
            <a:r>
              <a:rPr lang="en-US" dirty="0" smtClean="0">
                <a:solidFill>
                  <a:schemeClr val="accent4"/>
                </a:solidFill>
              </a:rPr>
              <a:t>X = </a:t>
            </a:r>
            <a:r>
              <a:rPr lang="en-US" dirty="0" err="1" smtClean="0">
                <a:solidFill>
                  <a:schemeClr val="accent4"/>
                </a:solidFill>
              </a:rPr>
              <a:t>df.drop</a:t>
            </a:r>
            <a:r>
              <a:rPr lang="en-US" dirty="0" smtClean="0">
                <a:solidFill>
                  <a:schemeClr val="accent4"/>
                </a:solidFill>
              </a:rPr>
              <a:t>(columns=['</a:t>
            </a:r>
            <a:r>
              <a:rPr lang="en-US" dirty="0" err="1" smtClean="0">
                <a:solidFill>
                  <a:schemeClr val="accent4"/>
                </a:solidFill>
              </a:rPr>
              <a:t>House_Price</a:t>
            </a:r>
            <a:r>
              <a:rPr lang="en-US" dirty="0" smtClean="0">
                <a:solidFill>
                  <a:schemeClr val="accent4"/>
                </a:solidFill>
              </a:rPr>
              <a:t>'],axis=1)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y = </a:t>
            </a:r>
            <a:r>
              <a:rPr lang="en-US" dirty="0" err="1" smtClean="0">
                <a:solidFill>
                  <a:schemeClr val="accent4"/>
                </a:solidFill>
              </a:rPr>
              <a:t>df</a:t>
            </a:r>
            <a:r>
              <a:rPr lang="en-US" dirty="0" smtClean="0">
                <a:solidFill>
                  <a:schemeClr val="accent4"/>
                </a:solidFill>
              </a:rPr>
              <a:t>['</a:t>
            </a:r>
            <a:r>
              <a:rPr lang="en-US" dirty="0" err="1" smtClean="0">
                <a:solidFill>
                  <a:schemeClr val="accent4"/>
                </a:solidFill>
              </a:rPr>
              <a:t>House_Price</a:t>
            </a:r>
            <a:r>
              <a:rPr lang="en-US" dirty="0" smtClean="0">
                <a:solidFill>
                  <a:schemeClr val="accent4"/>
                </a:solidFill>
              </a:rPr>
              <a:t>'] </a:t>
            </a:r>
            <a:r>
              <a:rPr lang="en-US" dirty="0" smtClean="0">
                <a:solidFill>
                  <a:schemeClr val="accent4"/>
                </a:solidFill>
              </a:rPr>
              <a:t>                                 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 err="1" smtClean="0">
                <a:solidFill>
                  <a:schemeClr val="accent4"/>
                </a:solidFill>
              </a:rPr>
              <a:t>X_train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X_test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y_train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dirty="0" err="1">
                <a:solidFill>
                  <a:schemeClr val="accent4"/>
                </a:solidFill>
              </a:rPr>
              <a:t>y_test</a:t>
            </a:r>
            <a:r>
              <a:rPr lang="en-US" dirty="0">
                <a:solidFill>
                  <a:schemeClr val="accent4"/>
                </a:solidFill>
              </a:rPr>
              <a:t> = </a:t>
            </a:r>
            <a:r>
              <a:rPr lang="en-US" dirty="0" err="1">
                <a:solidFill>
                  <a:schemeClr val="accent4"/>
                </a:solidFill>
              </a:rPr>
              <a:t>train_test_split</a:t>
            </a:r>
            <a:r>
              <a:rPr lang="en-US" dirty="0">
                <a:solidFill>
                  <a:schemeClr val="accent4"/>
                </a:solidFill>
              </a:rPr>
              <a:t>(X, y, </a:t>
            </a:r>
            <a:r>
              <a:rPr lang="en-US" dirty="0" err="1">
                <a:solidFill>
                  <a:schemeClr val="accent4"/>
                </a:solidFill>
              </a:rPr>
              <a:t>test_size</a:t>
            </a:r>
            <a:r>
              <a:rPr lang="en-US" dirty="0">
                <a:solidFill>
                  <a:schemeClr val="accent4"/>
                </a:solidFill>
              </a:rPr>
              <a:t>=0.2,random_state=42)</a:t>
            </a:r>
            <a:endParaRPr lang="en-IN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086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08FEFE-5E37-64B4-368E-993EBA64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5D00ED-4BFD-E096-027E-E11977770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</a:t>
            </a:r>
            <a:r>
              <a:rPr lang="en-US" dirty="0"/>
              <a:t> the features (X) from the target variable (y).</a:t>
            </a:r>
          </a:p>
          <a:p>
            <a:r>
              <a:rPr lang="en-US" b="1" dirty="0"/>
              <a:t>Split</a:t>
            </a:r>
            <a:r>
              <a:rPr lang="en-US" dirty="0"/>
              <a:t> the data into training and testing sets with 80% of the data used for training and 20% for testing.</a:t>
            </a:r>
          </a:p>
          <a:p>
            <a:r>
              <a:rPr lang="en-IN" dirty="0"/>
              <a:t>Using </a:t>
            </a:r>
            <a:r>
              <a:rPr lang="en-IN" dirty="0" err="1"/>
              <a:t>random_state</a:t>
            </a:r>
            <a:r>
              <a:rPr lang="en-IN" dirty="0"/>
              <a:t> ensures that you get same split each time you run the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730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08A43-8C85-5098-2E5B-8D8674E8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D99034-4565-B85B-2C79-2F987BFC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Visualizations</a:t>
            </a:r>
            <a:r>
              <a:rPr lang="en-US" dirty="0"/>
              <a:t>: Key graphs and plots to understand the data.</a:t>
            </a:r>
          </a:p>
          <a:p>
            <a:r>
              <a:rPr lang="en-US" b="1" dirty="0"/>
              <a:t>Histograms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Show the distribution of a single numerical feature.</a:t>
            </a:r>
          </a:p>
          <a:p>
            <a:r>
              <a:rPr lang="en-US" b="1" dirty="0"/>
              <a:t>Boxplots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Display the distribution of a numerical feature and highlight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172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CDDE85-CDCE-7C8E-F619-7AA9DDA4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7387C0-7260-07F7-2947-6ABA72A1E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Scatter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Show the relationship between two numerical features.</a:t>
            </a:r>
          </a:p>
          <a:p>
            <a:r>
              <a:rPr lang="en-US" b="1" dirty="0"/>
              <a:t>Pair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Visualize pairwise relationships in a dataset.</a:t>
            </a:r>
          </a:p>
          <a:p>
            <a:r>
              <a:rPr lang="en-US" b="1" dirty="0"/>
              <a:t>Correlation Heatmap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Show the correlation between numerical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549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CF86A-02A8-A6B5-0908-7C71E646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D88AA-EA86-EB27-A5B3-5F2D5BF1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Show trends over time.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977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120F0-C245-3DE9-C155-CDF8CC7D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FC3F439-6647-E52C-E7DD-52449049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21858" y="2517501"/>
            <a:ext cx="5771536" cy="3777477"/>
          </a:xfrm>
        </p:spPr>
      </p:pic>
    </p:spTree>
    <p:extLst>
      <p:ext uri="{BB962C8B-B14F-4D97-AF65-F5344CB8AC3E}">
        <p14:creationId xmlns:p14="http://schemas.microsoft.com/office/powerpoint/2010/main" xmlns="" val="34528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783AE-5C3B-8782-ECD2-BD363091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B01B17F-8A0B-B081-B992-896BA06B4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497228"/>
            <a:ext cx="9235439" cy="3014572"/>
          </a:xfrm>
        </p:spPr>
      </p:pic>
    </p:spTree>
    <p:extLst>
      <p:ext uri="{BB962C8B-B14F-4D97-AF65-F5344CB8AC3E}">
        <p14:creationId xmlns:p14="http://schemas.microsoft.com/office/powerpoint/2010/main" xmlns="" val="37746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40A202-E46B-7CDD-34E8-92F31124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57385F-1E6F-F2AA-4CFD-F8C2F7F8F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Objective/ Problem statement</a:t>
            </a:r>
            <a:r>
              <a:rPr lang="en-US" dirty="0"/>
              <a:t>: House price prediction.</a:t>
            </a:r>
          </a:p>
          <a:p>
            <a:r>
              <a:rPr lang="en-US" dirty="0"/>
              <a:t>This dataset Consists of 7 Attributes They are 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Square </a:t>
            </a:r>
            <a:r>
              <a:rPr lang="en-US" b="1" dirty="0"/>
              <a:t>Footage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Number of Bedrooms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Number of Bathrooms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Year Built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Lot Size (in acres)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Garage Size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Neighborhood Quality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97260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CA511-6F73-887A-9691-9F220358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4B7BC72-790C-7705-229C-E7C5CA288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197864" y="2577126"/>
            <a:ext cx="9601195" cy="3607204"/>
          </a:xfrm>
        </p:spPr>
      </p:pic>
    </p:spTree>
    <p:extLst>
      <p:ext uri="{BB962C8B-B14F-4D97-AF65-F5344CB8AC3E}">
        <p14:creationId xmlns:p14="http://schemas.microsoft.com/office/powerpoint/2010/main" xmlns="" val="175242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72B0E-33D1-ADCF-5EE2-165A158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sz="6700" b="1" dirty="0"/>
              <a:t>Model Selection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9ECF77-D7D6-03A6-E346-6D261AD23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Algorithms</a:t>
            </a:r>
            <a:r>
              <a:rPr lang="en-US" sz="3200" dirty="0"/>
              <a:t>: </a:t>
            </a:r>
          </a:p>
          <a:p>
            <a:r>
              <a:rPr lang="en-US" sz="2400" b="1" dirty="0"/>
              <a:t>Linear Regression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Used as the primary algorithm for predicting house prices based on numerical and categorical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Suitable for this project as it models the relationship between input features and the target variable (price).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80255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892D9-0641-8E99-1723-3702EB1A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sz="6700" b="1" dirty="0"/>
              <a:t>Model Selection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3016D6-C6C8-9913-6FC8-0E7349AB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</a:t>
            </a:r>
            <a:r>
              <a:rPr lang="en-IN" dirty="0"/>
              <a:t>Regression</a:t>
            </a:r>
          </a:p>
          <a:p>
            <a:r>
              <a:rPr lang="en-IN" dirty="0"/>
              <a:t>Decision Trees</a:t>
            </a:r>
          </a:p>
          <a:p>
            <a:r>
              <a:rPr lang="en-IN" dirty="0"/>
              <a:t>Random Forest</a:t>
            </a:r>
          </a:p>
          <a:p>
            <a:r>
              <a:rPr lang="en-IN" dirty="0"/>
              <a:t>Support Vector </a:t>
            </a:r>
            <a:r>
              <a:rPr lang="en-IN" dirty="0" smtClean="0"/>
              <a:t>Regression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IN" dirty="0" smtClean="0"/>
              <a:t>SVR)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5343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4ADA2-6937-01F4-C94D-CB0BF6F9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sz="6700" b="1" dirty="0"/>
              <a:t>Model Selection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C8DB6E-2F59-CB28-D789-911C10C3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  <a:p>
            <a:r>
              <a:rPr lang="en-IN" dirty="0"/>
              <a:t>Ridge Regression</a:t>
            </a:r>
          </a:p>
          <a:p>
            <a:r>
              <a:rPr lang="en-IN" dirty="0"/>
              <a:t>Lasso Regression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6122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Metrics</a:t>
            </a:r>
            <a:r>
              <a:rPr lang="en-IN" dirty="0" smtClean="0"/>
              <a:t>:</a:t>
            </a:r>
            <a:endParaRPr lang="en-US" dirty="0"/>
          </a:p>
        </p:txBody>
      </p:sp>
      <p:pic>
        <p:nvPicPr>
          <p:cNvPr id="4" name="Picture 3" descr="Model_Performance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076" y="2994657"/>
            <a:ext cx="7269495" cy="22951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9E63D-23C6-C50E-EF13-8094FE03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548AE-D91D-4C05-B6E1-169AA2C2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/>
          </a:p>
          <a:p>
            <a:r>
              <a:rPr lang="en-US" b="1" dirty="0"/>
              <a:t>Results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b="1" dirty="0" smtClean="0"/>
              <a:t>Model Selection: Linear Regression</a:t>
            </a:r>
          </a:p>
          <a:p>
            <a:r>
              <a:rPr lang="en-US" b="1" dirty="0" smtClean="0"/>
              <a:t>Why</a:t>
            </a:r>
            <a:r>
              <a:rPr lang="en-US" dirty="0" smtClean="0"/>
              <a:t>: Simple, interpretable, and performs well with low MAPE (0.015572 train, 0.016639 test) and high R² (0.998538 train, 0.998426 test).</a:t>
            </a:r>
          </a:p>
          <a:p>
            <a:r>
              <a:rPr lang="en-US" b="1" dirty="0" smtClean="0"/>
              <a:t>Comparison</a:t>
            </a:r>
            <a:r>
              <a:rPr lang="en-US" dirty="0" smtClean="0"/>
              <a:t>: Performs similarly to complex models but with lower complexity and minimal </a:t>
            </a:r>
            <a:r>
              <a:rPr lang="en-US" dirty="0" err="1" smtClean="0"/>
              <a:t>overfitting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Conclusion</a:t>
            </a:r>
            <a:r>
              <a:rPr lang="en-US" dirty="0" smtClean="0"/>
              <a:t>: Chosen for its accuracy, simplicity, and effectiveness in predicting crop prices.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1555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C27F3-8859-A212-65F0-8DCE6578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84C9AB-BC87-B35A-24D2-BDB5424C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</a:t>
            </a:r>
            <a:r>
              <a:rPr lang="en-US" b="1" dirty="0" smtClean="0"/>
              <a:t>Deployment</a:t>
            </a:r>
            <a:endParaRPr lang="en-US" b="1" dirty="0" smtClean="0"/>
          </a:p>
          <a:p>
            <a:r>
              <a:rPr lang="en-US" dirty="0" smtClean="0"/>
              <a:t>The model was deployed using </a:t>
            </a:r>
            <a:r>
              <a:rPr lang="en-US" b="1" dirty="0" err="1" smtClean="0"/>
              <a:t>Streamlit</a:t>
            </a:r>
            <a:r>
              <a:rPr lang="en-US" dirty="0" smtClean="0"/>
              <a:t>, offering a user-friendly interface for real-time predictions.</a:t>
            </a:r>
          </a:p>
          <a:p>
            <a:r>
              <a:rPr lang="en-US" dirty="0" smtClean="0"/>
              <a:t>Users can input house features </a:t>
            </a:r>
            <a:r>
              <a:rPr lang="en-US" dirty="0" smtClean="0"/>
              <a:t>, </a:t>
            </a:r>
            <a:r>
              <a:rPr lang="en-US" dirty="0" smtClean="0"/>
              <a:t>and the backend processes the inputs to generate predictions instantly.</a:t>
            </a:r>
          </a:p>
          <a:p>
            <a:r>
              <a:rPr lang="en-US" dirty="0" smtClean="0"/>
              <a:t>The app was run locally using </a:t>
            </a:r>
            <a:r>
              <a:rPr lang="en-US" dirty="0" err="1" smtClean="0"/>
              <a:t>streamlit</a:t>
            </a:r>
            <a:r>
              <a:rPr lang="en-US" dirty="0" smtClean="0"/>
              <a:t> run app.py, with preprocessing handled dynamically for compatibility with the model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Tools</a:t>
            </a:r>
            <a:r>
              <a:rPr lang="en-US" dirty="0"/>
              <a:t>: Tools and platforms used for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2911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D0C10-EEE0-B5DB-D9D8-810DC285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F30170-9648-9877-4D07-4303E998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Accurate </a:t>
            </a:r>
            <a:r>
              <a:rPr lang="en-US" b="1" dirty="0" smtClean="0"/>
              <a:t>Predictions</a:t>
            </a:r>
            <a:r>
              <a:rPr lang="en-US" dirty="0" smtClean="0"/>
              <a:t>: The app leverages </a:t>
            </a:r>
            <a:r>
              <a:rPr lang="en-US" b="1" dirty="0" smtClean="0"/>
              <a:t>Linear Regression</a:t>
            </a:r>
            <a:r>
              <a:rPr lang="en-US" dirty="0" smtClean="0"/>
              <a:t> to predict house prices with high accuracy, as demonstrated by low MAPE and high R² values.</a:t>
            </a:r>
          </a:p>
          <a:p>
            <a:r>
              <a:rPr lang="en-US" b="1" dirty="0" smtClean="0"/>
              <a:t>User-Friendly Interface</a:t>
            </a:r>
            <a:r>
              <a:rPr lang="en-US" dirty="0" smtClean="0"/>
              <a:t>: Provides an intuitive platform for users to input features and receive instant price predictions.</a:t>
            </a:r>
          </a:p>
          <a:p>
            <a:r>
              <a:rPr lang="en-US" b="1" dirty="0" smtClean="0"/>
              <a:t>Practical Application</a:t>
            </a:r>
            <a:r>
              <a:rPr lang="en-US" dirty="0" smtClean="0"/>
              <a:t>: The model and app serve as a valuable tool for real estate professionals, buyers, and investors to make informed decisions.</a:t>
            </a:r>
          </a:p>
          <a:p>
            <a:r>
              <a:rPr lang="en-US" b="1" dirty="0" smtClean="0"/>
              <a:t>Future Improvements</a:t>
            </a:r>
            <a:r>
              <a:rPr lang="en-US" dirty="0" smtClean="0"/>
              <a:t>: Potential for adding more complex models, user customization, and additional features like location-based predictions.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8851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D289C-071E-767D-C2D9-6F54C6C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1AC4296-AB92-0236-2779-78002CA4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484947" y="2695153"/>
            <a:ext cx="9411651" cy="3317875"/>
          </a:xfrm>
        </p:spPr>
      </p:pic>
    </p:spTree>
    <p:extLst>
      <p:ext uri="{BB962C8B-B14F-4D97-AF65-F5344CB8AC3E}">
        <p14:creationId xmlns:p14="http://schemas.microsoft.com/office/powerpoint/2010/main" xmlns="" val="87735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2226BC-8D2F-C540-D04C-19A2B5CF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Visualization of Key Attributes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EFD01DB-C694-3AE5-E006-3227AC17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6968" y="2557463"/>
            <a:ext cx="10094976" cy="3317875"/>
          </a:xfrm>
        </p:spPr>
      </p:pic>
    </p:spTree>
    <p:extLst>
      <p:ext uri="{BB962C8B-B14F-4D97-AF65-F5344CB8AC3E}">
        <p14:creationId xmlns:p14="http://schemas.microsoft.com/office/powerpoint/2010/main" xmlns="" val="417621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1893B4-76C6-FEAC-2A0D-329E7FAF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33E8E70-F105-1E8B-1C0E-A25D97284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692908"/>
            <a:ext cx="669048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Kaggle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Type</a:t>
            </a:r>
            <a:r>
              <a:rPr lang="en-US" sz="3200" dirty="0"/>
              <a:t>: Relational Dataset.</a:t>
            </a:r>
            <a:endParaRPr lang="en-US" sz="2000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Quantity</a:t>
            </a:r>
            <a:r>
              <a:rPr lang="en-US" sz="3200" dirty="0"/>
              <a:t>: </a:t>
            </a:r>
            <a:r>
              <a:rPr lang="en-US" sz="3200" b="1" dirty="0"/>
              <a:t>Dataset contain Rows:1001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b="1" dirty="0"/>
              <a:t>                                        Columns:7</a:t>
            </a:r>
            <a:endParaRPr lang="en-US" sz="32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For web integration Using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4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B41CA9-DA3E-1AEB-0FC1-B2549F64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E5E398-024E-B7A8-D90A-FBD28F45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Cleaning</a:t>
            </a:r>
            <a:r>
              <a:rPr lang="en-US" dirty="0"/>
              <a:t>: Steps taken to clean the data.</a:t>
            </a:r>
          </a:p>
          <a:p>
            <a:r>
              <a:rPr lang="en-US" b="1" dirty="0"/>
              <a:t>Handling Missing Values</a:t>
            </a:r>
            <a:r>
              <a:rPr lang="en-US" dirty="0"/>
              <a:t>: Identify and address any missing data by either imputing values or removing rows/columns with significant missing information.</a:t>
            </a:r>
          </a:p>
          <a:p>
            <a:r>
              <a:rPr lang="en-US" b="1" dirty="0">
                <a:solidFill>
                  <a:srgbClr val="FF0000"/>
                </a:solidFill>
              </a:rPr>
              <a:t>Syntax : </a:t>
            </a:r>
            <a:r>
              <a:rPr lang="en-US" b="1" dirty="0" err="1">
                <a:solidFill>
                  <a:srgbClr val="FF0000"/>
                </a:solidFill>
              </a:rPr>
              <a:t>d</a:t>
            </a:r>
            <a:r>
              <a:rPr lang="en-US" b="1" dirty="0" err="1" smtClean="0">
                <a:solidFill>
                  <a:srgbClr val="FF0000"/>
                </a:solidFill>
              </a:rPr>
              <a:t>f.isnull</a:t>
            </a:r>
            <a:r>
              <a:rPr lang="en-US" b="1" dirty="0">
                <a:solidFill>
                  <a:srgbClr val="FF0000"/>
                </a:solidFill>
              </a:rPr>
              <a:t>().sum()</a:t>
            </a:r>
          </a:p>
          <a:p>
            <a:r>
              <a:rPr lang="en-US" b="1" dirty="0"/>
              <a:t>Removing Duplicates</a:t>
            </a:r>
            <a:r>
              <a:rPr lang="en-US" dirty="0"/>
              <a:t>: Check for and remove duplicate rows to ensure data integrity.</a:t>
            </a:r>
          </a:p>
          <a:p>
            <a:r>
              <a:rPr lang="en-US" b="1" dirty="0"/>
              <a:t>Normalizing Data</a:t>
            </a:r>
            <a:r>
              <a:rPr lang="en-US" dirty="0"/>
              <a:t>: Standardize data formats, such as dates and numerical values, to ensure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474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14FA2-ED94-8B11-5ACD-085CD2BA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 – SCORE NORMALIZATION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DB942FC-CE94-1AE9-479C-2C6732E98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945" y="2910348"/>
            <a:ext cx="3437433" cy="1863517"/>
          </a:xfrm>
        </p:spPr>
      </p:pic>
    </p:spTree>
    <p:extLst>
      <p:ext uri="{BB962C8B-B14F-4D97-AF65-F5344CB8AC3E}">
        <p14:creationId xmlns:p14="http://schemas.microsoft.com/office/powerpoint/2010/main" xmlns="" val="13877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5CFBD-03F6-871B-AAEF-4F584875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30199"/>
            <a:ext cx="9601196" cy="1303867"/>
          </a:xfrm>
        </p:spPr>
        <p:txBody>
          <a:bodyPr/>
          <a:lstStyle/>
          <a:p>
            <a:r>
              <a:rPr lang="en-IN" b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2AE48D-39FA-8A44-1298-264C54C3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Outlier Detection</a:t>
            </a:r>
            <a:r>
              <a:rPr lang="en-US" dirty="0"/>
              <a:t>: Identify and manage outliers that could skew your analysis.</a:t>
            </a:r>
          </a:p>
          <a:p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 smtClean="0">
                <a:solidFill>
                  <a:srgbClr val="FF0000"/>
                </a:solidFill>
              </a:rPr>
              <a:t>utliers </a:t>
            </a:r>
            <a:r>
              <a:rPr lang="en-US" dirty="0">
                <a:solidFill>
                  <a:srgbClr val="FF0000"/>
                </a:solidFill>
              </a:rPr>
              <a:t>are data points that are significantly different from the rest of the data.</a:t>
            </a:r>
          </a:p>
          <a:p>
            <a:r>
              <a:rPr lang="en-US" b="1" dirty="0"/>
              <a:t>Dealing with Noise</a:t>
            </a:r>
            <a:r>
              <a:rPr lang="en-US" dirty="0"/>
              <a:t>: Remove any irrelevant or redundant data.</a:t>
            </a:r>
          </a:p>
          <a:p>
            <a:r>
              <a:rPr lang="en-US" dirty="0">
                <a:solidFill>
                  <a:srgbClr val="FF0000"/>
                </a:solidFill>
              </a:rPr>
              <a:t>Noisy data is a data set that contains extra, meaningless information that can distort the true signal or pattern in the data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196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895455-3537-92DA-E8A3-EE39721F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FORMULA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BFE8653-8FE8-3A5E-4DDC-F65ABC6CB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6433" y="2557463"/>
            <a:ext cx="6459133" cy="3317875"/>
          </a:xfrm>
        </p:spPr>
      </p:pic>
    </p:spTree>
    <p:extLst>
      <p:ext uri="{BB962C8B-B14F-4D97-AF65-F5344CB8AC3E}">
        <p14:creationId xmlns:p14="http://schemas.microsoft.com/office/powerpoint/2010/main" xmlns="" val="337911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325</TotalTime>
  <Words>815</Words>
  <Application>Microsoft Office PowerPoint</Application>
  <PresentationFormat>Custom</PresentationFormat>
  <Paragraphs>109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Organic</vt:lpstr>
      <vt:lpstr>House Price Prediction  using Machine Learning</vt:lpstr>
      <vt:lpstr>Introduction</vt:lpstr>
      <vt:lpstr>Key Features</vt:lpstr>
      <vt:lpstr>Visualization of Key Attributes</vt:lpstr>
      <vt:lpstr>Data Collection</vt:lpstr>
      <vt:lpstr>Data Preprocessing</vt:lpstr>
      <vt:lpstr>Z – SCORE NORMALIZATION</vt:lpstr>
      <vt:lpstr>Data Preprocessing</vt:lpstr>
      <vt:lpstr>FORMULA</vt:lpstr>
      <vt:lpstr>Outliers and Noise</vt:lpstr>
      <vt:lpstr>Outlier</vt:lpstr>
      <vt:lpstr>Data Preprocessing</vt:lpstr>
      <vt:lpstr>Data Preprocessing</vt:lpstr>
      <vt:lpstr>Data Preprocessing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Exploratory Data Analysis (EDA)</vt:lpstr>
      <vt:lpstr>  Model Selection  </vt:lpstr>
      <vt:lpstr> Model Selection </vt:lpstr>
      <vt:lpstr> Model Selection </vt:lpstr>
      <vt:lpstr>Model Evaluation</vt:lpstr>
      <vt:lpstr>Model Evaluation</vt:lpstr>
      <vt:lpstr>Model Deployment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  using Machine Learning</dc:title>
  <dc:creator>boodidhakarthik96@outlook.com</dc:creator>
  <cp:lastModifiedBy>Harshith</cp:lastModifiedBy>
  <cp:revision>7</cp:revision>
  <dcterms:created xsi:type="dcterms:W3CDTF">2024-11-15T04:40:44Z</dcterms:created>
  <dcterms:modified xsi:type="dcterms:W3CDTF">2024-12-20T15:46:46Z</dcterms:modified>
</cp:coreProperties>
</file>