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72" r:id="rId5"/>
    <p:sldId id="259" r:id="rId6"/>
    <p:sldId id="273" r:id="rId7"/>
    <p:sldId id="274" r:id="rId8"/>
    <p:sldId id="275" r:id="rId9"/>
    <p:sldId id="260" r:id="rId10"/>
    <p:sldId id="276" r:id="rId11"/>
    <p:sldId id="277" r:id="rId12"/>
    <p:sldId id="271" r:id="rId13"/>
    <p:sldId id="261" r:id="rId14"/>
    <p:sldId id="262" r:id="rId15"/>
    <p:sldId id="263" r:id="rId16"/>
    <p:sldId id="264" r:id="rId17"/>
    <p:sldId id="265" r:id="rId18"/>
    <p:sldId id="266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80" autoAdjust="0"/>
    <p:restoredTop sz="96453" autoAdjust="0"/>
  </p:normalViewPr>
  <p:slideViewPr>
    <p:cSldViewPr snapToGrid="0" snapToObjects="1">
      <p:cViewPr varScale="1">
        <p:scale>
          <a:sx n="113" d="100"/>
          <a:sy n="113" d="100"/>
        </p:scale>
        <p:origin x="101" y="3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6F649-3AE5-489F-A9A1-A5936EDAEE56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65FD0-E392-4CB6-9378-3787DB5F8C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579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ACTIVITY BY WEEK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CALL RATE SINCE LAUNCH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1,614 INTERACTIONS WITH TARGET GROUP REPRESENTING 23.9% OF ALL ACTIVITY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ACTIVITY SINCE LAUNCH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Legend_Shp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ACTIVITY BY TARGET 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PRIMARY CARE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SECONDARY CARE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ActivityPanel_Shp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TargetsPanel_Shp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DataTo_Btn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InvokanaActivity_Icon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InvokanaCallRate_Icon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InvokanaVOthProd_Icon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OthProdActivity_Icon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OthProdByKAM_Icon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InvokanaByKAM_Icon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InvokanaTargets_Icon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InvokanaByWk_Icon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HomePg_Icon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ActivityBySpec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DataTo_Btn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ACTIVITY BY KAM / CS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InvokanaByWk_Icon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HomePg_Icon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InvokanaTargets_Icon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OthProdByKAM_Icon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OthProdActivity_Icon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InvokanaVOthProd_Icon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InvokanaCallRate_Icon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InvokanaActivity_Icon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InvokanaByKAM_Icon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CallType_Slicer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RegSumUnselected_Shp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KAM/CSUnselected_Shp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SpecDrillThru_Btn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RegSumSelected_Shp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RepTable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TblFullScreenBack_Btn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ACTIVITY BY KAM / CS | WEEK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NonTarget_Shp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NonTarget_Btn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PriTarget_Shp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PriTarget_Btn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SecTarget_Shp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SecTarget_Btn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DataTo_Btn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ACTIVITY BY KAM / CS | SECTOR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ACTIVITY BY KAM / CS | CALL 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InvokanaByWk_Icon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InvokanaTargets_Icon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InvokanaByKAM_Icon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OthProdByKAM_Icon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OthProdActivity_Icon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InvokanaVOthProd_Icon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InvokanaCallRate_Icon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InvokanaActivity_Icon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HomePg_Icon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NUMBER OF TIMES TARGET SEEN (YTD)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1169 TARGET CUSTOMERS SEEN REPRESENTING 5.6% OF ALL TARGETS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TargetCustDrillThru_Btn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TargetCustDrillThru_Shp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SECONDARY CARE CALL RATE VS TARGET CALL RATE PER DAY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PRIMARY CARE CALL RATE VS TARGET CALL RATE PER DAY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InvokanaTargets_Icon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InvokanaByWk_Icon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InvokanaByKAM_Icon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OthProdByKAM_Icon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OthProdActivity_Icon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InvokanaVOthProd_Icon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InvokanaCallRate_Icon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InvokanaActivity_Icon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HomePg_Icon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DataTo_Btn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TargetCustomer_Slicer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1169 TARGET CUSTOMERS SEEN REPRESENTING 5.6% OF ALL TARGETS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NoOfTimesDrillThru_Btn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NoOfTimesDrillThru_Shp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ACTIVITY BY WEEK | (Week 1 represents first week of Product 1)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CALL RATE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ACTIVITY SINCE LAUNCH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PRIMARY CARE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SECONDARY CARE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ActivityPanel_Shp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ProductsPanel_Shp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DataTo_Btn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ACTIVITY BY PRODUCT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ACTIVITY BY WEEK | PRODUCT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InvokanaByWk_Icon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InvokanaTargets_Icon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InvokanaByKAM_Icon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OthProdByKAM_Icon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OthProdActivity_Icon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InvokanaVOthProd_Icon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InvokanaCallRate_Icon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InvokanaActivity_Icon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HomePg_Icon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ACTIVITY BY SPECIALITY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ACTIVITY BY MEDIC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ACTIVITY BY SECTOR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DataTo_Btn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ACTIVITY BY CALL 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OthProdActivity_Icon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InvokanaByWk_Icon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InvokanaTargets_Icon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InvokanaByKAM_Icon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OthProdByKAM_Icon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InvokanaVOthProd_Icon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InvokanaCallRate_Icon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InvokanaActivity_Icon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HomePg_Icon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Product_Slicer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DataTo_Btn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KAMTbl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CallRateTbl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OthProdByKAM_Icon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InvokanaByWk_Icon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InvokanaTarget_Icon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InvokanaByKAM_Icon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OthProdActivity_Icon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InvokanaVOthProd_Icon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InvokanaCallRate_Icon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InvokanaActivity_Icon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HomePg_Icon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InvokanaActVOthAct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Week_Slicer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DataTo_Btn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KAM_Slicer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Region_Slicer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InvokanaVOthProd_Icon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InvokanaByWk_Icon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InvokanaTargets_Icon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InvokanaByKAM_Icon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OthProdByKAM_Icon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OthProdActivity_Icon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InvokanaCallRate_Icon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InvokanaActivity_Icon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HomePg_Icon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PRODUCT 1 ACTIVITY VS OTHERS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PRODUCT 1 ACTIVITY VS OTHERS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VwActSelected_Btn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VwAct%Unselected_Btn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InvokanaActVOthAct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Week_Slicer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DataTo_Btn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KAM_Slicer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Region_Slicer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InvokanaVOthProd_Icon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InvokanaByWk_Icon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InvokanaTargets_Icon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InvokanaByKAM_Icon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OthProdByKAM_Icon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OthProdActivity_Icon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InvokanaCallRate_Icon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InvokanaActivity_Icon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HomePg_Icon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PRODUCT 1 ACTIVITY VS OTHERS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VwActUnselected_Btn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VwAct%Selected_Btn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ACTIVITY BY SPECIALITY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ACTIVITY BY GRADE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ACTIVITY BY SECTOR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DataTo_Btn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ACTIVITY BY CALL 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InvokanaByWk_Icon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HomePg_Icon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InvokanaTargets_Icon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InvokanaByKAM_Icon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OthProdByKAM_Icon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OthProdActivity_Icon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InvokanaVOthProd_Icon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InvokanaCallRate_Icon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InvokanaActivity_Icon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ACTIVITY BY SPECIALITY | WEEK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ACTIVITY BY SPECIALITY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ACTIVITY BY GRADE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ACTIVITY BY SECTOR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DataTo_Btn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ACTIVITY BY CALL 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InvokanaByWk_Icon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HomePg_Icon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InvokanaTargets_Icon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InvokanaByKAM_Icon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OthProdByKAM_Icon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OthProdActivity_Icon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InvokanaVOthProd_Icon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InvokanaCallRate_Icon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InvokanaActivity_Icon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ACTIVITY BY SPECIALITY | WEEK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SECONDARY CARE CALL RATE PER DAY VS PRIMARY CARE CALL RATE PER DAY | SINCE LAUNCH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DataTo_Btn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InvokanaByWk_Icon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HomePg_Icon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InvokanaTargets_Icon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InvokanaByKAM_Icon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OthProdByKAM_Icon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OthProdActivity_Icon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InvokanaVOthProd_Icon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InvokanaActivity_Icon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InvokanaCallRate_Icon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Region_Slicer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PCMUnselected_Shp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SinceLaunchSelected_Shp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OverTimeUnselected_Shp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deneb7E15AEF80B9E4D4F8E12924291ECE89A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DataTo_Btn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InvokanaByWk_Icon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HomePg_Icon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InvokanaTargets_Icon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InvokanaByKAM_Icon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OthProdByKAM_Icon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OthProdActivity_Icon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InvokanaVOthProd_Icon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InvokanaActivity_Icon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InvokanaCallRate_Icon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Region_Slicer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SECONDARY CARE CALL RATE PER DAY VS PRIMARY CARE CALL RATE PER DAY | CALENDAR MONTH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SinceLaunchUnselected_Shp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PCMSelected_Shp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OverTimeUnselected_Shp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deneb7E15AEF80B9E4D4F8E12924291ECE89A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DataTo_Btn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InvokanaByWk_Icon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HomePg_Icon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InvokanaTargets_Icon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InvokanaByKAM_Icon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OthProdByKAM_Icon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OthProdActivity_Icon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InvokanaVOthProd_Icon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InvokanaActivity_Icon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InvokanaCallRate_Icon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Region_Slicer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PCMUnselected_Shp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SinceLaunchUnselected_Shp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OverTimeSelected_Shp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SecCareVPriCareOverTime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KAM_Slicer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Month_Slicer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DataTo_Btn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InvokanaByWk_Icon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HomePg_Icon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InvokanaTargets_Icon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InvokanaByKAM_Icon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OthProdByKAM_Icon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OthProdActivity_Icon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InvokanaVOthProd_Icon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InvokanaActivity_Icon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InvokanaCallRate_Icon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Region_Slicer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PCMUnselected_Shp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SinceLaunchUnselected_Shp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OverTimeSelected_Shp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SecCareVPriCareOverTime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KAM_Slicer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Month_Slicer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RepTable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DataTo_Btn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ACTIVITY BY KAM / CS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InvokanaByWk_Icon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HomePg_Icon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InvokanaTargets_Icon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OthProdByKAM_Icon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OthProdActivity_Icon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InvokanaVOthProd_Icon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InvokanaCallRate_Icon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InvokanaActivity_Icon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InvokanaByKAM_Icon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CallType_Slicer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KAM/CSSelected_Shp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RegSumUnselected_Shp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ActBySpecUnselected_Shp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ViewTblFullScreen_Btn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ViewTblFullScreen_Btn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DataTo_Btn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ACTIVITY BY KAM / CS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InvokanaByWk_Icon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HomePg_Icon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InvokanaTargets_Icon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OthProdByKAM_Icon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OthProdActivity_Icon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InvokanaVOthProd_Icon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InvokanaCallRate_Icon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InvokanaActivity_Icon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InvokanaByKAM_Icon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CallType_Slicer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RegionSummaryMatrix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RegSumSelected_Shp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KAM/CSUnselected_Shp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ActBySpecUnselected_Shp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4ba8960-58d1-4475-ac24-e2754526d52b/?pbi_source=PowerPoin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4ba8960-58d1-4475-ac24-e2754526d52b/?pbi_source=PowerPoin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4ba8960-58d1-4475-ac24-e2754526d52b/?pbi_source=PowerPoin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4ba8960-58d1-4475-ac24-e2754526d52b/?pbi_source=PowerPoin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4ba8960-58d1-4475-ac24-e2754526d52b/?pbi_source=PowerPoin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4ba8960-58d1-4475-ac24-e2754526d52b/?pbi_source=PowerPoin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4ba8960-58d1-4475-ac24-e2754526d52b/?pbi_source=PowerPoin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4ba8960-58d1-4475-ac24-e2754526d52b/?pbi_source=PowerPoin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4ba8960-58d1-4475-ac24-e2754526d52b/?pbi_source=PowerPoin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4ba8960-58d1-4475-ac24-e2754526d52b/?pbi_source=PowerPoin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4ba8960-58d1-4475-ac24-e2754526d52b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4ba8960-58d1-4475-ac24-e2754526d52b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4ba8960-58d1-4475-ac24-e2754526d52b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4ba8960-58d1-4475-ac24-e2754526d52b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4ba8960-58d1-4475-ac24-e2754526d52b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4ba8960-58d1-4475-ac24-e2754526d52b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4ba8960-58d1-4475-ac24-e2754526d52b/?pbi_source=PowerPoi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94ba8960-58d1-4475-ac24-e2754526d52b/?pbi_source=PowerPoi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Activity By Sales Rep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 ,pivotTable ,DataTo_Btn ,ACTIVITY BY KAM / CS ,InvokanaByWk_Icon ,HomePg_Icon ,InvokanaTargets_Icon ,OthProd_Icon ,OthProdByKAM_Icon ,OthProdActivity_Icon ,InvokanaVOthProd_Icon ,InvokanaCallRate_Icon ,InvokanaActivity_Icon ,InvokanaByKAM_Icon ,CallType_Slicer ,RegionSummaryMatrix ,RegSumSelected_Shp ,shape ,shape ,KAM/CSUnselected_Shp ,actionButton ,ActBySpecUnselected_Shp ,shape ,tableEx ,actionButton ,actionButton ,actionButton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 ,ActivityBySpec ,DataTo_Btn ,ACTIVITY BY KAM / CS ,InvokanaByWk_Icon ,HomePg_Icon ,InvokanaTargets_Icon ,OthProd_Icon ,OthProdByKAM_Icon ,OthProdActivity_Icon ,InvokanaVOthProd_Icon ,InvokanaCallRate_Icon ,InvokanaActivity_Icon ,InvokanaByKAM_Icon ,CallType_Slicer ,pivotTable ,shape ,shape ,RegSumUnselected_Shp ,KAM/CSUnselected_Shp ,SpecDrillThru_Btn ,shape ,RegSumSelected_Shp ,tableEx ,actionButton ,actionButton ,actionButton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RepTable ,TblFullScreenBack_Btn ,slicer ,slicer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CallRateByMth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CTIVITY BY KAM / CS | WEEK ,NonTarget_Shp ,NonTarget_Btn ,PriTarget_Shp ,PriTarget_Btn ,SecTarget_Shp ,SecTarget_Btn ,DataTo_Btn ,ACTIVITY BY KAM / CS | SECTOR ,ACTIVITY BY KAM / CS | CALL TYPE ,InvokanaByWk_Icon ,InvokanaTargets_Icon ,InvokanaByKAM_Icon ,OthProd_Icon ,OthProdByKAM_Icon ,OthProdActivity_Icon ,InvokanaVOthProd_Icon ,InvokanaCallRate_Icon ,InvokanaActivity_Icon ,HomePg_Icon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 Activity Weekly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NUMBER OF TIMES TARGET SEEN (YTD) ,1169 TARGET CUSTOMERS SEEN REPRESENTING 5.6% OF ALL TARGETS ,TargetCustDrillThru_Btn ,TargetCustDrillThru_Shp ,SECONDARY CARE CALL RATE VS TARGET CALL RATE PER DAY ,PRIMARY CARE CALL RATE VS TARGET CALL RATE PER DAY ,InvokanaTargets_Icon ,InvokanaByWk_Icon ,InvokanaByKAM_Icon ,OthProd_Icon ,OthProdByKAM_Icon ,OthProdActivity_Icon ,InvokanaVOthProd_Icon ,InvokanaCallRate_Icon ,InvokanaActivity_Icon ,HomePg_Icon ,DataTo_Btn ,TargetCustomer_Slicer ,1169 TARGET CUSTOMERS SEEN REPRESENTING 5.6% OF ALL TARGETS ,NoOfTimesDrillThru_Btn ,NoOfTimesDrillThru_Shp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CTIVITY BY WEEK | (Week 1 represents first week of Product 1) ,CALL RATE ,ACTIVITY SINCE LAUNCH ,PRIMARY CARE ,SECONDARY CARE ,ActivityPanel_Shp ,ProductsPanel_Shp ,DataTo_Btn ,ACTIVITY BY PRODUCT ,ACTIVITY BY WEEK | PRODUCT ,OthProd_Icon ,InvokanaByWk_Icon ,InvokanaTargets_Icon ,InvokanaByKAM_Icon ,OthProdByKAM_Icon ,OthProdActivity_Icon ,InvokanaVOthProd_Icon ,InvokanaCallRate_Icon ,InvokanaActivity_Icon ,HomePg_Icon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Other Overview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CTIVITY BY SPECIALITY ,ACTIVITY BY MEDIC ,ACTIVITY BY SECTOR ,DataTo_Btn ,ACTIVITY BY CALL TYPE ,OthProdActivity_Icon ,InvokanaByWk_Icon ,InvokanaTargets_Icon ,InvokanaByKAM_Icon ,OthProd_Icon ,OthProdByKAM_Icon ,InvokanaVOthProd_Icon ,InvokanaCallRate_Icon ,InvokanaActivity_Icon ,HomePg_Icon ,Product_Slicer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Other Activity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DataTo_Btn ,KAMTbl ,CallRateTbl ,OthProdByKAM_Icon ,InvokanaByWk_Icon ,InvokanaTarget_Icon ,InvokanaByKAM_Icon ,OthProd_Icon ,OthProdActivity_Icon ,InvokanaVOthProd_Icon ,InvokanaCallRate_Icon ,InvokanaActivity_Icon ,HomePg_Icon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Other Call Rate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InvokanaActVOthAct ,Week_Slicer ,DataTo_Btn ,KAM_Slicer ,Region_Slicer ,InvokanaVOthProd_Icon ,InvokanaByWk_Icon ,InvokanaTargets_Icon ,InvokanaByKAM_Icon ,OthProd_Icon ,OthProdByKAM_Icon ,OthProdActivity_Icon ,InvokanaCallRate_Icon ,InvokanaActivity_Icon ,HomePg_Icon ,PRODUCT 1 ACTIVITY VS OTHERS ,PRODUCT 1 ACTIVITY VS OTHERS ,VwActSelected_Btn ,VwAct%Unselected_Btn ,actionButton ,actionButton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Invokana vs Other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InvokanaActVOthAct ,Week_Slicer ,DataTo_Btn ,KAM_Slicer ,Region_Slicer ,InvokanaVOthProd_Icon ,InvokanaByWk_Icon ,InvokanaTargets_Icon ,InvokanaByKAM_Icon ,OthProd_Icon ,OthProdByKAM_Icon ,OthProdActivity_Icon ,InvokanaCallRate_Icon ,InvokanaActivity_Icon ,HomePg_Icon ,columnChart ,PRODUCT 1 ACTIVITY VS OTHERS ,actionButton ,actionButton ,VwActUnselected_Btn ,VwAct%Selected_Btn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Invokana vs Other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CTIVITY BY WEEK ,CALL RATE SINCE LAUNCH ,1,614 INTERACTIONS WITH TARGET GROUP REPRESENTING 23.9% OF ALL ACTIVITY ,ACTIVITY SINCE LAUNCH ,shape ,actionButton ,shape ,actionButton ,shape ,actionButton ,Legend_Shp ,ACTIVITY BY TARGET TYPE ,PRIMARY CARE ,SECONDARY CARE ,ActivityPanel_Shp ,TargetsPanel_Shp ,DataTo_Btn ,InvokanaActivity_Icon ,InvokanaCallRate_Icon ,InvokanaVOthProd_Icon ,OthProdActivity_Icon ,OthProdByKAM_Icon ,OthProd_Icon ,InvokanaByKAM_Icon ,InvokanaTargets_Icon ,InvokanaByWk_Icon ,HomePg_Icon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CTIVITY BY SPECIALITY ,ACTIVITY BY GRADE ,ACTIVITY BY SECTOR ,DataTo_Btn ,ACTIVITY BY CALL TYPE ,InvokanaByWk_Icon ,HomePg_Icon ,InvokanaTargets_Icon ,InvokanaByKAM_Icon ,OthProd_Icon ,OthProdByKAM_Icon ,OthProdActivity_Icon ,InvokanaVOthProd_Icon ,InvokanaCallRate_Icon ,InvokanaActivity_Icon ,ACTIVITY BY SPECIALITY | WEEK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CTIVITY BY SPECIALITY ,ACTIVITY BY GRADE ,ACTIVITY BY SECTOR ,DataTo_Btn ,ACTIVITY BY CALL TYPE ,InvokanaByWk_Icon ,HomePg_Icon ,InvokanaTargets_Icon ,InvokanaByKAM_Icon ,OthProd_Icon ,OthProdByKAM_Icon ,OthProdActivity_Icon ,InvokanaVOthProd_Icon ,InvokanaCallRate_Icon ,InvokanaActivity_Icon ,ACTIVITY BY SPECIALITY | WEEK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ECONDARY CARE CALL RATE PER DAY VS PRIMARY CARE CALL RATE PER DAY | SINCE LAUNCH ,DataTo_Btn ,InvokanaByWk_Icon ,HomePg_Icon ,InvokanaTargets_Icon ,InvokanaByKAM_Icon ,OthProd_Icon ,OthProdByKAM_Icon ,OthProdActivity_Icon ,InvokanaVOthProd_Icon ,InvokanaActivity_Icon ,InvokanaCallRate_Icon ,Region_Slicer ,scatterChart ,PCMUnselected_Shp ,SinceLaunchSelected_Shp ,shape ,shape ,shape ,OverTimeUnselected_Shp ,deneb7E15AEF80B9E4D4F8E12924291ECE89A ,slicer ,slicer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Rate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catterChart ,DataTo_Btn ,InvokanaByWk_Icon ,HomePg_Icon ,InvokanaTargets_Icon ,InvokanaByKAM_Icon ,OthProd_Icon ,OthProdByKAM_Icon ,OthProdActivity_Icon ,InvokanaVOthProd_Icon ,InvokanaActivity_Icon ,InvokanaCallRate_Icon ,Region_Slicer ,SECONDARY CARE CALL RATE PER DAY VS PRIMARY CARE CALL RATE PER DAY | CALENDAR MONTH ,shape ,shape ,SinceLaunchUnselected_Shp ,PCMSelected_Shp ,shape ,OverTimeUnselected_Shp ,deneb7E15AEF80B9E4D4F8E12924291ECE89A ,slicer ,slicer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Rate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catterChart ,DataTo_Btn ,InvokanaByWk_Icon ,HomePg_Icon ,InvokanaTargets_Icon ,InvokanaByKAM_Icon ,OthProd_Icon ,OthProdByKAM_Icon ,OthProdActivity_Icon ,InvokanaVOthProd_Icon ,InvokanaActivity_Icon ,InvokanaCallRate_Icon ,Region_Slicer ,scatterChart ,PCMUnselected_Shp ,shape ,SinceLaunchUnselected_Shp ,shape ,OverTimeSelected_Shp ,shape ,SecCareVPriCareOverTime ,KAM_Slicer ,Month_Slicer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Rate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catterChart ,DataTo_Btn ,InvokanaByWk_Icon ,HomePg_Icon ,InvokanaTargets_Icon ,InvokanaByKAM_Icon ,OthProd_Icon ,OthProdByKAM_Icon ,OthProdActivity_Icon ,InvokanaVOthProd_Icon ,InvokanaActivity_Icon ,InvokanaCallRate_Icon ,Region_Slicer ,scatterChart ,PCMUnselected_Shp ,shape ,SinceLaunchUnselected_Shp ,shape ,OverTimeSelected_Shp ,shape ,SecCareVPriCareOverTime ,KAM_Slicer ,Month_Slicer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Rate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RepTable ,pivotTable ,DataTo_Btn ,ACTIVITY BY KAM / CS ,InvokanaByWk_Icon ,HomePg_Icon ,InvokanaTargets_Icon ,OthProd_Icon ,OthProdByKAM_Icon ,OthProdActivity_Icon ,InvokanaVOthProd_Icon ,InvokanaCallRate_Icon ,InvokanaActivity_Icon ,InvokanaByKAM_Icon ,CallType_Slicer ,pivotTable ,shape ,KAM/CSSelected_Shp ,RegSumUnselected_Shp ,shape ,actionButton ,ActBySpecUnselected_Shp ,shape ,tableEx ,actionButton ,ViewTblFullScreen_Btn ,ViewTblFullScreen_Btn ,shap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2680</Words>
  <Application>Microsoft Office PowerPoint</Application>
  <PresentationFormat>Widescreen</PresentationFormat>
  <Paragraphs>1161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Segoe UI Light</vt:lpstr>
      <vt:lpstr>Segoe UI Semibold</vt:lpstr>
      <vt:lpstr>Custom Design</vt:lpstr>
      <vt:lpstr>Activity By Sales Rep</vt:lpstr>
      <vt:lpstr>Overview</vt:lpstr>
      <vt:lpstr>Activity</vt:lpstr>
      <vt:lpstr>Activity</vt:lpstr>
      <vt:lpstr>Call Rate</vt:lpstr>
      <vt:lpstr>Call Rate</vt:lpstr>
      <vt:lpstr>Call Rate</vt:lpstr>
      <vt:lpstr>Call Rate</vt:lpstr>
      <vt:lpstr>Reps</vt:lpstr>
      <vt:lpstr>Reps</vt:lpstr>
      <vt:lpstr>Reps</vt:lpstr>
      <vt:lpstr>CallRateByMth</vt:lpstr>
      <vt:lpstr>Rep Activity Weekly</vt:lpstr>
      <vt:lpstr>Targets</vt:lpstr>
      <vt:lpstr>Other Overview</vt:lpstr>
      <vt:lpstr>Other Activity</vt:lpstr>
      <vt:lpstr>Other Call Rate</vt:lpstr>
      <vt:lpstr>Invokana vs Other</vt:lpstr>
      <vt:lpstr>Invokana vs Other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Neil Hanes</cp:lastModifiedBy>
  <cp:revision>6</cp:revision>
  <dcterms:created xsi:type="dcterms:W3CDTF">2016-09-04T11:54:55Z</dcterms:created>
  <dcterms:modified xsi:type="dcterms:W3CDTF">2023-05-17T13:13:12Z</dcterms:modified>
</cp:coreProperties>
</file>