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67"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12275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78743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23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06156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698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780341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042715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413107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196824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F3FAC-0182-4AFA-BE7B-43DE38A12200}"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184709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F3FAC-0182-4AFA-BE7B-43DE38A12200}"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366572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F3FAC-0182-4AFA-BE7B-43DE38A12200}"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10286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F3FAC-0182-4AFA-BE7B-43DE38A12200}" type="datetimeFigureOut">
              <a:rPr lang="en-IN" smtClean="0"/>
              <a:t>23-12-2024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317443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F3FAC-0182-4AFA-BE7B-43DE38A12200}" type="datetimeFigureOut">
              <a:rPr lang="en-IN" smtClean="0"/>
              <a:t>23-12-2024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34776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F3FAC-0182-4AFA-BE7B-43DE38A12200}"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24376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F3FAC-0182-4AFA-BE7B-43DE38A12200}"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7CB5F-348E-4383-A356-B31EB8333CBA}" type="slidenum">
              <a:rPr lang="en-IN" smtClean="0"/>
              <a:t>‹#›</a:t>
            </a:fld>
            <a:endParaRPr lang="en-IN"/>
          </a:p>
        </p:txBody>
      </p:sp>
    </p:spTree>
    <p:extLst>
      <p:ext uri="{BB962C8B-B14F-4D97-AF65-F5344CB8AC3E}">
        <p14:creationId xmlns:p14="http://schemas.microsoft.com/office/powerpoint/2010/main" val="1490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F3FAC-0182-4AFA-BE7B-43DE38A12200}" type="datetimeFigureOut">
              <a:rPr lang="en-IN" smtClean="0"/>
              <a:t>23-12-2024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77CB5F-348E-4383-A356-B31EB8333CBA}" type="slidenum">
              <a:rPr lang="en-IN" smtClean="0"/>
              <a:t>‹#›</a:t>
            </a:fld>
            <a:endParaRPr lang="en-IN"/>
          </a:p>
        </p:txBody>
      </p:sp>
    </p:spTree>
    <p:extLst>
      <p:ext uri="{BB962C8B-B14F-4D97-AF65-F5344CB8AC3E}">
        <p14:creationId xmlns:p14="http://schemas.microsoft.com/office/powerpoint/2010/main" val="925244477"/>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01D2-7606-4594-AF6C-295D783801A8}"/>
              </a:ext>
            </a:extLst>
          </p:cNvPr>
          <p:cNvSpPr>
            <a:spLocks noGrp="1"/>
          </p:cNvSpPr>
          <p:nvPr>
            <p:ph type="ctrTitle"/>
          </p:nvPr>
        </p:nvSpPr>
        <p:spPr>
          <a:xfrm>
            <a:off x="386499" y="2055043"/>
            <a:ext cx="9916998" cy="1857080"/>
          </a:xfrm>
        </p:spPr>
        <p:txBody>
          <a:bodyPr>
            <a:normAutofit/>
          </a:bodyPr>
          <a:lstStyle/>
          <a:p>
            <a:pPr algn="ctr"/>
            <a:r>
              <a:rPr lang="en-US" b="1" dirty="0">
                <a:latin typeface="Times New Roman" panose="02020603050405020304" pitchFamily="18" charset="0"/>
                <a:cs typeface="Times New Roman" panose="02020603050405020304" pitchFamily="18" charset="0"/>
              </a:rPr>
              <a:t>"Predictive Modeling of Handset Prices based on Features"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8656A6-C5C7-417A-812F-470A0B451150}"/>
              </a:ext>
            </a:extLst>
          </p:cNvPr>
          <p:cNvSpPr>
            <a:spLocks noGrp="1"/>
          </p:cNvSpPr>
          <p:nvPr>
            <p:ph type="subTitle" idx="1"/>
          </p:nvPr>
        </p:nvSpPr>
        <p:spPr>
          <a:xfrm>
            <a:off x="386499" y="5343317"/>
            <a:ext cx="9144000" cy="781702"/>
          </a:xfrm>
        </p:spPr>
        <p:txBody>
          <a:bodyPr/>
          <a:lstStyle/>
          <a:p>
            <a:r>
              <a:rPr lang="en-IN" b="1" dirty="0">
                <a:latin typeface="Times New Roman" panose="02020603050405020304" pitchFamily="18" charset="0"/>
                <a:cs typeface="Times New Roman" panose="02020603050405020304" pitchFamily="18" charset="0"/>
              </a:rPr>
              <a:t>-Surabhi Patil</a:t>
            </a:r>
          </a:p>
        </p:txBody>
      </p:sp>
    </p:spTree>
    <p:extLst>
      <p:ext uri="{BB962C8B-B14F-4D97-AF65-F5344CB8AC3E}">
        <p14:creationId xmlns:p14="http://schemas.microsoft.com/office/powerpoint/2010/main" val="3463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8858E-5636-4F9A-8E88-17A4CA9B2D12}"/>
              </a:ext>
            </a:extLst>
          </p:cNvPr>
          <p:cNvPicPr>
            <a:picLocks noChangeAspect="1"/>
          </p:cNvPicPr>
          <p:nvPr/>
        </p:nvPicPr>
        <p:blipFill>
          <a:blip r:embed="rId2"/>
          <a:stretch>
            <a:fillRect/>
          </a:stretch>
        </p:blipFill>
        <p:spPr>
          <a:xfrm>
            <a:off x="555936" y="364601"/>
            <a:ext cx="8654052" cy="5619750"/>
          </a:xfrm>
          <a:prstGeom prst="rect">
            <a:avLst/>
          </a:prstGeom>
        </p:spPr>
      </p:pic>
    </p:spTree>
    <p:extLst>
      <p:ext uri="{BB962C8B-B14F-4D97-AF65-F5344CB8AC3E}">
        <p14:creationId xmlns:p14="http://schemas.microsoft.com/office/powerpoint/2010/main" val="175729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F6AD-D5B3-4402-9F2E-BA85A03B0E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Comparison of AI Lens &amp; Battery Concerning Price </a:t>
            </a:r>
            <a:endParaRPr lang="en-IN" dirty="0"/>
          </a:p>
        </p:txBody>
      </p:sp>
      <p:sp>
        <p:nvSpPr>
          <p:cNvPr id="3" name="Content Placeholder 2">
            <a:extLst>
              <a:ext uri="{FF2B5EF4-FFF2-40B4-BE49-F238E27FC236}">
                <a16:creationId xmlns:a16="http://schemas.microsoft.com/office/drawing/2014/main" id="{5E4622C4-ABFD-434C-80DE-EBC139253E08}"/>
              </a:ext>
            </a:extLst>
          </p:cNvPr>
          <p:cNvSpPr>
            <a:spLocks noGrp="1"/>
          </p:cNvSpPr>
          <p:nvPr>
            <p:ph idx="1"/>
          </p:nvPr>
        </p:nvSpPr>
        <p:spPr>
          <a:xfrm>
            <a:off x="677333" y="2160589"/>
            <a:ext cx="9060555" cy="3880773"/>
          </a:xfrm>
        </p:spPr>
        <p:txBody>
          <a:bodyPr>
            <a:normAutofit/>
          </a:bodyPr>
          <a:lstStyle/>
          <a:p>
            <a:pPr>
              <a:buFont typeface="+mj-lt"/>
              <a:buAutoNum type="arabicParenR"/>
            </a:pPr>
            <a:r>
              <a:rPr lang="en-US" sz="2000" dirty="0">
                <a:latin typeface="Times New Roman" panose="02020603050405020304" pitchFamily="18" charset="0"/>
                <a:cs typeface="Times New Roman" panose="02020603050405020304" pitchFamily="18" charset="0"/>
              </a:rPr>
              <a:t> The analysis also reveals a negative correlation between AI Lens and Price, indicating that devices with AI Lens tend to be less expensive. </a:t>
            </a:r>
          </a:p>
          <a:p>
            <a:pPr>
              <a:buFont typeface="+mj-lt"/>
              <a:buAutoNum type="arabicParenR"/>
            </a:pPr>
            <a:r>
              <a:rPr lang="en-US" sz="2000" dirty="0">
                <a:latin typeface="Times New Roman" panose="02020603050405020304" pitchFamily="18" charset="0"/>
                <a:cs typeface="Times New Roman" panose="02020603050405020304" pitchFamily="18" charset="0"/>
              </a:rPr>
              <a:t>Additionally, a negative correlation is observed between Battery Life and Price, suggesting that devices with longer battery life are generally less expensive.</a:t>
            </a:r>
          </a:p>
          <a:p>
            <a:pPr>
              <a:buFont typeface="+mj-lt"/>
              <a:buAutoNum type="arabicParen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69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B36D0D-B758-4031-A304-FAB723218FE0}"/>
              </a:ext>
            </a:extLst>
          </p:cNvPr>
          <p:cNvPicPr>
            <a:picLocks noChangeAspect="1"/>
          </p:cNvPicPr>
          <p:nvPr/>
        </p:nvPicPr>
        <p:blipFill>
          <a:blip r:embed="rId2"/>
          <a:stretch>
            <a:fillRect/>
          </a:stretch>
        </p:blipFill>
        <p:spPr>
          <a:xfrm>
            <a:off x="574888" y="260906"/>
            <a:ext cx="8644526" cy="5696834"/>
          </a:xfrm>
          <a:prstGeom prst="rect">
            <a:avLst/>
          </a:prstGeom>
        </p:spPr>
      </p:pic>
    </p:spTree>
    <p:extLst>
      <p:ext uri="{BB962C8B-B14F-4D97-AF65-F5344CB8AC3E}">
        <p14:creationId xmlns:p14="http://schemas.microsoft.com/office/powerpoint/2010/main" val="47824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6A60-EB43-47B4-8E41-ED5F65924FFE}"/>
              </a:ext>
            </a:extLst>
          </p:cNvPr>
          <p:cNvSpPr>
            <a:spLocks noGrp="1"/>
          </p:cNvSpPr>
          <p:nvPr>
            <p:ph type="title"/>
          </p:nvPr>
        </p:nvSpPr>
        <p:spPr>
          <a:xfrm>
            <a:off x="226243" y="207390"/>
            <a:ext cx="5571242" cy="699940"/>
          </a:xfrm>
        </p:spPr>
        <p:txBody>
          <a:bodyPr>
            <a:normAutofit fontScale="90000"/>
          </a:bodyPr>
          <a:lstStyle/>
          <a:p>
            <a:r>
              <a:rPr lang="en-IN" sz="4000" b="1" dirty="0">
                <a:latin typeface="Times New Roman" panose="02020603050405020304" pitchFamily="18" charset="0"/>
                <a:cs typeface="Times New Roman" panose="02020603050405020304" pitchFamily="18" charset="0"/>
              </a:rPr>
              <a:t>Total Memory of Models</a:t>
            </a:r>
          </a:p>
        </p:txBody>
      </p:sp>
      <p:pic>
        <p:nvPicPr>
          <p:cNvPr id="5" name="Content Placeholder 4">
            <a:extLst>
              <a:ext uri="{FF2B5EF4-FFF2-40B4-BE49-F238E27FC236}">
                <a16:creationId xmlns:a16="http://schemas.microsoft.com/office/drawing/2014/main" id="{D1F060DB-26B1-4628-9F88-4F0460C4390E}"/>
              </a:ext>
            </a:extLst>
          </p:cNvPr>
          <p:cNvPicPr>
            <a:picLocks noGrp="1" noChangeAspect="1"/>
          </p:cNvPicPr>
          <p:nvPr>
            <p:ph idx="1"/>
          </p:nvPr>
        </p:nvPicPr>
        <p:blipFill>
          <a:blip r:embed="rId2"/>
          <a:stretch>
            <a:fillRect/>
          </a:stretch>
        </p:blipFill>
        <p:spPr>
          <a:xfrm>
            <a:off x="6941270" y="1095866"/>
            <a:ext cx="5024487" cy="5005633"/>
          </a:xfrm>
          <a:prstGeom prst="rect">
            <a:avLst/>
          </a:prstGeom>
        </p:spPr>
      </p:pic>
      <p:sp>
        <p:nvSpPr>
          <p:cNvPr id="4" name="Text Placeholder 3">
            <a:extLst>
              <a:ext uri="{FF2B5EF4-FFF2-40B4-BE49-F238E27FC236}">
                <a16:creationId xmlns:a16="http://schemas.microsoft.com/office/drawing/2014/main" id="{86D8659D-0E6F-4363-A7B0-D96E19BE5FFA}"/>
              </a:ext>
            </a:extLst>
          </p:cNvPr>
          <p:cNvSpPr>
            <a:spLocks noGrp="1"/>
          </p:cNvSpPr>
          <p:nvPr>
            <p:ph type="body" sz="half" idx="2"/>
          </p:nvPr>
        </p:nvSpPr>
        <p:spPr>
          <a:xfrm>
            <a:off x="226243" y="1095866"/>
            <a:ext cx="6589336" cy="5475183"/>
          </a:xfrm>
        </p:spPr>
        <p:txBody>
          <a:bodyPr>
            <a:noAutofit/>
          </a:bodyPr>
          <a:lstStyle/>
          <a:p>
            <a:pPr algn="just"/>
            <a:r>
              <a:rPr lang="en-US" sz="2000" dirty="0">
                <a:latin typeface="Times New Roman" panose="02020603050405020304" pitchFamily="18" charset="0"/>
                <a:cs typeface="Times New Roman" panose="02020603050405020304" pitchFamily="18" charset="0"/>
              </a:rPr>
              <a:t>1. Redmi Note 12 Pro 5G has the highest Total Memory: This model stands out from the rest with the highest Total Memory value.</a:t>
            </a:r>
          </a:p>
          <a:p>
            <a:pPr algn="just"/>
            <a:r>
              <a:rPr lang="en-US" sz="2000" dirty="0">
                <a:latin typeface="Times New Roman" panose="02020603050405020304" pitchFamily="18" charset="0"/>
                <a:cs typeface="Times New Roman" panose="02020603050405020304" pitchFamily="18" charset="0"/>
              </a:rPr>
              <a:t>2. Infinix HOT 30i,SAMSUNG Galaxy A14 5G,Realme C55 are close contenders: These models have high Total Memory values, indicating they are among the top models in terms of memory.</a:t>
            </a:r>
          </a:p>
          <a:p>
            <a:pPr algn="just"/>
            <a:r>
              <a:rPr lang="en-US" sz="2000" dirty="0">
                <a:latin typeface="Times New Roman" panose="02020603050405020304" pitchFamily="18" charset="0"/>
                <a:cs typeface="Times New Roman" panose="02020603050405020304" pitchFamily="18" charset="0"/>
              </a:rPr>
              <a:t>3. Mid-range models cluster around the middle: Models like Vivo T2X 5G, Vivo T1 44W, Redmi 10, Samsung Galaxy F14 5G, and Vivo Y16 have Total Memory values that cluster around the middle, indicating a grouping of mid-range models.</a:t>
            </a:r>
          </a:p>
          <a:p>
            <a:pPr algn="just"/>
            <a:r>
              <a:rPr lang="en-US" sz="2000" dirty="0">
                <a:latin typeface="Times New Roman" panose="02020603050405020304" pitchFamily="18" charset="0"/>
                <a:cs typeface="Times New Roman" panose="02020603050405020304" pitchFamily="18" charset="0"/>
              </a:rPr>
              <a:t>4. Samsung Galaxy F13 has the lowest Total Memory: This model has the lowest Total Memory value among all the models plotted.</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73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0C08-6621-47F4-8C81-00C86960F711}"/>
              </a:ext>
            </a:extLst>
          </p:cNvPr>
          <p:cNvSpPr>
            <a:spLocks noGrp="1"/>
          </p:cNvSpPr>
          <p:nvPr>
            <p:ph type="title"/>
          </p:nvPr>
        </p:nvSpPr>
        <p:spPr>
          <a:xfrm>
            <a:off x="432237" y="648093"/>
            <a:ext cx="5016455" cy="1095866"/>
          </a:xfrm>
        </p:spPr>
        <p:txBody>
          <a:bodyPr>
            <a:noAutofit/>
          </a:bodyPr>
          <a:lstStyle/>
          <a:p>
            <a:r>
              <a:rPr lang="en-IN" sz="3600" b="1" dirty="0">
                <a:latin typeface="Times New Roman" panose="02020603050405020304" pitchFamily="18" charset="0"/>
                <a:cs typeface="Times New Roman" panose="02020603050405020304" pitchFamily="18" charset="0"/>
              </a:rPr>
              <a:t>Total Camera Resolution of Models</a:t>
            </a:r>
            <a:endParaRPr lang="en-IN" sz="3600" dirty="0"/>
          </a:p>
        </p:txBody>
      </p:sp>
      <p:pic>
        <p:nvPicPr>
          <p:cNvPr id="5" name="Content Placeholder 4">
            <a:extLst>
              <a:ext uri="{FF2B5EF4-FFF2-40B4-BE49-F238E27FC236}">
                <a16:creationId xmlns:a16="http://schemas.microsoft.com/office/drawing/2014/main" id="{13D9865A-725B-4666-86F1-0EBE14816B8C}"/>
              </a:ext>
            </a:extLst>
          </p:cNvPr>
          <p:cNvPicPr>
            <a:picLocks noGrp="1" noChangeAspect="1"/>
          </p:cNvPicPr>
          <p:nvPr>
            <p:ph idx="1"/>
          </p:nvPr>
        </p:nvPicPr>
        <p:blipFill>
          <a:blip r:embed="rId2"/>
          <a:stretch>
            <a:fillRect/>
          </a:stretch>
        </p:blipFill>
        <p:spPr>
          <a:xfrm>
            <a:off x="5803823" y="648093"/>
            <a:ext cx="6021928" cy="5561814"/>
          </a:xfrm>
          <a:prstGeom prst="rect">
            <a:avLst/>
          </a:prstGeom>
        </p:spPr>
      </p:pic>
      <p:sp>
        <p:nvSpPr>
          <p:cNvPr id="4" name="Text Placeholder 3">
            <a:extLst>
              <a:ext uri="{FF2B5EF4-FFF2-40B4-BE49-F238E27FC236}">
                <a16:creationId xmlns:a16="http://schemas.microsoft.com/office/drawing/2014/main" id="{E33418CA-6594-4A31-A6E0-FB9B6776630F}"/>
              </a:ext>
            </a:extLst>
          </p:cNvPr>
          <p:cNvSpPr>
            <a:spLocks noGrp="1"/>
          </p:cNvSpPr>
          <p:nvPr>
            <p:ph type="body" sz="half" idx="2"/>
          </p:nvPr>
        </p:nvSpPr>
        <p:spPr>
          <a:xfrm>
            <a:off x="366249" y="1947511"/>
            <a:ext cx="5327539" cy="4528704"/>
          </a:xfrm>
        </p:spPr>
        <p:txBody>
          <a:bodyPr>
            <a:noAutofit/>
          </a:bodyPr>
          <a:lstStyle/>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Top-performing models: Redmi Note 12 Pro 5G and Vivo T1 44W have the highest camera resolutions.</a:t>
            </a: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Samsung's consistency: Samsung Galaxy F14 5G and Samsung Galaxy A14 5G have similar camera resolutions, ranking third and fourth, respectively.</a:t>
            </a: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Mid-range performers: Realme C55, Samsung Galaxy F13, and Vivo T2X 5G have moderate camera resolutions.</a:t>
            </a: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Lower-end models: Infinix Hot 30i, Redmi 10, and Vivo Y16 have lower camera resolutions, with Vivo Y16 being the lowest.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05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2099-D87E-43CA-867E-729648271BDA}"/>
              </a:ext>
            </a:extLst>
          </p:cNvPr>
          <p:cNvSpPr>
            <a:spLocks noGrp="1"/>
          </p:cNvSpPr>
          <p:nvPr>
            <p:ph type="ctrTitle"/>
          </p:nvPr>
        </p:nvSpPr>
        <p:spPr>
          <a:xfrm>
            <a:off x="960312" y="422183"/>
            <a:ext cx="7766936" cy="911710"/>
          </a:xfrm>
        </p:spPr>
        <p:txBody>
          <a:bodyPr/>
          <a:lstStyle/>
          <a:p>
            <a:pPr algn="l"/>
            <a:r>
              <a:rPr lang="en-IN"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E65BA64-3A25-4052-BF53-B636B326099A}"/>
              </a:ext>
            </a:extLst>
          </p:cNvPr>
          <p:cNvSpPr>
            <a:spLocks noGrp="1"/>
          </p:cNvSpPr>
          <p:nvPr>
            <p:ph type="subTitle" idx="1"/>
          </p:nvPr>
        </p:nvSpPr>
        <p:spPr>
          <a:xfrm>
            <a:off x="688158" y="1583703"/>
            <a:ext cx="8889476" cy="3940404"/>
          </a:xfrm>
        </p:spPr>
        <p:txBody>
          <a:bodyPr>
            <a:normAutofit/>
          </a:bodyPr>
          <a:lstStyle/>
          <a:p>
            <a:pPr algn="just"/>
            <a:r>
              <a:rPr lang="en-US" sz="2000" dirty="0">
                <a:latin typeface="Times New Roman" panose="02020603050405020304" pitchFamily="18" charset="0"/>
                <a:cs typeface="Times New Roman" panose="02020603050405020304" pitchFamily="18" charset="0"/>
              </a:rPr>
              <a:t>In conclusion, analysis reveals that:-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Memory is a key driver of price, with a strong positive correlation between the two.</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Camera Resolution is also an important feature that affects price.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Lens is a cost-effective feature that does not significantly impact price.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Mid-range models offer a balance between features and price, making them an attractive option for consumers.</a:t>
            </a:r>
          </a:p>
          <a:p>
            <a:pPr algn="just"/>
            <a:r>
              <a:rPr lang="en-US" sz="2000" dirty="0">
                <a:latin typeface="Times New Roman" panose="02020603050405020304" pitchFamily="18" charset="0"/>
                <a:cs typeface="Times New Roman" panose="02020603050405020304" pitchFamily="18" charset="0"/>
              </a:rPr>
              <a:t>These findings provide valuable insights for manufacturers and consumers, highlighting the importance of considering key features when making pricing decisions or purchasing handsets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2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F4768-E8E3-479C-BD03-AF628D166C2C}"/>
              </a:ext>
            </a:extLst>
          </p:cNvPr>
          <p:cNvSpPr>
            <a:spLocks noGrp="1"/>
          </p:cNvSpPr>
          <p:nvPr>
            <p:ph idx="1"/>
          </p:nvPr>
        </p:nvSpPr>
        <p:spPr>
          <a:xfrm>
            <a:off x="884723" y="2375554"/>
            <a:ext cx="8596668" cy="1659117"/>
          </a:xfrm>
          <a:effectLst>
            <a:glow rad="63500">
              <a:schemeClr val="accent1">
                <a:satMod val="175000"/>
                <a:alpha val="40000"/>
              </a:schemeClr>
            </a:glow>
            <a:innerShdw blurRad="114300">
              <a:prstClr val="black"/>
            </a:innerShdw>
          </a:effectLst>
        </p:spPr>
        <p:txBody>
          <a:bodyPr>
            <a:noAutofit/>
          </a:bodyPr>
          <a:lstStyle/>
          <a:p>
            <a:pPr marL="0" indent="0" algn="ctr">
              <a:buNone/>
            </a:pPr>
            <a:r>
              <a:rPr lang="en-IN" sz="9600" b="1"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5965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00C8-BB52-4771-B23F-092A7C51C070}"/>
              </a:ext>
            </a:extLst>
          </p:cNvPr>
          <p:cNvSpPr>
            <a:spLocks noGrp="1"/>
          </p:cNvSpPr>
          <p:nvPr>
            <p:ph type="ctrTitle"/>
          </p:nvPr>
        </p:nvSpPr>
        <p:spPr>
          <a:xfrm>
            <a:off x="690282" y="430306"/>
            <a:ext cx="9144000" cy="1057835"/>
          </a:xfrm>
        </p:spPr>
        <p:txBody>
          <a:bodyPr/>
          <a:lstStyle/>
          <a:p>
            <a:pPr algn="l"/>
            <a:r>
              <a:rPr lang="en-IN"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DFE5BD0A-92FF-4B95-9783-7482F2CFC698}"/>
              </a:ext>
            </a:extLst>
          </p:cNvPr>
          <p:cNvSpPr>
            <a:spLocks noGrp="1"/>
          </p:cNvSpPr>
          <p:nvPr>
            <p:ph type="subTitle" idx="1"/>
          </p:nvPr>
        </p:nvSpPr>
        <p:spPr>
          <a:xfrm>
            <a:off x="426516" y="2184615"/>
            <a:ext cx="10399059" cy="3016624"/>
          </a:xfrm>
        </p:spPr>
        <p:txBody>
          <a:bodyPr>
            <a:normAutofit/>
          </a:bodyPr>
          <a:lstStyle/>
          <a:p>
            <a:pPr algn="just">
              <a:lnSpc>
                <a:spcPct val="110000"/>
              </a:lnSpc>
            </a:pPr>
            <a:r>
              <a:rPr lang="en-US" sz="2000" dirty="0">
                <a:latin typeface="Times New Roman" panose="02020603050405020304" pitchFamily="18" charset="0"/>
                <a:cs typeface="Times New Roman" panose="02020603050405020304" pitchFamily="18" charset="0"/>
              </a:rPr>
              <a:t>This project focuses on predictive modeling of handset prices based on their features. With the increasing competition in the handset market, understanding the key factors influencing prices is crucial for manufacturers and marketers. The objectives of this project are:- </a:t>
            </a:r>
          </a:p>
          <a:p>
            <a:pPr marL="342900" indent="-34290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predictive model to estimate handset prices based on their features.</a:t>
            </a:r>
          </a:p>
          <a:p>
            <a:pPr marL="342900" indent="-34290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To identify the most significant features that affect handset pricing.</a:t>
            </a:r>
          </a:p>
          <a:p>
            <a:pPr marL="342900" indent="-34290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To provide actionable insights for handset manufacturers and marketers to refine their pricing strategies.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50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D6F7-960A-4E0E-9105-0E198701EB61}"/>
              </a:ext>
            </a:extLst>
          </p:cNvPr>
          <p:cNvSpPr>
            <a:spLocks noGrp="1"/>
          </p:cNvSpPr>
          <p:nvPr>
            <p:ph type="title"/>
          </p:nvPr>
        </p:nvSpPr>
        <p:spPr>
          <a:xfrm>
            <a:off x="320188" y="86702"/>
            <a:ext cx="10515600" cy="850433"/>
          </a:xfrm>
        </p:spPr>
        <p:txBody>
          <a:bodyPr>
            <a:normAutofit/>
          </a:bodyPr>
          <a:lstStyle/>
          <a:p>
            <a:r>
              <a:rPr lang="en-IN" sz="4000" b="1" dirty="0">
                <a:latin typeface="Times New Roman" panose="02020603050405020304" pitchFamily="18" charset="0"/>
                <a:cs typeface="Times New Roman" panose="02020603050405020304" pitchFamily="18" charset="0"/>
              </a:rPr>
              <a:t>Top 40 Mobile models by average prices:</a:t>
            </a:r>
          </a:p>
        </p:txBody>
      </p:sp>
      <p:pic>
        <p:nvPicPr>
          <p:cNvPr id="4" name="Content Placeholder 3">
            <a:extLst>
              <a:ext uri="{FF2B5EF4-FFF2-40B4-BE49-F238E27FC236}">
                <a16:creationId xmlns:a16="http://schemas.microsoft.com/office/drawing/2014/main" id="{5FF6BCD9-3875-4373-AC9B-DD135FA2690A}"/>
              </a:ext>
            </a:extLst>
          </p:cNvPr>
          <p:cNvPicPr>
            <a:picLocks noGrp="1" noChangeAspect="1"/>
          </p:cNvPicPr>
          <p:nvPr>
            <p:ph idx="1"/>
          </p:nvPr>
        </p:nvPicPr>
        <p:blipFill>
          <a:blip r:embed="rId2"/>
          <a:stretch>
            <a:fillRect/>
          </a:stretch>
        </p:blipFill>
        <p:spPr>
          <a:xfrm>
            <a:off x="618565" y="1021976"/>
            <a:ext cx="10919011" cy="5558117"/>
          </a:xfrm>
          <a:prstGeom prst="rect">
            <a:avLst/>
          </a:prstGeom>
        </p:spPr>
      </p:pic>
    </p:spTree>
    <p:extLst>
      <p:ext uri="{BB962C8B-B14F-4D97-AF65-F5344CB8AC3E}">
        <p14:creationId xmlns:p14="http://schemas.microsoft.com/office/powerpoint/2010/main" val="153869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1F2E5F-F0A5-419F-B624-E164E7FEE685}"/>
              </a:ext>
            </a:extLst>
          </p:cNvPr>
          <p:cNvSpPr>
            <a:spLocks noGrp="1"/>
          </p:cNvSpPr>
          <p:nvPr>
            <p:ph type="subTitle" idx="1"/>
          </p:nvPr>
        </p:nvSpPr>
        <p:spPr>
          <a:xfrm>
            <a:off x="770964" y="654424"/>
            <a:ext cx="9888071" cy="5342965"/>
          </a:xfrm>
        </p:spPr>
        <p:txBody>
          <a:bodyPr>
            <a:noAutofit/>
          </a:bodyPr>
          <a:lstStyle/>
          <a:p>
            <a:pPr algn="l"/>
            <a:r>
              <a:rPr lang="en-IN" sz="2000" b="1" dirty="0">
                <a:latin typeface="Times New Roman" panose="02020603050405020304" pitchFamily="18" charset="0"/>
                <a:cs typeface="Times New Roman" panose="02020603050405020304" pitchFamily="18" charset="0"/>
              </a:rPr>
              <a:t>Top 5 Mobile Models by Average Price:</a:t>
            </a:r>
          </a:p>
          <a:p>
            <a:pPr algn="l"/>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1. APPLE iPhone 14 Plus: ₹80,999</a:t>
            </a:r>
          </a:p>
          <a:p>
            <a:pPr algn="l"/>
            <a:r>
              <a:rPr lang="en-IN" sz="2000" dirty="0">
                <a:latin typeface="Times New Roman" panose="02020603050405020304" pitchFamily="18" charset="0"/>
                <a:cs typeface="Times New Roman" panose="02020603050405020304" pitchFamily="18" charset="0"/>
              </a:rPr>
              <a:t>2. SAMSUNG Galaxy S23 5G: ₹79,999</a:t>
            </a:r>
          </a:p>
          <a:p>
            <a:pPr algn="l"/>
            <a:r>
              <a:rPr lang="en-IN" sz="2000" dirty="0">
                <a:latin typeface="Times New Roman" panose="02020603050405020304" pitchFamily="18" charset="0"/>
                <a:cs typeface="Times New Roman" panose="02020603050405020304" pitchFamily="18" charset="0"/>
              </a:rPr>
              <a:t>3. Google Pixel 7: ₹55,999</a:t>
            </a:r>
          </a:p>
          <a:p>
            <a:pPr algn="l"/>
            <a:r>
              <a:rPr lang="en-IN" sz="2000" dirty="0">
                <a:latin typeface="Times New Roman" panose="02020603050405020304" pitchFamily="18" charset="0"/>
                <a:cs typeface="Times New Roman" panose="02020603050405020304" pitchFamily="18" charset="0"/>
              </a:rPr>
              <a:t>4. APPLE iPhone 12: ₹53,999</a:t>
            </a:r>
          </a:p>
          <a:p>
            <a:pPr algn="l"/>
            <a:r>
              <a:rPr lang="en-IN" sz="2000" dirty="0">
                <a:latin typeface="Times New Roman" panose="02020603050405020304" pitchFamily="18" charset="0"/>
                <a:cs typeface="Times New Roman" panose="02020603050405020304" pitchFamily="18" charset="0"/>
              </a:rPr>
              <a:t>5. MOTOROLA Edge 30 Ultra: ₹49,999</a:t>
            </a:r>
          </a:p>
          <a:p>
            <a:pPr algn="l"/>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Key Observations:</a:t>
            </a:r>
          </a:p>
          <a:p>
            <a:pPr algn="l"/>
            <a:r>
              <a:rPr lang="en-IN" sz="2000" dirty="0">
                <a:latin typeface="Times New Roman" panose="02020603050405020304" pitchFamily="18" charset="0"/>
                <a:cs typeface="Times New Roman" panose="02020603050405020304" pitchFamily="18" charset="0"/>
              </a:rPr>
              <a:t>- Apple and Samsung dominate the top 10 list.</a:t>
            </a:r>
          </a:p>
          <a:p>
            <a:pPr algn="l"/>
            <a:r>
              <a:rPr lang="en-IN" sz="2000" dirty="0">
                <a:latin typeface="Times New Roman" panose="02020603050405020304" pitchFamily="18" charset="0"/>
                <a:cs typeface="Times New Roman" panose="02020603050405020304" pitchFamily="18" charset="0"/>
              </a:rPr>
              <a:t>- Average prices range from ₹40,332 to ₹80,999.</a:t>
            </a:r>
          </a:p>
          <a:p>
            <a:pPr algn="l"/>
            <a:r>
              <a:rPr lang="en-IN" sz="2000" dirty="0">
                <a:latin typeface="Times New Roman" panose="02020603050405020304" pitchFamily="18" charset="0"/>
                <a:cs typeface="Times New Roman" panose="02020603050405020304" pitchFamily="18" charset="0"/>
              </a:rPr>
              <a:t>- Samsung has 4 models in the top 10, Apple has 3, and Google has 2.</a:t>
            </a:r>
          </a:p>
          <a:p>
            <a:pPr algn="l"/>
            <a:r>
              <a:rPr lang="en-IN" sz="2000" dirty="0">
                <a:latin typeface="Times New Roman" panose="02020603050405020304" pitchFamily="18" charset="0"/>
                <a:cs typeface="Times New Roman" panose="02020603050405020304" pitchFamily="18" charset="0"/>
              </a:rPr>
              <a:t>- Motorola's Edge 30 Ultra ranks 5th.</a:t>
            </a:r>
          </a:p>
          <a:p>
            <a:pPr algn="l"/>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6504-593B-472C-B5C1-EE40AA72AC00}"/>
              </a:ext>
            </a:extLst>
          </p:cNvPr>
          <p:cNvSpPr>
            <a:spLocks noGrp="1"/>
          </p:cNvSpPr>
          <p:nvPr>
            <p:ph type="title"/>
          </p:nvPr>
        </p:nvSpPr>
        <p:spPr>
          <a:xfrm>
            <a:off x="421340" y="304800"/>
            <a:ext cx="4957483" cy="475130"/>
          </a:xfrm>
        </p:spPr>
        <p:txBody>
          <a:bodyPr>
            <a:normAutofit/>
          </a:bodyPr>
          <a:lstStyle/>
          <a:p>
            <a:r>
              <a:rPr lang="en-US" b="1" dirty="0">
                <a:latin typeface="Times New Roman" panose="02020603050405020304" pitchFamily="18" charset="0"/>
                <a:cs typeface="Times New Roman" panose="02020603050405020304" pitchFamily="18" charset="0"/>
              </a:rPr>
              <a:t>Correlation Between Features and Price :</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F3243CA-ACD1-40A7-BDF5-6E084198019F}"/>
              </a:ext>
            </a:extLst>
          </p:cNvPr>
          <p:cNvPicPr>
            <a:picLocks noGrp="1" noChangeAspect="1"/>
          </p:cNvPicPr>
          <p:nvPr>
            <p:ph idx="1"/>
          </p:nvPr>
        </p:nvPicPr>
        <p:blipFill>
          <a:blip r:embed="rId2"/>
          <a:stretch>
            <a:fillRect/>
          </a:stretch>
        </p:blipFill>
        <p:spPr>
          <a:xfrm>
            <a:off x="6542202" y="565608"/>
            <a:ext cx="5486399" cy="5590095"/>
          </a:xfrm>
          <a:prstGeom prst="rect">
            <a:avLst/>
          </a:prstGeom>
        </p:spPr>
      </p:pic>
      <p:sp>
        <p:nvSpPr>
          <p:cNvPr id="4" name="Text Placeholder 3">
            <a:extLst>
              <a:ext uri="{FF2B5EF4-FFF2-40B4-BE49-F238E27FC236}">
                <a16:creationId xmlns:a16="http://schemas.microsoft.com/office/drawing/2014/main" id="{6D3FA5C4-99B7-40AB-B52B-543AE07E1ED5}"/>
              </a:ext>
            </a:extLst>
          </p:cNvPr>
          <p:cNvSpPr>
            <a:spLocks noGrp="1"/>
          </p:cNvSpPr>
          <p:nvPr>
            <p:ph type="body" sz="half" idx="2"/>
          </p:nvPr>
        </p:nvSpPr>
        <p:spPr>
          <a:xfrm>
            <a:off x="421340" y="950259"/>
            <a:ext cx="6006353" cy="5746376"/>
          </a:xfrm>
        </p:spPr>
        <p:txBody>
          <a:bodyPr>
            <a:noAutofit/>
          </a:bodyPr>
          <a:lstStyle/>
          <a:p>
            <a:pPr>
              <a:lnSpc>
                <a:spcPct val="100000"/>
              </a:lnSpc>
            </a:pPr>
            <a:r>
              <a:rPr lang="en-US" sz="1800" dirty="0">
                <a:latin typeface="Times New Roman" panose="02020603050405020304" pitchFamily="18" charset="0"/>
                <a:cs typeface="Times New Roman" panose="02020603050405020304" pitchFamily="18" charset="0"/>
              </a:rPr>
              <a:t>1. Mobile Height: Moderate positive correlation (0.18). Taller mobiles tend to be more expensive.</a:t>
            </a:r>
          </a:p>
          <a:p>
            <a:pPr>
              <a:lnSpc>
                <a:spcPct val="100000"/>
              </a:lnSpc>
            </a:pPr>
            <a:r>
              <a:rPr lang="en-US" sz="1800" dirty="0">
                <a:latin typeface="Times New Roman" panose="02020603050405020304" pitchFamily="18" charset="0"/>
                <a:cs typeface="Times New Roman" panose="02020603050405020304" pitchFamily="18" charset="0"/>
              </a:rPr>
              <a:t>2. AI Lens: Weak negative correlation (-0.15). The presence of AI Lens slightly decreases the price.</a:t>
            </a:r>
          </a:p>
          <a:p>
            <a:pPr>
              <a:lnSpc>
                <a:spcPct val="100000"/>
              </a:lnSpc>
            </a:pPr>
            <a:r>
              <a:rPr lang="en-US" sz="1800" dirty="0">
                <a:latin typeface="Times New Roman" panose="02020603050405020304" pitchFamily="18" charset="0"/>
                <a:cs typeface="Times New Roman" panose="02020603050405020304" pitchFamily="18" charset="0"/>
              </a:rPr>
              <a:t>3. Battery: Very weak negative correlation (-0.034). Battery capacity has minimal impact on price.</a:t>
            </a:r>
          </a:p>
          <a:p>
            <a:pPr>
              <a:lnSpc>
                <a:spcPct val="100000"/>
              </a:lnSpc>
            </a:pPr>
            <a:r>
              <a:rPr lang="en-US" sz="1800" dirty="0">
                <a:latin typeface="Times New Roman" panose="02020603050405020304" pitchFamily="18" charset="0"/>
                <a:cs typeface="Times New Roman" panose="02020603050405020304" pitchFamily="18" charset="0"/>
              </a:rPr>
              <a:t>4. RAM: Strong positive correlation (0.53). Higher RAM capacity significantly increases the price.</a:t>
            </a:r>
          </a:p>
          <a:p>
            <a:pPr>
              <a:lnSpc>
                <a:spcPct val="100000"/>
              </a:lnSpc>
            </a:pPr>
            <a:r>
              <a:rPr lang="en-US" sz="1800" dirty="0">
                <a:latin typeface="Times New Roman" panose="02020603050405020304" pitchFamily="18" charset="0"/>
                <a:cs typeface="Times New Roman" panose="02020603050405020304" pitchFamily="18" charset="0"/>
              </a:rPr>
              <a:t>5. Memory: Strong positive correlation (0.57). Larger storage capacity strongly increases the price.</a:t>
            </a:r>
          </a:p>
          <a:p>
            <a:pPr>
              <a:lnSpc>
                <a:spcPct val="100000"/>
              </a:lnSpc>
            </a:pPr>
            <a:r>
              <a:rPr lang="en-US" sz="1800" dirty="0">
                <a:latin typeface="Times New Roman" panose="02020603050405020304" pitchFamily="18" charset="0"/>
                <a:cs typeface="Times New Roman" panose="02020603050405020304" pitchFamily="18" charset="0"/>
              </a:rPr>
              <a:t>- Focus on RAM and memory as key price drivers.</a:t>
            </a:r>
          </a:p>
          <a:p>
            <a:pPr>
              <a:lnSpc>
                <a:spcPct val="100000"/>
              </a:lnSpc>
            </a:pPr>
            <a:r>
              <a:rPr lang="en-US" sz="1800" dirty="0">
                <a:latin typeface="Times New Roman" panose="02020603050405020304" pitchFamily="18" charset="0"/>
                <a:cs typeface="Times New Roman" panose="02020603050405020304" pitchFamily="18" charset="0"/>
              </a:rPr>
              <a:t>- Consider Mobile Height as a contributing factor.</a:t>
            </a:r>
          </a:p>
          <a:p>
            <a:pPr marL="285750" indent="-285750">
              <a:lnSpc>
                <a:spcPct val="100000"/>
              </a:lnSpc>
              <a:buFontTx/>
              <a:buChar char="-"/>
            </a:pPr>
            <a:r>
              <a:rPr lang="en-US" sz="1800" dirty="0">
                <a:latin typeface="Times New Roman" panose="02020603050405020304" pitchFamily="18" charset="0"/>
                <a:cs typeface="Times New Roman" panose="02020603050405020304" pitchFamily="18" charset="0"/>
              </a:rPr>
              <a:t>AI Lens and Battery capacity have a limited impact on price.</a:t>
            </a:r>
          </a:p>
          <a:p>
            <a:pPr>
              <a:lnSpc>
                <a:spcPct val="100000"/>
              </a:lnSpc>
            </a:pPr>
            <a:r>
              <a:rPr lang="en-US" sz="1800" b="1" dirty="0">
                <a:latin typeface="Times New Roman" panose="02020603050405020304" pitchFamily="18" charset="0"/>
                <a:cs typeface="Times New Roman" panose="02020603050405020304" pitchFamily="18" charset="0"/>
              </a:rPr>
              <a:t>Note: This analysis was performed on the raw data before encoding.</a:t>
            </a:r>
          </a:p>
          <a:p>
            <a:pPr>
              <a:lnSpc>
                <a:spcPct val="10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39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44D7-422D-4DD4-8F5F-95B66849B89E}"/>
              </a:ext>
            </a:extLst>
          </p:cNvPr>
          <p:cNvSpPr>
            <a:spLocks noGrp="1"/>
          </p:cNvSpPr>
          <p:nvPr>
            <p:ph type="ctrTitle"/>
          </p:nvPr>
        </p:nvSpPr>
        <p:spPr>
          <a:xfrm>
            <a:off x="1057836" y="233081"/>
            <a:ext cx="7766936" cy="837661"/>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Feature Importance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ACE93A-178C-4F31-92AE-8EE1C0DCB740}"/>
              </a:ext>
            </a:extLst>
          </p:cNvPr>
          <p:cNvSpPr>
            <a:spLocks noGrp="1"/>
          </p:cNvSpPr>
          <p:nvPr>
            <p:ph type="subTitle" idx="1"/>
          </p:nvPr>
        </p:nvSpPr>
        <p:spPr>
          <a:xfrm>
            <a:off x="1057836" y="1070742"/>
            <a:ext cx="9117106" cy="5432480"/>
          </a:xfrm>
        </p:spPr>
        <p:txBody>
          <a:bodyPr>
            <a:no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importance is a crucial aspect of understanding how different features contribute to the predicted price of a mobile phone.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analyzing feature importance, we can identify the most critical features that drive the price and inform pricing strategies</a:t>
            </a:r>
          </a:p>
          <a:p>
            <a:pPr algn="just"/>
            <a:r>
              <a:rPr lang="en-US" sz="2000" dirty="0">
                <a:latin typeface="Times New Roman" panose="02020603050405020304" pitchFamily="18" charset="0"/>
                <a:cs typeface="Times New Roman" panose="02020603050405020304" pitchFamily="18" charset="0"/>
              </a:rPr>
              <a:t>The top five features driving the price of a mobile phone are:</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Model: With an importance score of 0.2989, the model is the most critical feature in determining the price.</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Total Memory: Total memory is the second most important feature, with an importance score of 0.2366.</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Battery Life: Battery life is the third most important feature, with an importance score of 0.1843.</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Total Camera Resolution: Total camera resolution is the fourth most important feature, with an importance score of 0.1379.5. Processor_: Processor is the fifth most important feature, with an importance score of 0.0710.</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30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EE69-CAE7-47B8-8A2C-50A076A35D66}"/>
              </a:ext>
            </a:extLst>
          </p:cNvPr>
          <p:cNvSpPr>
            <a:spLocks noGrp="1"/>
          </p:cNvSpPr>
          <p:nvPr>
            <p:ph type="ctrTitle"/>
          </p:nvPr>
        </p:nvSpPr>
        <p:spPr>
          <a:xfrm>
            <a:off x="851648" y="367553"/>
            <a:ext cx="8189274" cy="975942"/>
          </a:xfrm>
        </p:spPr>
        <p:txBody>
          <a:bodyPr>
            <a:normAutofit/>
          </a:bodyPr>
          <a:lstStyle/>
          <a:p>
            <a:pPr algn="l"/>
            <a:r>
              <a:rPr lang="en-IN" b="1" dirty="0">
                <a:latin typeface="Times New Roman" panose="02020603050405020304" pitchFamily="18" charset="0"/>
                <a:cs typeface="Times New Roman" panose="02020603050405020304" pitchFamily="18" charset="0"/>
              </a:rPr>
              <a:t>Mid-Range Models</a:t>
            </a:r>
          </a:p>
        </p:txBody>
      </p:sp>
      <p:sp>
        <p:nvSpPr>
          <p:cNvPr id="3" name="Subtitle 2">
            <a:extLst>
              <a:ext uri="{FF2B5EF4-FFF2-40B4-BE49-F238E27FC236}">
                <a16:creationId xmlns:a16="http://schemas.microsoft.com/office/drawing/2014/main" id="{9C523D91-915A-4687-959F-2C0A787510EC}"/>
              </a:ext>
            </a:extLst>
          </p:cNvPr>
          <p:cNvSpPr>
            <a:spLocks noGrp="1"/>
          </p:cNvSpPr>
          <p:nvPr>
            <p:ph type="subTitle" idx="1"/>
          </p:nvPr>
        </p:nvSpPr>
        <p:spPr>
          <a:xfrm>
            <a:off x="914401" y="1416424"/>
            <a:ext cx="8973670" cy="5181600"/>
          </a:xfrm>
        </p:spPr>
        <p:txBody>
          <a:bodyPr>
            <a:normAutofit/>
          </a:bodyPr>
          <a:lstStyle/>
          <a:p>
            <a:pPr algn="just"/>
            <a:r>
              <a:rPr lang="en-US" sz="2000" dirty="0">
                <a:latin typeface="Times New Roman" panose="02020603050405020304" pitchFamily="18" charset="0"/>
                <a:cs typeface="Times New Roman" panose="02020603050405020304" pitchFamily="18" charset="0"/>
              </a:rPr>
              <a:t>Balancing features and price, these models offer:-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Good processing power, memory, and storage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Decent camera capabilities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Sufficient battery life- Affordable prices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Vivo T2X 5G (₹20,000 - ₹25,000): 6GB RAM, 128GB storage, 48MP camera, 5000mAh battery</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Vivo T1 44W (₹15,000 - ₹20,000): 4GB RAM, 64GB storage, 13MP camera, 5000mAh battery</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Samsung Galaxy M32 (₹15,000 - ₹20,000): 4GB RAM, 64GB storage, 64MP camera, 6000mAh battery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3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162C-D7F7-4059-84A3-C8E91458DA86}"/>
              </a:ext>
            </a:extLst>
          </p:cNvPr>
          <p:cNvSpPr>
            <a:spLocks noGrp="1"/>
          </p:cNvSpPr>
          <p:nvPr>
            <p:ph type="ctrTitle"/>
          </p:nvPr>
        </p:nvSpPr>
        <p:spPr>
          <a:xfrm>
            <a:off x="960220" y="448235"/>
            <a:ext cx="7766936" cy="904224"/>
          </a:xfrm>
        </p:spPr>
        <p:txBody>
          <a:bodyPr>
            <a:normAutofit fontScale="90000"/>
          </a:bodyPr>
          <a:lstStyle/>
          <a:p>
            <a:pPr algn="l"/>
            <a:r>
              <a:rPr lang="en-IN" b="1" dirty="0">
                <a:latin typeface="Times New Roman" panose="02020603050405020304" pitchFamily="18" charset="0"/>
                <a:cs typeface="Times New Roman" panose="02020603050405020304" pitchFamily="18" charset="0"/>
              </a:rPr>
              <a:t>High-End Models</a:t>
            </a:r>
          </a:p>
        </p:txBody>
      </p:sp>
      <p:sp>
        <p:nvSpPr>
          <p:cNvPr id="3" name="Subtitle 2">
            <a:extLst>
              <a:ext uri="{FF2B5EF4-FFF2-40B4-BE49-F238E27FC236}">
                <a16:creationId xmlns:a16="http://schemas.microsoft.com/office/drawing/2014/main" id="{43A0C247-2FC1-43A1-B241-DE521ED4E8E6}"/>
              </a:ext>
            </a:extLst>
          </p:cNvPr>
          <p:cNvSpPr>
            <a:spLocks noGrp="1"/>
          </p:cNvSpPr>
          <p:nvPr>
            <p:ph type="subTitle" idx="1"/>
          </p:nvPr>
        </p:nvSpPr>
        <p:spPr>
          <a:xfrm>
            <a:off x="824753" y="1577788"/>
            <a:ext cx="8449250" cy="3794061"/>
          </a:xfrm>
        </p:spPr>
        <p:txBody>
          <a:bodyPr>
            <a:normAutofit lnSpcReduction="10000"/>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models offer advanced features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high-performance capabilities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premium designs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Redmi Note 12 Pro 5G (₹25,000 - ₹30,000): 8GB RAM, 256GB storage, 50MP camera, 5000mAh battery</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 Infinix Hot 30i (₹20,000 - ₹25,000): 8GB RAM, 128GB storage, 50MP camera, 5000mAh battery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Samsung Galaxy S21 (₹40,000 - ₹50,000): 12GB RAM, 256GB storage, 50MP camera, 4500mAh battery</a:t>
            </a:r>
          </a:p>
        </p:txBody>
      </p:sp>
    </p:spTree>
    <p:extLst>
      <p:ext uri="{BB962C8B-B14F-4D97-AF65-F5344CB8AC3E}">
        <p14:creationId xmlns:p14="http://schemas.microsoft.com/office/powerpoint/2010/main" val="234052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68F8-BC21-407C-93EF-5297EBF79D20}"/>
              </a:ext>
            </a:extLst>
          </p:cNvPr>
          <p:cNvSpPr>
            <a:spLocks noGrp="1"/>
          </p:cNvSpPr>
          <p:nvPr>
            <p:ph type="title"/>
          </p:nvPr>
        </p:nvSpPr>
        <p:spPr>
          <a:xfrm>
            <a:off x="325922" y="339365"/>
            <a:ext cx="9605914" cy="1329180"/>
          </a:xfrm>
        </p:spPr>
        <p:txBody>
          <a:bodyPr/>
          <a:lstStyle/>
          <a:p>
            <a:r>
              <a:rPr lang="en-IN" b="1" dirty="0">
                <a:latin typeface="Times New Roman" panose="02020603050405020304" pitchFamily="18" charset="0"/>
                <a:cs typeface="Times New Roman" panose="02020603050405020304" pitchFamily="18" charset="0"/>
              </a:rPr>
              <a:t>Comparison of Memory &amp; Camera Resolution Concerning Price </a:t>
            </a:r>
          </a:p>
        </p:txBody>
      </p:sp>
      <p:sp>
        <p:nvSpPr>
          <p:cNvPr id="3" name="Content Placeholder 2">
            <a:extLst>
              <a:ext uri="{FF2B5EF4-FFF2-40B4-BE49-F238E27FC236}">
                <a16:creationId xmlns:a16="http://schemas.microsoft.com/office/drawing/2014/main" id="{EB65AD03-8024-48C8-87A7-FF0BBA5686A4}"/>
              </a:ext>
            </a:extLst>
          </p:cNvPr>
          <p:cNvSpPr>
            <a:spLocks noGrp="1"/>
          </p:cNvSpPr>
          <p:nvPr>
            <p:ph idx="1"/>
          </p:nvPr>
        </p:nvSpPr>
        <p:spPr>
          <a:xfrm>
            <a:off x="509047" y="1930400"/>
            <a:ext cx="9239664" cy="3692691"/>
          </a:xfrm>
        </p:spPr>
        <p:txBody>
          <a:bodyPr>
            <a:norm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 The analysis reveals a positive correlation between Total Memory and Price, indicating that as the total memory of a device increases, its price also tends to increase. </a:t>
            </a: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 Similarly, a positive correlation is observed between Total Camera Resolution and Price, suggesting that devices with higher camera resolution are generally more expensive. </a:t>
            </a: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This relationship is likely due to the increased cost of manufacturing devices with higher memory capacity and better camera quality.</a:t>
            </a:r>
          </a:p>
          <a:p>
            <a:pPr algn="just"/>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68366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820</TotalTime>
  <Words>1053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"Predictive Modeling of Handset Prices based on Features"</vt:lpstr>
      <vt:lpstr>Introduction</vt:lpstr>
      <vt:lpstr>Top 40 Mobile models by average prices:</vt:lpstr>
      <vt:lpstr>PowerPoint Presentation</vt:lpstr>
      <vt:lpstr>Correlation Between Features and Price :</vt:lpstr>
      <vt:lpstr>Feature Importance</vt:lpstr>
      <vt:lpstr>Mid-Range Models</vt:lpstr>
      <vt:lpstr>High-End Models</vt:lpstr>
      <vt:lpstr>Comparison of Memory &amp; Camera Resolution Concerning Price </vt:lpstr>
      <vt:lpstr>PowerPoint Presentation</vt:lpstr>
      <vt:lpstr>Comparison of AI Lens &amp; Battery Concerning Price </vt:lpstr>
      <vt:lpstr>PowerPoint Presentation</vt:lpstr>
      <vt:lpstr>Total Memory of Models</vt:lpstr>
      <vt:lpstr>Total Camera Resolution of Models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Handset Prices based on Features"</dc:title>
  <dc:creator>surabhi patil</dc:creator>
  <cp:lastModifiedBy>surabhi patil</cp:lastModifiedBy>
  <cp:revision>29</cp:revision>
  <dcterms:created xsi:type="dcterms:W3CDTF">2024-12-21T06:26:12Z</dcterms:created>
  <dcterms:modified xsi:type="dcterms:W3CDTF">2024-12-23T06:09:00Z</dcterms:modified>
</cp:coreProperties>
</file>