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2" r:id="rId3"/>
    <p:sldId id="274" r:id="rId4"/>
    <p:sldId id="276" r:id="rId5"/>
    <p:sldId id="279" r:id="rId6"/>
    <p:sldId id="277" r:id="rId7"/>
    <p:sldId id="278" r:id="rId8"/>
    <p:sldId id="287" r:id="rId9"/>
    <p:sldId id="281" r:id="rId10"/>
    <p:sldId id="286" r:id="rId11"/>
    <p:sldId id="282" r:id="rId12"/>
    <p:sldId id="283" r:id="rId13"/>
    <p:sldId id="284" r:id="rId14"/>
    <p:sldId id="285" r:id="rId15"/>
    <p:sldId id="273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E61B63-08F3-4954-B97F-65E75C6C6AF1}">
          <p14:sldIdLst>
            <p14:sldId id="257"/>
          </p14:sldIdLst>
        </p14:section>
        <p14:section name="제목 없는 구역" id="{7CB276A9-D8E6-41AD-B22E-7967ECFCFC98}">
          <p14:sldIdLst>
            <p14:sldId id="272"/>
            <p14:sldId id="274"/>
            <p14:sldId id="276"/>
            <p14:sldId id="279"/>
            <p14:sldId id="277"/>
            <p14:sldId id="278"/>
            <p14:sldId id="287"/>
            <p14:sldId id="281"/>
            <p14:sldId id="286"/>
            <p14:sldId id="282"/>
            <p14:sldId id="283"/>
            <p14:sldId id="284"/>
            <p14:sldId id="28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3F5"/>
    <a:srgbClr val="C00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3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927AE6-2A5D-4C39-9588-234E09501D03}" type="datetime1">
              <a:rPr lang="ko-KR" altLang="en-US" smtClean="0"/>
              <a:t>2020-12-30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302544-5C74-4BBF-8408-76E41A6E1CD7}" type="datetime1">
              <a:rPr lang="ko-KR" altLang="en-US" smtClean="0"/>
              <a:t>2020-12-30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2020-12-30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C841CE8-DF92-4972-9ACB-22A23E1B5EED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CEE6806-6978-4B81-88C4-87BF71A0EE72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8D83280-E2D2-42C9-8213-168DF7B25F5C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C619D3-CBD3-454E-AB26-FD20FB3EBB33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68F9A0-191E-4E56-95EB-8FBD39EEA8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6498472"/>
            <a:ext cx="3081639" cy="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BD60961-1C81-4CE6-A612-F2FA87644181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E0BAE0C-BD12-4DC2-A1FA-C2F93E0D7DC4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08698FE-B212-47EF-96DE-664D84877D34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F0BAD20-6433-4BA2-904C-9296888DE88B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CC994EA-4868-43B5-A272-84DDB3E3F8A0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4EAE638-8ED2-4704-884C-E6CE5FE33F81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C3AC2B6-9BA1-4426-9E62-0CFAFC328955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0E86F6C-F696-47C2-91E3-88CE27F4D56A}" type="datetime1">
              <a:rPr lang="ko-KR" altLang="en-US" smtClean="0"/>
              <a:t>2020-12-30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6461-learning-to-learn-by-gradient-descent-by-gradient-descen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/>
          <a:p>
            <a:r>
              <a:rPr lang="en-US" altLang="ko" dirty="0"/>
              <a:t>Journal Meeting 2020-08-13</a:t>
            </a:r>
          </a:p>
        </p:txBody>
      </p:sp>
      <p:pic>
        <p:nvPicPr>
          <p:cNvPr id="6" name="그림 5" descr="우산, 대형, 파란색, 그룹이(가) 표시된 사진&#10;&#10;자동 생성된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r="-1" b="4988"/>
          <a:stretch/>
        </p:blipFill>
        <p:spPr>
          <a:xfrm>
            <a:off x="447817" y="641350"/>
            <a:ext cx="11290859" cy="3651249"/>
          </a:xfrm>
          <a:prstGeom prst="rect">
            <a:avLst/>
          </a:prstGeom>
          <a:noFill/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ko" dirty="0" err="1"/>
              <a:t>JuHyeong</a:t>
            </a:r>
            <a:r>
              <a:rPr lang="en-US" altLang="ko" dirty="0"/>
              <a:t> Kim</a:t>
            </a:r>
            <a:endParaRPr lang="ko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A12D71-CF1E-4390-BEEA-9112730D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57037" y="6409190"/>
            <a:ext cx="3081639" cy="379850"/>
          </a:xfrm>
        </p:spPr>
        <p:txBody>
          <a:bodyPr/>
          <a:lstStyle/>
          <a:p>
            <a:r>
              <a:rPr lang="en-US" dirty="0"/>
              <a:t>Bio Computing &amp; Machine Learning Lab (BCML)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985F02-BB99-44C0-A5A2-D55D960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423914"/>
            <a:ext cx="33880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92DE0-35FA-4473-B388-F0E15A64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36" y="6498472"/>
            <a:ext cx="3081639" cy="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F4D546-5EF2-4810-B001-FE9A57C0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317"/>
            <a:ext cx="7846078" cy="3530733"/>
          </a:xfrm>
          <a:prstGeom prst="rect">
            <a:avLst/>
          </a:prstGeom>
          <a:noFill/>
        </p:spPr>
      </p:pic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ECAA6DF-7C84-4C19-8618-D74815E6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Bio Computing &amp; Machine Learning Lab (BCML)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285B4FD-69CC-4558-BA88-944292CA63F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890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115F20-D346-4848-A725-8B13C84554B3}"/>
              </a:ext>
            </a:extLst>
          </p:cNvPr>
          <p:cNvSpPr/>
          <p:nvPr/>
        </p:nvSpPr>
        <p:spPr>
          <a:xfrm>
            <a:off x="223736" y="4328808"/>
            <a:ext cx="1060315" cy="486383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D9224D-DBA7-42C5-B1AF-53A840B5E0BF}"/>
              </a:ext>
            </a:extLst>
          </p:cNvPr>
          <p:cNvSpPr/>
          <p:nvPr/>
        </p:nvSpPr>
        <p:spPr>
          <a:xfrm>
            <a:off x="1361873" y="3715966"/>
            <a:ext cx="1964988" cy="151751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98622E-562C-4E64-B775-008CB4DAC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14"/>
          <a:stretch/>
        </p:blipFill>
        <p:spPr>
          <a:xfrm>
            <a:off x="7923900" y="4088048"/>
            <a:ext cx="3390900" cy="9679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7CBFB4-EC02-4715-A05C-95744D718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058" y="2206940"/>
            <a:ext cx="3714750" cy="12763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CB2BD2-ED9F-43CB-AB5E-2DA24D457A23}"/>
              </a:ext>
            </a:extLst>
          </p:cNvPr>
          <p:cNvSpPr/>
          <p:nvPr/>
        </p:nvSpPr>
        <p:spPr>
          <a:xfrm>
            <a:off x="3326861" y="3718658"/>
            <a:ext cx="1964988" cy="151751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0C6F25-A98C-492E-BAF5-B59D0FC4FBE6}"/>
              </a:ext>
            </a:extLst>
          </p:cNvPr>
          <p:cNvSpPr/>
          <p:nvPr/>
        </p:nvSpPr>
        <p:spPr>
          <a:xfrm>
            <a:off x="5301577" y="3713273"/>
            <a:ext cx="1877436" cy="151751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1D4B0C-E273-40B5-AC52-12397DA55F1E}"/>
              </a:ext>
            </a:extLst>
          </p:cNvPr>
          <p:cNvSpPr/>
          <p:nvPr/>
        </p:nvSpPr>
        <p:spPr>
          <a:xfrm>
            <a:off x="1361872" y="2330317"/>
            <a:ext cx="6400799" cy="1188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CB6F5-A6CD-4800-8DB8-00ED574B42F7}"/>
              </a:ext>
            </a:extLst>
          </p:cNvPr>
          <p:cNvSpPr txBox="1"/>
          <p:nvPr/>
        </p:nvSpPr>
        <p:spPr>
          <a:xfrm>
            <a:off x="4649821" y="1833510"/>
            <a:ext cx="354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 Function of Optimizer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46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946696"/>
                <a:ext cx="11029615" cy="250487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Optimizing at this scale with a fully connected RNN is not feasible </a:t>
                </a:r>
                <a:r>
                  <a:rPr lang="en-US" dirty="0"/>
                  <a:t>as it would require a huge hidden state and an enormous number of parameters</a:t>
                </a:r>
              </a:p>
              <a:p>
                <a:r>
                  <a:rPr lang="en-US" dirty="0"/>
                  <a:t>To avoid this difficulty we will use an optimizer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which </a:t>
                </a:r>
                <a:r>
                  <a:rPr lang="en-US" b="1" dirty="0"/>
                  <a:t>operates </a:t>
                </a:r>
                <a:r>
                  <a:rPr lang="en-US" b="1" dirty="0" err="1"/>
                  <a:t>coordinatewise</a:t>
                </a:r>
                <a:r>
                  <a:rPr lang="en-US" dirty="0"/>
                  <a:t> on the parameters of the objective function, </a:t>
                </a:r>
                <a:r>
                  <a:rPr lang="en-US" b="1" dirty="0"/>
                  <a:t>similar to other common update rules like </a:t>
                </a:r>
                <a:r>
                  <a:rPr lang="en-US" b="1" dirty="0" err="1"/>
                  <a:t>RMSprop</a:t>
                </a:r>
                <a:r>
                  <a:rPr lang="en-US" b="1" dirty="0"/>
                  <a:t> and ADAM</a:t>
                </a:r>
              </a:p>
              <a:p>
                <a:r>
                  <a:rPr lang="en-US" altLang="ko-KR" b="1" dirty="0"/>
                  <a:t>For each parameter of 'optimize'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parameter sharing of 'optimizer'</a:t>
                </a:r>
                <a:r>
                  <a:rPr lang="en-US" altLang="ko-KR" dirty="0"/>
                  <a:t> is performed.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946696"/>
                <a:ext cx="11029615" cy="2504872"/>
              </a:xfrm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0CC74A-B975-4F1C-A9C3-25DF21B1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15" y="3096055"/>
            <a:ext cx="5201486" cy="369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6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CFFAC-745C-4F6A-9B6E-453965E9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946696"/>
            <a:ext cx="11029615" cy="106031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4BD63B-738A-4585-8525-823CAE7B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" y="1328769"/>
            <a:ext cx="11029615" cy="520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5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result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200C18-7D4D-4295-B5D5-9C4FF3CA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88893"/>
            <a:ext cx="11178805" cy="45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8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result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457614F-AD20-4C17-848D-CCB767548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90"/>
          <a:stretch/>
        </p:blipFill>
        <p:spPr bwMode="auto">
          <a:xfrm>
            <a:off x="1140577" y="1702340"/>
            <a:ext cx="10321533" cy="369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3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/>
              <a:t>paper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CFFAC-745C-4F6A-9B6E-453965E9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5127"/>
            <a:ext cx="11029615" cy="208102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https://papers.nips.cc/paper/6461-learning-to-learn-by-gradient-descent-by-gradient-descent.pdf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65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328302"/>
                <a:ext cx="11029615" cy="355952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Frequently, tasks in machine learning can be expressed as the problem of optimizing an objective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defined over some domain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altLang="ko-KR" dirty="0"/>
                  <a:t>The goal in this case is to find the minimizer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The update algorithm is as follows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328302"/>
                <a:ext cx="11029615" cy="3559520"/>
              </a:xfrm>
              <a:blipFill>
                <a:blip r:embed="rId2"/>
                <a:stretch>
                  <a:fillRect l="-166" t="-171" r="-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BC713F-8AC0-4DB9-99FE-F87D50CA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63" y="2884728"/>
            <a:ext cx="2528497" cy="318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270200-B9B0-4E73-BB99-C828444B6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63" y="4079622"/>
            <a:ext cx="2888361" cy="48638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7A9F80D-3F93-4B32-980F-3E2507AE1488}"/>
              </a:ext>
            </a:extLst>
          </p:cNvPr>
          <p:cNvSpPr txBox="1">
            <a:spLocks/>
          </p:cNvSpPr>
          <p:nvPr/>
        </p:nvSpPr>
        <p:spPr>
          <a:xfrm>
            <a:off x="581191" y="4186673"/>
            <a:ext cx="11029615" cy="1105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meta-learning acts as an optimizer such as SGD and ADAM.</a:t>
            </a:r>
          </a:p>
        </p:txBody>
      </p:sp>
    </p:spTree>
    <p:extLst>
      <p:ext uri="{BB962C8B-B14F-4D97-AF65-F5344CB8AC3E}">
        <p14:creationId xmlns:p14="http://schemas.microsoft.com/office/powerpoint/2010/main" val="127023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275127"/>
                <a:ext cx="11029615" cy="23689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this work we take a different tack and instead propose to replace hand-designed update rules with a learned update rule, which we call the optimizer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specified by its own set of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This results in updates to the </a:t>
                </a:r>
                <a:r>
                  <a:rPr lang="en-US" dirty="0" err="1"/>
                  <a:t>optimizee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 the form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275127"/>
                <a:ext cx="11029615" cy="2368902"/>
              </a:xfrm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A13E3-0029-4324-8824-04930CEEE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61" y="2999277"/>
            <a:ext cx="3305251" cy="4804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458974-5D07-48E2-BE20-B2631AC87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61" y="4547589"/>
            <a:ext cx="2888361" cy="4863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1FB8B-01EE-424B-923F-60FB937A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46" y="4547589"/>
            <a:ext cx="3305251" cy="48049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4AD97D-DD57-499C-9D4F-F6C8ED0268DD}"/>
              </a:ext>
            </a:extLst>
          </p:cNvPr>
          <p:cNvCxnSpPr>
            <a:cxnSpLocks/>
          </p:cNvCxnSpPr>
          <p:nvPr/>
        </p:nvCxnSpPr>
        <p:spPr>
          <a:xfrm>
            <a:off x="4262412" y="4817021"/>
            <a:ext cx="2013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B9568-68B0-4400-8EF9-44199F57F216}"/>
              </a:ext>
            </a:extLst>
          </p:cNvPr>
          <p:cNvSpPr/>
          <p:nvPr/>
        </p:nvSpPr>
        <p:spPr>
          <a:xfrm>
            <a:off x="2609786" y="4547589"/>
            <a:ext cx="1235736" cy="48049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C49DF5-C156-439F-8899-F87A1FF1AC23}"/>
              </a:ext>
            </a:extLst>
          </p:cNvPr>
          <p:cNvSpPr/>
          <p:nvPr/>
        </p:nvSpPr>
        <p:spPr>
          <a:xfrm>
            <a:off x="8092942" y="4527761"/>
            <a:ext cx="1838997" cy="500319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929815-2D7C-48F2-BBAA-232DFA44AA83}"/>
              </a:ext>
            </a:extLst>
          </p:cNvPr>
          <p:cNvSpPr txBox="1"/>
          <p:nvPr/>
        </p:nvSpPr>
        <p:spPr>
          <a:xfrm>
            <a:off x="4591632" y="4817021"/>
            <a:ext cx="155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the update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1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439693"/>
                <a:ext cx="11029615" cy="140942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 high level view of this process is shown in Figure</a:t>
                </a:r>
              </a:p>
              <a:p>
                <a:r>
                  <a:rPr lang="en-US" altLang="ko-KR" dirty="0"/>
                  <a:t>'</a:t>
                </a:r>
                <a:r>
                  <a:rPr lang="en-US" altLang="ko-KR" dirty="0" err="1"/>
                  <a:t>optimizee</a:t>
                </a:r>
                <a:r>
                  <a:rPr lang="en-US" altLang="ko-KR" dirty="0"/>
                  <a:t>' passes the objective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‘optimizer’ (own function)</a:t>
                </a:r>
              </a:p>
              <a:p>
                <a:r>
                  <a:rPr lang="en-US" altLang="ko-KR" dirty="0"/>
                  <a:t>'optimizer' optimizes '</a:t>
                </a:r>
                <a:r>
                  <a:rPr lang="en-US" altLang="ko-KR" dirty="0" err="1"/>
                  <a:t>optimizee</a:t>
                </a:r>
                <a:r>
                  <a:rPr lang="en-US" altLang="ko-KR" dirty="0"/>
                  <a:t>' using RNN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439693"/>
                <a:ext cx="11029615" cy="1409420"/>
              </a:xfrm>
              <a:blipFill>
                <a:blip r:embed="rId2"/>
                <a:stretch>
                  <a:fillRect l="-166" t="-7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E213E8F-DB2D-4CBC-A913-9ED05A9D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35" y="2617071"/>
            <a:ext cx="4837817" cy="417196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7763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1CAA8CD-5580-46D6-BD19-BB788C8F0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9460"/>
            <a:ext cx="11029615" cy="1861486"/>
          </a:xfrm>
        </p:spPr>
        <p:txBody>
          <a:bodyPr>
            <a:normAutofit/>
          </a:bodyPr>
          <a:lstStyle/>
          <a:p>
            <a:r>
              <a:rPr lang="en-US" altLang="ko-KR" dirty="0"/>
              <a:t>Let's show the ‘</a:t>
            </a:r>
            <a:r>
              <a:rPr lang="en-US" altLang="ko-KR" dirty="0" err="1"/>
              <a:t>optimizee</a:t>
            </a:r>
            <a:r>
              <a:rPr lang="en-US" altLang="ko-KR" dirty="0"/>
              <a:t>’ parameters as a function for the optimizer parameter.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Optimizer parameter optimization is as follows.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8C2466-BEC5-4C77-BB08-197E8BC4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03" y="1864028"/>
            <a:ext cx="2777108" cy="4530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265EAC-F572-4DBD-9894-FBA6CE185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2" r="34133"/>
          <a:stretch/>
        </p:blipFill>
        <p:spPr>
          <a:xfrm>
            <a:off x="919403" y="3105555"/>
            <a:ext cx="2349091" cy="5110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4F10E6-958A-4FC9-8FB8-E8544F801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9543"/>
            <a:ext cx="5767310" cy="45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4463134"/>
                <a:ext cx="11029615" cy="4890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/>
                      <m:t>Here</m:t>
                    </m:r>
                    <m:r>
                      <m:rPr>
                        <m:nor/>
                      </m:rPr>
                      <a:rPr lang="en-US" altLang="ko-KR"/>
                      <m:t>                   </m:t>
                    </m:r>
                    <m:r>
                      <m:rPr>
                        <m:nor/>
                      </m:rPr>
                      <a:rPr lang="en-US" altLang="ko-KR"/>
                      <m:t>are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arbitrary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weights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associated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with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each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time</m:t>
                    </m:r>
                    <m:r>
                      <m:rPr>
                        <m:nor/>
                      </m:rPr>
                      <a:rPr lang="en-US" altLang="ko-KR"/>
                      <m:t>−</m:t>
                    </m:r>
                    <m:r>
                      <m:rPr>
                        <m:nor/>
                      </m:rPr>
                      <a:rPr lang="en-US" altLang="ko-KR"/>
                      <m:t>step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4463134"/>
                <a:ext cx="11029615" cy="489081"/>
              </a:xfrm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99B0CA-6D56-43C1-9EFB-30F08DDAF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10" y="4505425"/>
            <a:ext cx="1092235" cy="344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DD40E9-A3AA-40A1-BEFE-10874B026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036" b="34369"/>
          <a:stretch/>
        </p:blipFill>
        <p:spPr>
          <a:xfrm>
            <a:off x="5392367" y="1652781"/>
            <a:ext cx="2687302" cy="902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574D3-7ECD-463D-8752-D3B65919C0A2}"/>
              </a:ext>
            </a:extLst>
          </p:cNvPr>
          <p:cNvSpPr txBox="1"/>
          <p:nvPr/>
        </p:nvSpPr>
        <p:spPr>
          <a:xfrm>
            <a:off x="581192" y="1533107"/>
            <a:ext cx="35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Optimizer parameter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D0A92-704D-4FED-A335-F7843CCEBD46}"/>
                  </a:ext>
                </a:extLst>
              </p:cNvPr>
              <p:cNvSpPr txBox="1"/>
              <p:nvPr/>
            </p:nvSpPr>
            <p:spPr>
              <a:xfrm>
                <a:off x="641538" y="2882633"/>
                <a:ext cx="2687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,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D0A92-704D-4FED-A335-F7843CCE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8" y="2882633"/>
                <a:ext cx="2687302" cy="369332"/>
              </a:xfrm>
              <a:prstGeom prst="rect">
                <a:avLst/>
              </a:prstGeom>
              <a:blipFill>
                <a:blip r:embed="rId5"/>
                <a:stretch>
                  <a:fillRect l="-181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B2FACB78-D706-47D0-BFB9-46C6CA1C7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036" b="34369"/>
          <a:stretch/>
        </p:blipFill>
        <p:spPr>
          <a:xfrm>
            <a:off x="3635188" y="3207281"/>
            <a:ext cx="2687302" cy="902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D6B84E-49D8-49DC-B33A-26DA6831EB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62" r="34133"/>
          <a:stretch/>
        </p:blipFill>
        <p:spPr>
          <a:xfrm>
            <a:off x="641538" y="1936070"/>
            <a:ext cx="2349091" cy="51102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CFC2B44-DA8F-41C0-A8D9-141C3FFDD3B8}"/>
              </a:ext>
            </a:extLst>
          </p:cNvPr>
          <p:cNvCxnSpPr>
            <a:cxnSpLocks/>
          </p:cNvCxnSpPr>
          <p:nvPr/>
        </p:nvCxnSpPr>
        <p:spPr>
          <a:xfrm>
            <a:off x="3268494" y="2138489"/>
            <a:ext cx="2003897" cy="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AFDBB20-1CC1-455F-B6B8-33BD77104D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62" r="34133"/>
          <a:stretch/>
        </p:blipFill>
        <p:spPr>
          <a:xfrm>
            <a:off x="641537" y="3410776"/>
            <a:ext cx="2349091" cy="511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686F06-D570-4228-8097-6960F4572C41}"/>
              </a:ext>
            </a:extLst>
          </p:cNvPr>
          <p:cNvSpPr txBox="1"/>
          <p:nvPr/>
        </p:nvSpPr>
        <p:spPr>
          <a:xfrm>
            <a:off x="3129561" y="3356159"/>
            <a:ext cx="50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=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CBA9B-1220-4EF0-8EE3-FDE984FA822C}"/>
              </a:ext>
            </a:extLst>
          </p:cNvPr>
          <p:cNvSpPr txBox="1"/>
          <p:nvPr/>
        </p:nvSpPr>
        <p:spPr>
          <a:xfrm>
            <a:off x="2440163" y="2172601"/>
            <a:ext cx="366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Depend on </a:t>
            </a:r>
          </a:p>
          <a:p>
            <a:pPr algn="ctr"/>
            <a:r>
              <a:rPr lang="en-US" altLang="ko-KR" dirty="0"/>
              <a:t>the whole trajectory</a:t>
            </a:r>
          </a:p>
        </p:txBody>
      </p:sp>
    </p:spTree>
    <p:extLst>
      <p:ext uri="{BB962C8B-B14F-4D97-AF65-F5344CB8AC3E}">
        <p14:creationId xmlns:p14="http://schemas.microsoft.com/office/powerpoint/2010/main" val="42797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CFFAC-745C-4F6A-9B6E-453965E9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946696"/>
            <a:ext cx="11029615" cy="10603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Optimization of '</a:t>
            </a:r>
            <a:r>
              <a:rPr lang="en-US" dirty="0" err="1"/>
              <a:t>optimizee</a:t>
            </a:r>
            <a:r>
              <a:rPr lang="en-US" dirty="0"/>
              <a:t>’ and ‘optimizer’ proceeds as follows.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C498D-FAEE-427D-B7B2-A8F9CD39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09236"/>
            <a:ext cx="9353636" cy="42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0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538C85-14E1-41BB-A444-37BBF5DDCF4D}"/>
              </a:ext>
            </a:extLst>
          </p:cNvPr>
          <p:cNvGrpSpPr/>
          <p:nvPr/>
        </p:nvGrpSpPr>
        <p:grpSpPr>
          <a:xfrm>
            <a:off x="4579260" y="3383791"/>
            <a:ext cx="7249574" cy="3264879"/>
            <a:chOff x="581192" y="2109236"/>
            <a:chExt cx="9353636" cy="42124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67C498D-FAEE-427D-B7B2-A8F9CD3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92" y="2109236"/>
              <a:ext cx="9353636" cy="421245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DC0E2D-193C-426F-BC70-C64BCF4196A3}"/>
                </a:ext>
              </a:extLst>
            </p:cNvPr>
            <p:cNvSpPr/>
            <p:nvPr/>
          </p:nvSpPr>
          <p:spPr>
            <a:xfrm>
              <a:off x="2782110" y="3268494"/>
              <a:ext cx="739303" cy="230545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B6D3E4-FD6C-4820-9989-763CE9685BFC}"/>
                </a:ext>
              </a:extLst>
            </p:cNvPr>
            <p:cNvSpPr/>
            <p:nvPr/>
          </p:nvSpPr>
          <p:spPr>
            <a:xfrm>
              <a:off x="4983028" y="3265252"/>
              <a:ext cx="739303" cy="230545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A04CED-C2AB-4BB1-BA8B-4FA5505C2FDF}"/>
                </a:ext>
              </a:extLst>
            </p:cNvPr>
            <p:cNvSpPr/>
            <p:nvPr/>
          </p:nvSpPr>
          <p:spPr>
            <a:xfrm>
              <a:off x="7128188" y="3265252"/>
              <a:ext cx="739303" cy="230545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62BD699-E718-425B-BBFD-47631FFA56A2}"/>
                </a:ext>
              </a:extLst>
            </p:cNvPr>
            <p:cNvCxnSpPr/>
            <p:nvPr/>
          </p:nvCxnSpPr>
          <p:spPr>
            <a:xfrm flipV="1">
              <a:off x="2782110" y="4007795"/>
              <a:ext cx="739303" cy="7393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326B46-8CA9-413B-97DD-0E1FE9EB542E}"/>
                </a:ext>
              </a:extLst>
            </p:cNvPr>
            <p:cNvCxnSpPr/>
            <p:nvPr/>
          </p:nvCxnSpPr>
          <p:spPr>
            <a:xfrm flipV="1">
              <a:off x="4983027" y="4007794"/>
              <a:ext cx="739303" cy="7393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736884-DF8D-4EF4-A216-DE5A6FA29239}"/>
                </a:ext>
              </a:extLst>
            </p:cNvPr>
            <p:cNvCxnSpPr/>
            <p:nvPr/>
          </p:nvCxnSpPr>
          <p:spPr>
            <a:xfrm flipV="1">
              <a:off x="7128187" y="4007793"/>
              <a:ext cx="739303" cy="7393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9DC5C6F-14F2-42D7-8A88-B1EC6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106928"/>
                <a:ext cx="11029615" cy="24370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This gradient is not used.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paper said, </a:t>
                </a:r>
              </a:p>
              <a:p>
                <a:pPr lvl="1"/>
                <a:r>
                  <a:rPr lang="en-US" dirty="0"/>
                  <a:t>“We allow gradients to flow along the solid edges in the graph, but gradients along the dashed edges are dropped“</a:t>
                </a:r>
              </a:p>
              <a:p>
                <a:pPr lvl="1"/>
                <a:r>
                  <a:rPr lang="en-US" dirty="0"/>
                  <a:t>“Ignoring gradients along the dashed edges amounts to making the assumption that the gradients of the </a:t>
                </a:r>
                <a:r>
                  <a:rPr lang="en-US" dirty="0" err="1"/>
                  <a:t>optimizee</a:t>
                </a:r>
                <a:r>
                  <a:rPr lang="en-US" dirty="0"/>
                  <a:t> do not depend on the optimizer parameters”</a:t>
                </a:r>
              </a:p>
              <a:p>
                <a:r>
                  <a:rPr lang="en-US" dirty="0"/>
                  <a:t>This assumption allows us </a:t>
                </a:r>
                <a:r>
                  <a:rPr lang="en-US" sz="1900" b="1" dirty="0"/>
                  <a:t>to avoid computing second derivatives of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5CFFAC-745C-4F6A-9B6E-453965E9B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106928"/>
                <a:ext cx="11029615" cy="2437095"/>
              </a:xfrm>
              <a:blipFill>
                <a:blip r:embed="rId4"/>
                <a:stretch>
                  <a:fillRect l="-166" b="-1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5022871-B579-4F15-82C6-F3563E60BA0C}"/>
                  </a:ext>
                </a:extLst>
              </p:cNvPr>
              <p:cNvSpPr/>
              <p:nvPr/>
            </p:nvSpPr>
            <p:spPr>
              <a:xfrm>
                <a:off x="896233" y="4475299"/>
                <a:ext cx="3591850" cy="759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𝓛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</m:d>
                      </m:num>
                      <m:den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𝝏𝝓</m:t>
                        </m:r>
                      </m:den>
                    </m:f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𝜠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num>
                      <m:den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𝝏𝝓</m:t>
                        </m:r>
                      </m:den>
                    </m:f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= 0</a:t>
                </a:r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5022871-B579-4F15-82C6-F3563E60B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33" y="4475299"/>
                <a:ext cx="3591850" cy="759952"/>
              </a:xfrm>
              <a:prstGeom prst="rect">
                <a:avLst/>
              </a:prstGeom>
              <a:blipFill>
                <a:blip r:embed="rId5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2EC484-2BDF-447D-8EAD-1DD276D429CE}"/>
              </a:ext>
            </a:extLst>
          </p:cNvPr>
          <p:cNvCxnSpPr/>
          <p:nvPr/>
        </p:nvCxnSpPr>
        <p:spPr>
          <a:xfrm flipH="1">
            <a:off x="4319081" y="4855275"/>
            <a:ext cx="19660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2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F4D546-5EF2-4810-B001-FE9A57C0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317"/>
            <a:ext cx="7846078" cy="3530733"/>
          </a:xfrm>
          <a:prstGeom prst="rect">
            <a:avLst/>
          </a:prstGeom>
          <a:noFill/>
        </p:spPr>
      </p:pic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ECAA6DF-7C84-4C19-8618-D74815E6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Bio Computing &amp; Machine Learning Lab (BCML)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9044-8D4F-4EB1-86AA-128EDD48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25A68-C961-4808-9E65-7A442192B4C6}"/>
              </a:ext>
            </a:extLst>
          </p:cNvPr>
          <p:cNvSpPr txBox="1"/>
          <p:nvPr/>
        </p:nvSpPr>
        <p:spPr>
          <a:xfrm>
            <a:off x="5584371" y="6464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285B4FD-69CC-4558-BA88-944292CA63F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890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115F20-D346-4848-A725-8B13C84554B3}"/>
              </a:ext>
            </a:extLst>
          </p:cNvPr>
          <p:cNvSpPr/>
          <p:nvPr/>
        </p:nvSpPr>
        <p:spPr>
          <a:xfrm>
            <a:off x="204281" y="3054485"/>
            <a:ext cx="1060315" cy="48638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DEFE9C-1F91-4AC7-A054-5A7DC0BDC260}"/>
              </a:ext>
            </a:extLst>
          </p:cNvPr>
          <p:cNvSpPr/>
          <p:nvPr/>
        </p:nvSpPr>
        <p:spPr>
          <a:xfrm>
            <a:off x="2616740" y="2431915"/>
            <a:ext cx="1858704" cy="1108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6AB29D-F347-4752-A95D-8191D361C6E5}"/>
              </a:ext>
            </a:extLst>
          </p:cNvPr>
          <p:cNvSpPr/>
          <p:nvPr/>
        </p:nvSpPr>
        <p:spPr>
          <a:xfrm>
            <a:off x="4475444" y="2431915"/>
            <a:ext cx="1858704" cy="1108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AD77F2-3E21-4501-8FA0-E5A27BDE90FF}"/>
              </a:ext>
            </a:extLst>
          </p:cNvPr>
          <p:cNvSpPr/>
          <p:nvPr/>
        </p:nvSpPr>
        <p:spPr>
          <a:xfrm>
            <a:off x="6334148" y="2431914"/>
            <a:ext cx="1858704" cy="1108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F9B9CC-857D-480B-BFB6-9C05DE832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67" y="2431914"/>
            <a:ext cx="3840565" cy="55832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7A5A8-221D-4CD8-9871-8517552805A2}"/>
              </a:ext>
            </a:extLst>
          </p:cNvPr>
          <p:cNvGrpSpPr/>
          <p:nvPr/>
        </p:nvGrpSpPr>
        <p:grpSpPr>
          <a:xfrm>
            <a:off x="7991633" y="3847218"/>
            <a:ext cx="3938462" cy="496930"/>
            <a:chOff x="3546092" y="1789519"/>
            <a:chExt cx="3938462" cy="49693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C1FDDE5-07C3-4C39-8D29-A1806B544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7446" y="1789519"/>
              <a:ext cx="2777108" cy="45306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DBF55A-245C-4EFB-9C91-51FB84D087E0}"/>
                </a:ext>
              </a:extLst>
            </p:cNvPr>
            <p:cNvSpPr txBox="1"/>
            <p:nvPr/>
          </p:nvSpPr>
          <p:spPr>
            <a:xfrm>
              <a:off x="3546092" y="1824784"/>
              <a:ext cx="2319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Goal </a:t>
              </a:r>
              <a:r>
                <a:rPr lang="en-US" altLang="ko-KR" sz="2400" dirty="0">
                  <a:sym typeface="Wingdings" panose="05000000000000000000" pitchFamily="2" charset="2"/>
                </a:rPr>
                <a:t>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62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와이드스크린</PresentationFormat>
  <Paragraphs>75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Calibri</vt:lpstr>
      <vt:lpstr>Cambria Math</vt:lpstr>
      <vt:lpstr>Franklin Gothic Book</vt:lpstr>
      <vt:lpstr>Wingdings 2</vt:lpstr>
      <vt:lpstr>DividendVTI</vt:lpstr>
      <vt:lpstr>Journal Meeting 2020-08-13</vt:lpstr>
      <vt:lpstr>INTRODUction</vt:lpstr>
      <vt:lpstr>INTRODUction</vt:lpstr>
      <vt:lpstr>INTRODUction</vt:lpstr>
      <vt:lpstr>method</vt:lpstr>
      <vt:lpstr>method</vt:lpstr>
      <vt:lpstr>method</vt:lpstr>
      <vt:lpstr>method</vt:lpstr>
      <vt:lpstr>PowerPoint 프레젠테이션</vt:lpstr>
      <vt:lpstr>PowerPoint 프레젠테이션</vt:lpstr>
      <vt:lpstr>METHOD</vt:lpstr>
      <vt:lpstr>result</vt:lpstr>
      <vt:lpstr>result</vt:lpstr>
      <vt:lpstr>result</vt:lpstr>
      <vt:lpstr>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2020-08-12T09:05:36Z</dcterms:created>
  <dcterms:modified xsi:type="dcterms:W3CDTF">2020-12-30T02:46:52Z</dcterms:modified>
</cp:coreProperties>
</file>