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61" r:id="rId8"/>
    <p:sldId id="268" r:id="rId9"/>
    <p:sldId id="259" r:id="rId10"/>
    <p:sldId id="269" r:id="rId11"/>
    <p:sldId id="263" r:id="rId12"/>
    <p:sldId id="267" r:id="rId13"/>
    <p:sldId id="264" r:id="rId14"/>
    <p:sldId id="265" r:id="rId15"/>
    <p:sldId id="266" r:id="rId16"/>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60" y="-18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sz="3500" b="0" i="0">
                <a:solidFill>
                  <a:srgbClr val="62D0B0"/>
                </a:solidFill>
                <a:latin typeface="Lucida Sans Unicode"/>
                <a:cs typeface="Lucida Sans Unicode"/>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sz="845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62D0B0"/>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845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62D0B0"/>
                </a:solidFill>
                <a:latin typeface="Lucida Sans Unicode"/>
                <a:cs typeface="Lucida Sans Unicode"/>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rgbClr val="62D0B0"/>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7772400" cy="10058400"/>
          </a:xfrm>
          <a:custGeom>
            <a:avLst/>
            <a:gdLst/>
            <a:ahLst/>
            <a:cxnLst/>
            <a:rect l="l" t="t" r="r" b="b"/>
            <a:pathLst>
              <a:path w="7772400" h="10058400">
                <a:moveTo>
                  <a:pt x="7772399" y="10058399"/>
                </a:moveTo>
                <a:lnTo>
                  <a:pt x="0" y="10058399"/>
                </a:lnTo>
                <a:lnTo>
                  <a:pt x="0" y="0"/>
                </a:lnTo>
                <a:lnTo>
                  <a:pt x="7772399" y="0"/>
                </a:lnTo>
                <a:lnTo>
                  <a:pt x="7772399" y="10058399"/>
                </a:lnTo>
                <a:close/>
              </a:path>
            </a:pathLst>
          </a:custGeom>
          <a:solidFill>
            <a:srgbClr val="20493C"/>
          </a:solidFill>
        </p:spPr>
        <p:txBody>
          <a:bodyPr wrap="square" lIns="0" tIns="0" rIns="0" bIns="0" rtlCol="0"/>
          <a:lstStyle/>
          <a:p>
            <a:endParaRPr/>
          </a:p>
        </p:txBody>
      </p:sp>
      <p:sp>
        <p:nvSpPr>
          <p:cNvPr id="2" name="Holder 2"/>
          <p:cNvSpPr>
            <a:spLocks noGrp="1"/>
          </p:cNvSpPr>
          <p:nvPr>
            <p:ph type="title"/>
          </p:nvPr>
        </p:nvSpPr>
        <p:spPr>
          <a:xfrm>
            <a:off x="505107" y="210455"/>
            <a:ext cx="6300470" cy="1043105"/>
          </a:xfrm>
          <a:prstGeom prst="rect">
            <a:avLst/>
          </a:prstGeom>
        </p:spPr>
        <p:txBody>
          <a:bodyPr wrap="square" lIns="0" tIns="0" rIns="0" bIns="0">
            <a:spAutoFit/>
          </a:bodyPr>
          <a:lstStyle>
            <a:lvl1pPr>
              <a:defRPr sz="3500" b="0" i="0">
                <a:solidFill>
                  <a:srgbClr val="62D0B0"/>
                </a:solidFill>
                <a:latin typeface="Lucida Sans Unicode"/>
                <a:cs typeface="Lucida Sans Unicode"/>
              </a:defRPr>
            </a:lvl1pPr>
          </a:lstStyle>
          <a:p>
            <a:endParaRPr/>
          </a:p>
        </p:txBody>
      </p:sp>
      <p:sp>
        <p:nvSpPr>
          <p:cNvPr id="3" name="Holder 3"/>
          <p:cNvSpPr>
            <a:spLocks noGrp="1"/>
          </p:cNvSpPr>
          <p:nvPr>
            <p:ph type="body" idx="1"/>
          </p:nvPr>
        </p:nvSpPr>
        <p:spPr>
          <a:xfrm>
            <a:off x="859621" y="2628427"/>
            <a:ext cx="5622290" cy="3466465"/>
          </a:xfrm>
          <a:prstGeom prst="rect">
            <a:avLst/>
          </a:prstGeom>
        </p:spPr>
        <p:txBody>
          <a:bodyPr wrap="square" lIns="0" tIns="0" rIns="0" bIns="0">
            <a:spAutoFit/>
          </a:bodyPr>
          <a:lstStyle>
            <a:lvl1pPr>
              <a:defRPr sz="8450" b="1" i="0">
                <a:solidFill>
                  <a:schemeClr val="bg1"/>
                </a:solidFill>
                <a:latin typeface="Arial"/>
                <a:cs typeface="Aria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9621" y="7907892"/>
            <a:ext cx="2646045" cy="831850"/>
          </a:xfrm>
          <a:prstGeom prst="rect">
            <a:avLst/>
          </a:prstGeom>
        </p:spPr>
        <p:txBody>
          <a:bodyPr vert="horz" wrap="square" lIns="0" tIns="40005" rIns="0" bIns="0" rtlCol="0">
            <a:spAutoFit/>
          </a:bodyPr>
          <a:lstStyle/>
          <a:p>
            <a:pPr marL="12700">
              <a:lnSpc>
                <a:spcPct val="100000"/>
              </a:lnSpc>
              <a:spcBef>
                <a:spcPts val="315"/>
              </a:spcBef>
            </a:pPr>
            <a:r>
              <a:rPr sz="1200" b="1" dirty="0">
                <a:solidFill>
                  <a:srgbClr val="62D0B0"/>
                </a:solidFill>
                <a:latin typeface="Arial"/>
                <a:cs typeface="Arial"/>
              </a:rPr>
              <a:t>PRESENTED</a:t>
            </a:r>
            <a:r>
              <a:rPr sz="1200" b="1" spc="95" dirty="0">
                <a:solidFill>
                  <a:srgbClr val="62D0B0"/>
                </a:solidFill>
                <a:latin typeface="Arial"/>
                <a:cs typeface="Arial"/>
              </a:rPr>
              <a:t>  </a:t>
            </a:r>
            <a:r>
              <a:rPr sz="1200" b="1" spc="-25" dirty="0">
                <a:solidFill>
                  <a:srgbClr val="62D0B0"/>
                </a:solidFill>
                <a:latin typeface="Arial"/>
                <a:cs typeface="Arial"/>
              </a:rPr>
              <a:t>TO</a:t>
            </a:r>
            <a:endParaRPr sz="1200">
              <a:latin typeface="Arial"/>
              <a:cs typeface="Arial"/>
            </a:endParaRPr>
          </a:p>
          <a:p>
            <a:pPr marL="12700" marR="5080">
              <a:lnSpc>
                <a:spcPct val="107500"/>
              </a:lnSpc>
              <a:spcBef>
                <a:spcPts val="170"/>
              </a:spcBef>
            </a:pPr>
            <a:r>
              <a:rPr sz="1750" dirty="0">
                <a:solidFill>
                  <a:srgbClr val="FFFFFF"/>
                </a:solidFill>
                <a:latin typeface="Lucida Sans Unicode"/>
                <a:cs typeface="Lucida Sans Unicode"/>
              </a:rPr>
              <a:t>Professor.Tseng-</a:t>
            </a:r>
            <a:r>
              <a:rPr sz="1750" spc="50" dirty="0">
                <a:solidFill>
                  <a:srgbClr val="FFFFFF"/>
                </a:solidFill>
                <a:latin typeface="Lucida Sans Unicode"/>
                <a:cs typeface="Lucida Sans Unicode"/>
              </a:rPr>
              <a:t>Ching </a:t>
            </a:r>
            <a:r>
              <a:rPr sz="1750" spc="135" dirty="0">
                <a:solidFill>
                  <a:srgbClr val="FFFFFF"/>
                </a:solidFill>
                <a:latin typeface="Lucida Sans Unicode"/>
                <a:cs typeface="Lucida Sans Unicode"/>
              </a:rPr>
              <a:t>James</a:t>
            </a:r>
            <a:r>
              <a:rPr sz="1750" spc="10" dirty="0">
                <a:solidFill>
                  <a:srgbClr val="FFFFFF"/>
                </a:solidFill>
                <a:latin typeface="Lucida Sans Unicode"/>
                <a:cs typeface="Lucida Sans Unicode"/>
              </a:rPr>
              <a:t> </a:t>
            </a:r>
            <a:r>
              <a:rPr sz="1750" spc="70" dirty="0">
                <a:solidFill>
                  <a:srgbClr val="FFFFFF"/>
                </a:solidFill>
                <a:latin typeface="Lucida Sans Unicode"/>
                <a:cs typeface="Lucida Sans Unicode"/>
              </a:rPr>
              <a:t>Shen</a:t>
            </a:r>
            <a:endParaRPr sz="1750">
              <a:latin typeface="Lucida Sans Unicode"/>
              <a:cs typeface="Lucida Sans Unicode"/>
            </a:endParaRPr>
          </a:p>
        </p:txBody>
      </p:sp>
      <p:sp>
        <p:nvSpPr>
          <p:cNvPr id="4" name="object 4"/>
          <p:cNvSpPr txBox="1"/>
          <p:nvPr/>
        </p:nvSpPr>
        <p:spPr>
          <a:xfrm>
            <a:off x="4066907" y="7907892"/>
            <a:ext cx="3081020" cy="831850"/>
          </a:xfrm>
          <a:prstGeom prst="rect">
            <a:avLst/>
          </a:prstGeom>
        </p:spPr>
        <p:txBody>
          <a:bodyPr vert="horz" wrap="square" lIns="0" tIns="40005" rIns="0" bIns="0" rtlCol="0">
            <a:spAutoFit/>
          </a:bodyPr>
          <a:lstStyle/>
          <a:p>
            <a:pPr marL="12700">
              <a:lnSpc>
                <a:spcPct val="100000"/>
              </a:lnSpc>
              <a:spcBef>
                <a:spcPts val="315"/>
              </a:spcBef>
            </a:pPr>
            <a:r>
              <a:rPr sz="1200" b="1" dirty="0">
                <a:solidFill>
                  <a:srgbClr val="62D0B0"/>
                </a:solidFill>
                <a:latin typeface="Arial"/>
                <a:cs typeface="Arial"/>
              </a:rPr>
              <a:t>PRESENTED</a:t>
            </a:r>
            <a:r>
              <a:rPr sz="1200" b="1" spc="95" dirty="0">
                <a:solidFill>
                  <a:srgbClr val="62D0B0"/>
                </a:solidFill>
                <a:latin typeface="Arial"/>
                <a:cs typeface="Arial"/>
              </a:rPr>
              <a:t>  </a:t>
            </a:r>
            <a:r>
              <a:rPr sz="1200" b="1" spc="-25" dirty="0">
                <a:solidFill>
                  <a:srgbClr val="62D0B0"/>
                </a:solidFill>
                <a:latin typeface="Arial"/>
                <a:cs typeface="Arial"/>
              </a:rPr>
              <a:t>BY</a:t>
            </a:r>
            <a:endParaRPr sz="1200">
              <a:latin typeface="Arial"/>
              <a:cs typeface="Arial"/>
            </a:endParaRPr>
          </a:p>
          <a:p>
            <a:pPr marL="12700" marR="5080">
              <a:lnSpc>
                <a:spcPct val="107500"/>
              </a:lnSpc>
              <a:spcBef>
                <a:spcPts val="170"/>
              </a:spcBef>
            </a:pPr>
            <a:r>
              <a:rPr sz="1750" spc="60" dirty="0">
                <a:solidFill>
                  <a:srgbClr val="FFFFFF"/>
                </a:solidFill>
                <a:latin typeface="Lucida Sans Unicode"/>
                <a:cs typeface="Lucida Sans Unicode"/>
              </a:rPr>
              <a:t>Manoj</a:t>
            </a:r>
            <a:r>
              <a:rPr sz="1750" spc="25" dirty="0">
                <a:solidFill>
                  <a:srgbClr val="FFFFFF"/>
                </a:solidFill>
                <a:latin typeface="Lucida Sans Unicode"/>
                <a:cs typeface="Lucida Sans Unicode"/>
              </a:rPr>
              <a:t> </a:t>
            </a:r>
            <a:r>
              <a:rPr sz="1750" spc="55" dirty="0">
                <a:solidFill>
                  <a:srgbClr val="FFFFFF"/>
                </a:solidFill>
                <a:latin typeface="Lucida Sans Unicode"/>
                <a:cs typeface="Lucida Sans Unicode"/>
              </a:rPr>
              <a:t>Mahinish</a:t>
            </a:r>
            <a:r>
              <a:rPr sz="1750" spc="25" dirty="0">
                <a:solidFill>
                  <a:srgbClr val="FFFFFF"/>
                </a:solidFill>
                <a:latin typeface="Lucida Sans Unicode"/>
                <a:cs typeface="Lucida Sans Unicode"/>
              </a:rPr>
              <a:t> </a:t>
            </a:r>
            <a:r>
              <a:rPr sz="1750" spc="90" dirty="0">
                <a:solidFill>
                  <a:srgbClr val="FFFFFF"/>
                </a:solidFill>
                <a:latin typeface="Lucida Sans Unicode"/>
                <a:cs typeface="Lucida Sans Unicode"/>
              </a:rPr>
              <a:t>Rajaboina </a:t>
            </a:r>
            <a:r>
              <a:rPr sz="1750" spc="70" dirty="0">
                <a:solidFill>
                  <a:srgbClr val="FFFFFF"/>
                </a:solidFill>
                <a:latin typeface="Lucida Sans Unicode"/>
                <a:cs typeface="Lucida Sans Unicode"/>
              </a:rPr>
              <a:t>SurrajKumar</a:t>
            </a:r>
            <a:r>
              <a:rPr sz="1750" spc="55" dirty="0">
                <a:solidFill>
                  <a:srgbClr val="FFFFFF"/>
                </a:solidFill>
                <a:latin typeface="Lucida Sans Unicode"/>
                <a:cs typeface="Lucida Sans Unicode"/>
              </a:rPr>
              <a:t> </a:t>
            </a:r>
            <a:r>
              <a:rPr sz="1750" spc="80" dirty="0">
                <a:solidFill>
                  <a:srgbClr val="FFFFFF"/>
                </a:solidFill>
                <a:latin typeface="Lucida Sans Unicode"/>
                <a:cs typeface="Lucida Sans Unicode"/>
              </a:rPr>
              <a:t>Prabhu</a:t>
            </a:r>
            <a:endParaRPr sz="1750">
              <a:latin typeface="Lucida Sans Unicode"/>
              <a:cs typeface="Lucida Sans Unicode"/>
            </a:endParaRPr>
          </a:p>
        </p:txBody>
      </p:sp>
      <p:sp>
        <p:nvSpPr>
          <p:cNvPr id="5" name="object 5"/>
          <p:cNvSpPr txBox="1">
            <a:spLocks noGrp="1"/>
          </p:cNvSpPr>
          <p:nvPr>
            <p:ph type="body" idx="1"/>
          </p:nvPr>
        </p:nvSpPr>
        <p:spPr>
          <a:xfrm>
            <a:off x="859621" y="2628427"/>
            <a:ext cx="5622290" cy="2409633"/>
          </a:xfrm>
          <a:prstGeom prst="rect">
            <a:avLst/>
          </a:prstGeom>
        </p:spPr>
        <p:txBody>
          <a:bodyPr vert="horz" wrap="square" lIns="0" tIns="227329" rIns="0" bIns="0" rtlCol="0">
            <a:spAutoFit/>
          </a:bodyPr>
          <a:lstStyle/>
          <a:p>
            <a:pPr marL="12700" marR="5080">
              <a:lnSpc>
                <a:spcPts val="8470"/>
              </a:lnSpc>
              <a:spcBef>
                <a:spcPts val="1789"/>
              </a:spcBef>
            </a:pPr>
            <a:r>
              <a:rPr spc="-385" dirty="0"/>
              <a:t>ADBMS </a:t>
            </a:r>
            <a:r>
              <a:rPr spc="-525" dirty="0"/>
              <a:t>PROJEC</a:t>
            </a:r>
            <a:r>
              <a:rPr lang="en-US" spc="-525" dirty="0"/>
              <a:t>T</a:t>
            </a:r>
            <a:endParaRPr spc="-484" dirty="0"/>
          </a:p>
        </p:txBody>
      </p:sp>
      <p:sp>
        <p:nvSpPr>
          <p:cNvPr id="6" name="object 6"/>
          <p:cNvSpPr txBox="1"/>
          <p:nvPr/>
        </p:nvSpPr>
        <p:spPr>
          <a:xfrm>
            <a:off x="859621" y="6430852"/>
            <a:ext cx="6253480" cy="943592"/>
          </a:xfrm>
          <a:prstGeom prst="rect">
            <a:avLst/>
          </a:prstGeom>
        </p:spPr>
        <p:txBody>
          <a:bodyPr vert="horz" wrap="square" lIns="0" tIns="12700" rIns="0" bIns="0" rtlCol="0">
            <a:spAutoFit/>
          </a:bodyPr>
          <a:lstStyle/>
          <a:p>
            <a:pPr marL="12700" marR="5080">
              <a:lnSpc>
                <a:spcPct val="107600"/>
              </a:lnSpc>
              <a:spcBef>
                <a:spcPts val="100"/>
              </a:spcBef>
            </a:pPr>
            <a:r>
              <a:rPr sz="2800" dirty="0">
                <a:solidFill>
                  <a:srgbClr val="62D0B0"/>
                </a:solidFill>
                <a:latin typeface="Lucida Sans Unicode"/>
                <a:cs typeface="Lucida Sans Unicode"/>
              </a:rPr>
              <a:t>BANK</a:t>
            </a:r>
            <a:r>
              <a:rPr sz="2800" spc="-60" dirty="0">
                <a:solidFill>
                  <a:srgbClr val="62D0B0"/>
                </a:solidFill>
                <a:latin typeface="Lucida Sans Unicode"/>
                <a:cs typeface="Lucida Sans Unicode"/>
              </a:rPr>
              <a:t> </a:t>
            </a:r>
            <a:r>
              <a:rPr sz="2800" dirty="0">
                <a:solidFill>
                  <a:srgbClr val="62D0B0"/>
                </a:solidFill>
                <a:latin typeface="Lucida Sans Unicode"/>
                <a:cs typeface="Lucida Sans Unicode"/>
              </a:rPr>
              <a:t>PROSPECT</a:t>
            </a:r>
            <a:r>
              <a:rPr sz="2800" spc="-60" dirty="0">
                <a:solidFill>
                  <a:srgbClr val="62D0B0"/>
                </a:solidFill>
                <a:latin typeface="Lucida Sans Unicode"/>
                <a:cs typeface="Lucida Sans Unicode"/>
              </a:rPr>
              <a:t> </a:t>
            </a:r>
            <a:r>
              <a:rPr sz="2800" spc="-70" dirty="0">
                <a:solidFill>
                  <a:srgbClr val="62D0B0"/>
                </a:solidFill>
                <a:latin typeface="Lucida Sans Unicode"/>
                <a:cs typeface="Lucida Sans Unicode"/>
              </a:rPr>
              <a:t>DATASET</a:t>
            </a:r>
            <a:r>
              <a:rPr sz="2800" spc="-55" dirty="0">
                <a:solidFill>
                  <a:srgbClr val="62D0B0"/>
                </a:solidFill>
                <a:latin typeface="Lucida Sans Unicode"/>
                <a:cs typeface="Lucida Sans Unicode"/>
              </a:rPr>
              <a:t> </a:t>
            </a:r>
            <a:r>
              <a:rPr sz="2800" dirty="0">
                <a:solidFill>
                  <a:srgbClr val="62D0B0"/>
                </a:solidFill>
                <a:latin typeface="Lucida Sans Unicode"/>
                <a:cs typeface="Lucida Sans Unicode"/>
              </a:rPr>
              <a:t>ANALYSIS</a:t>
            </a:r>
            <a:r>
              <a:rPr sz="2800" spc="-60" dirty="0">
                <a:solidFill>
                  <a:srgbClr val="62D0B0"/>
                </a:solidFill>
                <a:latin typeface="Lucida Sans Unicode"/>
                <a:cs typeface="Lucida Sans Unicode"/>
              </a:rPr>
              <a:t> </a:t>
            </a:r>
            <a:r>
              <a:rPr sz="2800" spc="-10">
                <a:solidFill>
                  <a:srgbClr val="62D0B0"/>
                </a:solidFill>
                <a:latin typeface="Lucida Sans Unicode"/>
                <a:cs typeface="Lucida Sans Unicode"/>
              </a:rPr>
              <a:t>USING </a:t>
            </a:r>
            <a:r>
              <a:rPr lang="en-US" sz="2800" spc="-10">
                <a:solidFill>
                  <a:srgbClr val="62D0B0"/>
                </a:solidFill>
                <a:latin typeface="Lucida Sans Unicode"/>
                <a:cs typeface="Lucida Sans Unicode"/>
              </a:rPr>
              <a:t>AWS</a:t>
            </a:r>
            <a:endParaRPr sz="2800" dirty="0">
              <a:latin typeface="Lucida Sans Unicode"/>
              <a:cs typeface="Lucida Sans Unicode"/>
            </a:endParaRPr>
          </a:p>
        </p:txBody>
      </p:sp>
      <p:sp>
        <p:nvSpPr>
          <p:cNvPr id="7" name="object 7"/>
          <p:cNvSpPr txBox="1"/>
          <p:nvPr/>
        </p:nvSpPr>
        <p:spPr>
          <a:xfrm>
            <a:off x="1028700" y="1683741"/>
            <a:ext cx="257048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Arial"/>
                <a:cs typeface="Arial"/>
              </a:rPr>
              <a:t>TEAM</a:t>
            </a:r>
            <a:r>
              <a:rPr sz="1600" b="1" spc="270" dirty="0">
                <a:solidFill>
                  <a:srgbClr val="FFFFFF"/>
                </a:solidFill>
                <a:latin typeface="Arial"/>
                <a:cs typeface="Arial"/>
              </a:rPr>
              <a:t> </a:t>
            </a:r>
            <a:r>
              <a:rPr sz="1600" b="1" spc="80" dirty="0">
                <a:solidFill>
                  <a:srgbClr val="FFFFFF"/>
                </a:solidFill>
                <a:latin typeface="Arial"/>
                <a:cs typeface="Arial"/>
              </a:rPr>
              <a:t>ZILLION</a:t>
            </a:r>
            <a:r>
              <a:rPr sz="1600" b="1" spc="275" dirty="0">
                <a:solidFill>
                  <a:srgbClr val="FFFFFF"/>
                </a:solidFill>
                <a:latin typeface="Arial"/>
                <a:cs typeface="Arial"/>
              </a:rPr>
              <a:t> </a:t>
            </a:r>
            <a:r>
              <a:rPr sz="1600" b="1" spc="55" dirty="0">
                <a:solidFill>
                  <a:srgbClr val="FFFFFF"/>
                </a:solidFill>
                <a:latin typeface="Arial"/>
                <a:cs typeface="Arial"/>
              </a:rPr>
              <a:t>CODERZ</a:t>
            </a:r>
            <a:endParaRPr sz="1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75B55062-F8B3-2241-BD4C-F702FA4E2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62" y="914400"/>
            <a:ext cx="7360920" cy="374673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CF48252-5DBD-8AB7-8CE3-B1747ED89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18" y="5035731"/>
            <a:ext cx="7360920" cy="3929157"/>
          </a:xfrm>
          <a:prstGeom prst="rect">
            <a:avLst/>
          </a:prstGeom>
        </p:spPr>
      </p:pic>
      <p:sp>
        <p:nvSpPr>
          <p:cNvPr id="2" name="TextBox 1">
            <a:extLst>
              <a:ext uri="{FF2B5EF4-FFF2-40B4-BE49-F238E27FC236}">
                <a16:creationId xmlns:a16="http://schemas.microsoft.com/office/drawing/2014/main" id="{7B1F63D1-6A5A-0DC3-65AA-5FA3763D6294}"/>
              </a:ext>
            </a:extLst>
          </p:cNvPr>
          <p:cNvSpPr txBox="1"/>
          <p:nvPr/>
        </p:nvSpPr>
        <p:spPr>
          <a:xfrm>
            <a:off x="215618" y="268069"/>
            <a:ext cx="5486400" cy="646331"/>
          </a:xfrm>
          <a:prstGeom prst="rect">
            <a:avLst/>
          </a:prstGeom>
          <a:noFill/>
        </p:spPr>
        <p:txBody>
          <a:bodyPr wrap="square" rtlCol="0">
            <a:spAutoFit/>
          </a:bodyPr>
          <a:lstStyle/>
          <a:p>
            <a:r>
              <a:rPr lang="en-US" u="sng" dirty="0"/>
              <a:t>AWS GLUE SETUP CONFIGURATION:</a:t>
            </a:r>
          </a:p>
          <a:p>
            <a:endParaRPr lang="en-US" dirty="0"/>
          </a:p>
        </p:txBody>
      </p:sp>
    </p:spTree>
    <p:extLst>
      <p:ext uri="{BB962C8B-B14F-4D97-AF65-F5344CB8AC3E}">
        <p14:creationId xmlns:p14="http://schemas.microsoft.com/office/powerpoint/2010/main" val="29334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7756F3D-3D60-54C7-1E1A-99192117C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447800"/>
            <a:ext cx="7162800" cy="3429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D20543A-A979-5589-3CF4-84353B443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5715000"/>
            <a:ext cx="7162800" cy="3066145"/>
          </a:xfrm>
          <a:prstGeom prst="rect">
            <a:avLst/>
          </a:prstGeom>
        </p:spPr>
      </p:pic>
    </p:spTree>
    <p:extLst>
      <p:ext uri="{BB962C8B-B14F-4D97-AF65-F5344CB8AC3E}">
        <p14:creationId xmlns:p14="http://schemas.microsoft.com/office/powerpoint/2010/main" val="188655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4E093F7-4CE5-35DE-94FB-47B736E6E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42" y="5410200"/>
            <a:ext cx="6705600" cy="3883336"/>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1EA5DEF6-2A43-09C4-D4D7-40A536804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42" y="1295400"/>
            <a:ext cx="6705600" cy="3934813"/>
          </a:xfrm>
          <a:prstGeom prst="rect">
            <a:avLst/>
          </a:prstGeom>
        </p:spPr>
      </p:pic>
      <p:sp>
        <p:nvSpPr>
          <p:cNvPr id="5" name="TextBox 4">
            <a:extLst>
              <a:ext uri="{FF2B5EF4-FFF2-40B4-BE49-F238E27FC236}">
                <a16:creationId xmlns:a16="http://schemas.microsoft.com/office/drawing/2014/main" id="{E28A3F71-61DC-B3C6-861E-E98C4A0DF7ED}"/>
              </a:ext>
            </a:extLst>
          </p:cNvPr>
          <p:cNvSpPr txBox="1"/>
          <p:nvPr/>
        </p:nvSpPr>
        <p:spPr>
          <a:xfrm>
            <a:off x="304800" y="559075"/>
            <a:ext cx="5410200" cy="646331"/>
          </a:xfrm>
          <a:prstGeom prst="rect">
            <a:avLst/>
          </a:prstGeom>
          <a:noFill/>
        </p:spPr>
        <p:txBody>
          <a:bodyPr wrap="square" rtlCol="0">
            <a:spAutoFit/>
          </a:bodyPr>
          <a:lstStyle/>
          <a:p>
            <a:r>
              <a:rPr lang="en-US" u="sng" dirty="0"/>
              <a:t>AWS ATHENA SETUP CONFIGURATION:</a:t>
            </a:r>
          </a:p>
          <a:p>
            <a:endParaRPr lang="en-US" dirty="0"/>
          </a:p>
        </p:txBody>
      </p:sp>
    </p:spTree>
    <p:extLst>
      <p:ext uri="{BB962C8B-B14F-4D97-AF65-F5344CB8AC3E}">
        <p14:creationId xmlns:p14="http://schemas.microsoft.com/office/powerpoint/2010/main" val="386095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362200"/>
            <a:ext cx="4295140" cy="628015"/>
          </a:xfrm>
          <a:prstGeom prst="rect">
            <a:avLst/>
          </a:prstGeom>
        </p:spPr>
        <p:txBody>
          <a:bodyPr vert="horz" wrap="square" lIns="0" tIns="12700" rIns="0" bIns="0" rtlCol="0">
            <a:spAutoFit/>
          </a:bodyPr>
          <a:lstStyle/>
          <a:p>
            <a:pPr marL="12700">
              <a:lnSpc>
                <a:spcPct val="100000"/>
              </a:lnSpc>
              <a:spcBef>
                <a:spcPts val="100"/>
              </a:spcBef>
            </a:pPr>
            <a:r>
              <a:rPr sz="3950" spc="-20" dirty="0">
                <a:solidFill>
                  <a:srgbClr val="FFFFFF"/>
                </a:solidFill>
              </a:rPr>
              <a:t>Table</a:t>
            </a:r>
            <a:r>
              <a:rPr sz="3950" spc="-275" dirty="0">
                <a:solidFill>
                  <a:srgbClr val="FFFFFF"/>
                </a:solidFill>
              </a:rPr>
              <a:t> </a:t>
            </a:r>
            <a:r>
              <a:rPr sz="3950" spc="-85" dirty="0">
                <a:solidFill>
                  <a:srgbClr val="FFFFFF"/>
                </a:solidFill>
              </a:rPr>
              <a:t>of</a:t>
            </a:r>
            <a:r>
              <a:rPr sz="3950" spc="-270" dirty="0">
                <a:solidFill>
                  <a:srgbClr val="FFFFFF"/>
                </a:solidFill>
              </a:rPr>
              <a:t> </a:t>
            </a:r>
            <a:r>
              <a:rPr sz="3950" spc="-10" dirty="0">
                <a:solidFill>
                  <a:srgbClr val="FFFFFF"/>
                </a:solidFill>
              </a:rPr>
              <a:t>Contents</a:t>
            </a:r>
            <a:endParaRPr sz="3950" dirty="0"/>
          </a:p>
        </p:txBody>
      </p:sp>
      <p:sp>
        <p:nvSpPr>
          <p:cNvPr id="5" name="object 5"/>
          <p:cNvSpPr txBox="1"/>
          <p:nvPr/>
        </p:nvSpPr>
        <p:spPr>
          <a:xfrm>
            <a:off x="1524000" y="3560208"/>
            <a:ext cx="3294379" cy="1468992"/>
          </a:xfrm>
          <a:prstGeom prst="rect">
            <a:avLst/>
          </a:prstGeom>
        </p:spPr>
        <p:txBody>
          <a:bodyPr vert="horz" wrap="square" lIns="0" tIns="12700" rIns="0" bIns="0" rtlCol="0">
            <a:spAutoFit/>
          </a:bodyPr>
          <a:lstStyle/>
          <a:p>
            <a:pPr marL="12700">
              <a:lnSpc>
                <a:spcPct val="100000"/>
              </a:lnSpc>
              <a:spcBef>
                <a:spcPts val="100"/>
              </a:spcBef>
            </a:pPr>
            <a:r>
              <a:rPr lang="en-US" sz="1500" dirty="0">
                <a:solidFill>
                  <a:srgbClr val="FFFFFF"/>
                </a:solidFill>
                <a:latin typeface="Lucida Sans Unicode"/>
                <a:cs typeface="Lucida Sans Unicode"/>
              </a:rPr>
              <a:t>Overview of Design</a:t>
            </a:r>
          </a:p>
          <a:p>
            <a:pPr marL="12700">
              <a:lnSpc>
                <a:spcPct val="100000"/>
              </a:lnSpc>
              <a:spcBef>
                <a:spcPts val="100"/>
              </a:spcBef>
            </a:pPr>
            <a:endParaRPr sz="2050" dirty="0">
              <a:latin typeface="Lucida Sans Unicode"/>
              <a:cs typeface="Lucida Sans Unicode"/>
            </a:endParaRPr>
          </a:p>
          <a:p>
            <a:pPr marL="12700" marR="5080">
              <a:lnSpc>
                <a:spcPct val="116700"/>
              </a:lnSpc>
            </a:pPr>
            <a:r>
              <a:rPr lang="en-US" sz="1500" spc="-40" dirty="0">
                <a:solidFill>
                  <a:srgbClr val="FFFFFF"/>
                </a:solidFill>
                <a:latin typeface="Lucida Sans Unicode"/>
                <a:cs typeface="Lucida Sans Unicode"/>
              </a:rPr>
              <a:t>Overview of Implementation</a:t>
            </a:r>
          </a:p>
          <a:p>
            <a:pPr marL="12700" marR="5080">
              <a:lnSpc>
                <a:spcPct val="116700"/>
              </a:lnSpc>
            </a:pPr>
            <a:endParaRPr sz="2200" dirty="0">
              <a:latin typeface="Lucida Sans Unicode"/>
              <a:cs typeface="Lucida Sans Unicode"/>
            </a:endParaRPr>
          </a:p>
          <a:p>
            <a:pPr marL="12700">
              <a:lnSpc>
                <a:spcPct val="100000"/>
              </a:lnSpc>
            </a:pPr>
            <a:r>
              <a:rPr lang="en-US" sz="1500" spc="-30" dirty="0">
                <a:solidFill>
                  <a:srgbClr val="FFFFFF"/>
                </a:solidFill>
                <a:latin typeface="Lucida Sans Unicode"/>
                <a:cs typeface="Lucida Sans Unicode"/>
              </a:rPr>
              <a:t>Demo</a:t>
            </a:r>
            <a:endParaRPr sz="15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2024" y="1051463"/>
            <a:ext cx="5677535" cy="0"/>
          </a:xfrm>
          <a:custGeom>
            <a:avLst/>
            <a:gdLst/>
            <a:ahLst/>
            <a:cxnLst/>
            <a:rect l="l" t="t" r="r" b="b"/>
            <a:pathLst>
              <a:path w="5677534">
                <a:moveTo>
                  <a:pt x="0" y="0"/>
                </a:moveTo>
                <a:lnTo>
                  <a:pt x="5676954" y="0"/>
                </a:lnTo>
              </a:path>
            </a:pathLst>
          </a:custGeom>
          <a:ln w="9524">
            <a:solidFill>
              <a:srgbClr val="FFFFFF"/>
            </a:solidFill>
          </a:ln>
        </p:spPr>
        <p:txBody>
          <a:bodyPr wrap="square" lIns="0" tIns="0" rIns="0" bIns="0" rtlCol="0"/>
          <a:lstStyle/>
          <a:p>
            <a:endParaRPr/>
          </a:p>
        </p:txBody>
      </p:sp>
      <p:sp>
        <p:nvSpPr>
          <p:cNvPr id="4" name="object 4"/>
          <p:cNvSpPr/>
          <p:nvPr/>
        </p:nvSpPr>
        <p:spPr>
          <a:xfrm>
            <a:off x="858905" y="9296400"/>
            <a:ext cx="5677535" cy="0"/>
          </a:xfrm>
          <a:custGeom>
            <a:avLst/>
            <a:gdLst/>
            <a:ahLst/>
            <a:cxnLst/>
            <a:rect l="l" t="t" r="r" b="b"/>
            <a:pathLst>
              <a:path w="5677534">
                <a:moveTo>
                  <a:pt x="0" y="0"/>
                </a:moveTo>
                <a:lnTo>
                  <a:pt x="5676954" y="0"/>
                </a:lnTo>
              </a:path>
            </a:pathLst>
          </a:custGeom>
          <a:ln w="9524">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219325" y="1413272"/>
            <a:ext cx="3333749" cy="3133724"/>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933450">
              <a:lnSpc>
                <a:spcPct val="100000"/>
              </a:lnSpc>
              <a:spcBef>
                <a:spcPts val="100"/>
              </a:spcBef>
            </a:pPr>
            <a:r>
              <a:rPr sz="3950" dirty="0"/>
              <a:t>Problem</a:t>
            </a:r>
            <a:r>
              <a:rPr sz="3950" spc="-275" dirty="0"/>
              <a:t> </a:t>
            </a:r>
            <a:r>
              <a:rPr sz="3950" spc="75" dirty="0"/>
              <a:t>Statement</a:t>
            </a:r>
            <a:endParaRPr sz="3950"/>
          </a:p>
        </p:txBody>
      </p:sp>
      <p:sp>
        <p:nvSpPr>
          <p:cNvPr id="8" name="object 8"/>
          <p:cNvSpPr txBox="1"/>
          <p:nvPr/>
        </p:nvSpPr>
        <p:spPr>
          <a:xfrm>
            <a:off x="685800" y="4624240"/>
            <a:ext cx="6740844" cy="5097549"/>
          </a:xfrm>
          <a:prstGeom prst="rect">
            <a:avLst/>
          </a:prstGeom>
        </p:spPr>
        <p:txBody>
          <a:bodyPr vert="horz" wrap="square" lIns="0" tIns="13970" rIns="0" bIns="0" rtlCol="0">
            <a:spAutoFit/>
          </a:bodyPr>
          <a:lstStyle/>
          <a:p>
            <a:pPr algn="ctr">
              <a:lnSpc>
                <a:spcPct val="100000"/>
              </a:lnSpc>
              <a:spcBef>
                <a:spcPts val="110"/>
              </a:spcBef>
            </a:pPr>
            <a:r>
              <a:rPr sz="3200" b="1" spc="-10" dirty="0">
                <a:solidFill>
                  <a:srgbClr val="62D0B0"/>
                </a:solidFill>
                <a:latin typeface="Arial"/>
                <a:cs typeface="Arial"/>
              </a:rPr>
              <a:t>INTRODUCTION</a:t>
            </a:r>
            <a:endParaRPr sz="3200" dirty="0">
              <a:latin typeface="Arial"/>
              <a:cs typeface="Arial"/>
            </a:endParaRPr>
          </a:p>
          <a:p>
            <a:pPr marL="12065" marR="5080" lvl="1" indent="-635" algn="just">
              <a:lnSpc>
                <a:spcPct val="150000"/>
              </a:lnSpc>
              <a:spcBef>
                <a:spcPts val="840"/>
              </a:spcBef>
            </a:pPr>
            <a:r>
              <a:rPr sz="2400" dirty="0">
                <a:solidFill>
                  <a:srgbClr val="FFFFFF"/>
                </a:solidFill>
                <a:latin typeface="Lucida Sans Unicode"/>
                <a:cs typeface="Lucida Sans Unicode"/>
              </a:rPr>
              <a:t>For</a:t>
            </a:r>
            <a:r>
              <a:rPr lang="en-US" sz="2400" dirty="0">
                <a:solidFill>
                  <a:srgbClr val="FFFFFF"/>
                </a:solidFill>
                <a:latin typeface="Lucida Sans Unicode"/>
                <a:cs typeface="Lucida Sans Unicode"/>
              </a:rPr>
              <a:t> </a:t>
            </a:r>
            <a:r>
              <a:rPr sz="2400" dirty="0">
                <a:solidFill>
                  <a:srgbClr val="FFFFFF"/>
                </a:solidFill>
                <a:latin typeface="Lucida Sans Unicode"/>
                <a:cs typeface="Lucida Sans Unicode"/>
              </a:rPr>
              <a:t>banks trying to enhance client acquisition, segmentation, risk management, and competitive advantage, bank prospect data is a valuable tool. Effective use of this data can help banks boost client satisfaction and loyalty, spur economic expansion, and achieve long-term success</a:t>
            </a:r>
            <a:r>
              <a:rPr lang="en-US" sz="2400" dirty="0">
                <a:solidFill>
                  <a:srgbClr val="FFFFFF"/>
                </a:solidFill>
                <a:latin typeface="Lucida Sans Unicode"/>
                <a:cs typeface="Lucida Sans Unicode"/>
              </a:rPr>
              <a:t>.</a:t>
            </a:r>
          </a:p>
          <a:p>
            <a:pPr marL="12065" marR="5080" lvl="1" indent="-635" algn="just">
              <a:lnSpc>
                <a:spcPct val="150000"/>
              </a:lnSpc>
              <a:spcBef>
                <a:spcPts val="840"/>
              </a:spcBef>
            </a:pPr>
            <a:endParaRPr sz="24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582E-9434-8D13-A31F-34868A7DF18E}"/>
              </a:ext>
            </a:extLst>
          </p:cNvPr>
          <p:cNvSpPr>
            <a:spLocks noGrp="1"/>
          </p:cNvSpPr>
          <p:nvPr>
            <p:ph type="title"/>
          </p:nvPr>
        </p:nvSpPr>
        <p:spPr>
          <a:xfrm>
            <a:off x="2438400" y="609600"/>
            <a:ext cx="6300470" cy="553998"/>
          </a:xfrm>
        </p:spPr>
        <p:txBody>
          <a:bodyPr/>
          <a:lstStyle/>
          <a:p>
            <a:r>
              <a:rPr lang="en-US" sz="3600" b="1" spc="-10" dirty="0">
                <a:solidFill>
                  <a:srgbClr val="62D0B0"/>
                </a:solidFill>
                <a:latin typeface="Arial"/>
                <a:cs typeface="Arial"/>
              </a:rPr>
              <a:t>DATASET</a:t>
            </a:r>
            <a:endParaRPr lang="en-US" dirty="0"/>
          </a:p>
        </p:txBody>
      </p:sp>
      <p:sp>
        <p:nvSpPr>
          <p:cNvPr id="3" name="Text Placeholder 2">
            <a:extLst>
              <a:ext uri="{FF2B5EF4-FFF2-40B4-BE49-F238E27FC236}">
                <a16:creationId xmlns:a16="http://schemas.microsoft.com/office/drawing/2014/main" id="{191D8F0A-FAA2-88C0-4B98-4EFCA6A6714A}"/>
              </a:ext>
            </a:extLst>
          </p:cNvPr>
          <p:cNvSpPr>
            <a:spLocks noGrp="1"/>
          </p:cNvSpPr>
          <p:nvPr>
            <p:ph type="body" idx="1"/>
          </p:nvPr>
        </p:nvSpPr>
        <p:spPr>
          <a:xfrm>
            <a:off x="252554" y="1600200"/>
            <a:ext cx="7267292" cy="4185761"/>
          </a:xfrm>
        </p:spPr>
        <p:txBody>
          <a:bodyPr/>
          <a:lstStyle/>
          <a:p>
            <a:pPr algn="just"/>
            <a:r>
              <a:rPr lang="en-US" sz="2800" dirty="0">
                <a:solidFill>
                  <a:srgbClr val="FFFFFF"/>
                </a:solidFill>
                <a:latin typeface="Lucida Sans Unicode"/>
                <a:cs typeface="Lucida Sans Unicode"/>
              </a:rPr>
              <a:t>Since</a:t>
            </a:r>
            <a:r>
              <a:rPr lang="en-US" sz="2800" spc="-45" dirty="0">
                <a:solidFill>
                  <a:srgbClr val="FFFFFF"/>
                </a:solidFill>
                <a:latin typeface="Lucida Sans Unicode"/>
                <a:cs typeface="Lucida Sans Unicode"/>
              </a:rPr>
              <a:t> </a:t>
            </a:r>
            <a:r>
              <a:rPr lang="en-US" sz="2800" spc="-25" dirty="0">
                <a:solidFill>
                  <a:srgbClr val="FFFFFF"/>
                </a:solidFill>
                <a:latin typeface="Lucida Sans Unicode"/>
                <a:cs typeface="Lucida Sans Unicode"/>
              </a:rPr>
              <a:t>keeping</a:t>
            </a:r>
            <a:r>
              <a:rPr lang="en-US" sz="2800" spc="-45" dirty="0">
                <a:solidFill>
                  <a:srgbClr val="FFFFFF"/>
                </a:solidFill>
                <a:latin typeface="Lucida Sans Unicode"/>
                <a:cs typeface="Lucida Sans Unicode"/>
              </a:rPr>
              <a:t> </a:t>
            </a:r>
            <a:r>
              <a:rPr lang="en-US" sz="2800" dirty="0">
                <a:solidFill>
                  <a:srgbClr val="FFFFFF"/>
                </a:solidFill>
                <a:latin typeface="Lucida Sans Unicode"/>
                <a:cs typeface="Lucida Sans Unicode"/>
              </a:rPr>
              <a:t>bank</a:t>
            </a:r>
            <a:r>
              <a:rPr lang="en-US" sz="2800" spc="-45"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prospect </a:t>
            </a:r>
            <a:r>
              <a:rPr lang="en-US" sz="2800" spc="50" dirty="0">
                <a:solidFill>
                  <a:srgbClr val="FFFFFF"/>
                </a:solidFill>
                <a:latin typeface="Lucida Sans Unicode"/>
                <a:cs typeface="Lucida Sans Unicode"/>
              </a:rPr>
              <a:t>data</a:t>
            </a:r>
            <a:r>
              <a:rPr lang="en-US" sz="2800" spc="-70"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confidential</a:t>
            </a:r>
            <a:r>
              <a:rPr lang="en-US" sz="2800" spc="-70" dirty="0">
                <a:solidFill>
                  <a:srgbClr val="FFFFFF"/>
                </a:solidFill>
                <a:latin typeface="Lucida Sans Unicode"/>
                <a:cs typeface="Lucida Sans Unicode"/>
              </a:rPr>
              <a:t> </a:t>
            </a:r>
            <a:r>
              <a:rPr lang="en-US" sz="2800" spc="-55" dirty="0">
                <a:solidFill>
                  <a:srgbClr val="FFFFFF"/>
                </a:solidFill>
                <a:latin typeface="Lucida Sans Unicode"/>
                <a:cs typeface="Lucida Sans Unicode"/>
              </a:rPr>
              <a:t>is</a:t>
            </a:r>
            <a:r>
              <a:rPr lang="en-US" sz="2800" spc="-65"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important to</a:t>
            </a:r>
            <a:r>
              <a:rPr lang="en-US" sz="2800" spc="-85" dirty="0">
                <a:solidFill>
                  <a:srgbClr val="FFFFFF"/>
                </a:solidFill>
                <a:latin typeface="Lucida Sans Unicode"/>
                <a:cs typeface="Lucida Sans Unicode"/>
              </a:rPr>
              <a:t> </a:t>
            </a:r>
            <a:r>
              <a:rPr lang="en-US" sz="2800" dirty="0">
                <a:solidFill>
                  <a:srgbClr val="FFFFFF"/>
                </a:solidFill>
                <a:latin typeface="Lucida Sans Unicode"/>
                <a:cs typeface="Lucida Sans Unicode"/>
              </a:rPr>
              <a:t>protect</a:t>
            </a:r>
            <a:r>
              <a:rPr lang="en-US" sz="2800" spc="-80" dirty="0">
                <a:solidFill>
                  <a:srgbClr val="FFFFFF"/>
                </a:solidFill>
                <a:latin typeface="Lucida Sans Unicode"/>
                <a:cs typeface="Lucida Sans Unicode"/>
              </a:rPr>
              <a:t> </a:t>
            </a:r>
            <a:r>
              <a:rPr lang="en-US" sz="2800" dirty="0">
                <a:solidFill>
                  <a:srgbClr val="FFFFFF"/>
                </a:solidFill>
                <a:latin typeface="Lucida Sans Unicode"/>
                <a:cs typeface="Lucida Sans Unicode"/>
              </a:rPr>
              <a:t>the</a:t>
            </a:r>
            <a:r>
              <a:rPr lang="en-US" sz="2800" spc="-80" dirty="0">
                <a:solidFill>
                  <a:srgbClr val="FFFFFF"/>
                </a:solidFill>
                <a:latin typeface="Lucida Sans Unicode"/>
                <a:cs typeface="Lucida Sans Unicode"/>
              </a:rPr>
              <a:t> </a:t>
            </a:r>
            <a:r>
              <a:rPr lang="en-US" sz="2800" dirty="0">
                <a:solidFill>
                  <a:srgbClr val="FFFFFF"/>
                </a:solidFill>
                <a:latin typeface="Lucida Sans Unicode"/>
                <a:cs typeface="Lucida Sans Unicode"/>
              </a:rPr>
              <a:t>privacy</a:t>
            </a:r>
            <a:r>
              <a:rPr lang="en-US" sz="2800" spc="-80" dirty="0">
                <a:solidFill>
                  <a:srgbClr val="FFFFFF"/>
                </a:solidFill>
                <a:latin typeface="Lucida Sans Unicode"/>
                <a:cs typeface="Lucida Sans Unicode"/>
              </a:rPr>
              <a:t> </a:t>
            </a:r>
            <a:r>
              <a:rPr lang="en-US" sz="2800" spc="-25" dirty="0">
                <a:solidFill>
                  <a:srgbClr val="FFFFFF"/>
                </a:solidFill>
                <a:latin typeface="Lucida Sans Unicode"/>
                <a:cs typeface="Lucida Sans Unicode"/>
              </a:rPr>
              <a:t>and security</a:t>
            </a:r>
            <a:r>
              <a:rPr lang="en-US" sz="2800" spc="-50" dirty="0">
                <a:solidFill>
                  <a:srgbClr val="FFFFFF"/>
                </a:solidFill>
                <a:latin typeface="Lucida Sans Unicode"/>
                <a:cs typeface="Lucida Sans Unicode"/>
              </a:rPr>
              <a:t> </a:t>
            </a:r>
            <a:r>
              <a:rPr lang="en-US" sz="2800" spc="-30" dirty="0">
                <a:solidFill>
                  <a:srgbClr val="FFFFFF"/>
                </a:solidFill>
                <a:latin typeface="Lucida Sans Unicode"/>
                <a:cs typeface="Lucida Sans Unicode"/>
              </a:rPr>
              <a:t>of</a:t>
            </a:r>
            <a:r>
              <a:rPr lang="en-US" sz="2800" spc="-50" dirty="0">
                <a:solidFill>
                  <a:srgbClr val="FFFFFF"/>
                </a:solidFill>
                <a:latin typeface="Lucida Sans Unicode"/>
                <a:cs typeface="Lucida Sans Unicode"/>
              </a:rPr>
              <a:t> </a:t>
            </a:r>
            <a:r>
              <a:rPr lang="en-US" sz="2800" spc="-30" dirty="0">
                <a:solidFill>
                  <a:srgbClr val="FFFFFF"/>
                </a:solidFill>
                <a:latin typeface="Lucida Sans Unicode"/>
                <a:cs typeface="Lucida Sans Unicode"/>
              </a:rPr>
              <a:t>customers,</a:t>
            </a:r>
            <a:r>
              <a:rPr lang="en-US" sz="2800" spc="-50"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comply </a:t>
            </a:r>
            <a:r>
              <a:rPr lang="en-US" sz="2800" spc="-25" dirty="0">
                <a:solidFill>
                  <a:srgbClr val="FFFFFF"/>
                </a:solidFill>
                <a:latin typeface="Lucida Sans Unicode"/>
                <a:cs typeface="Lucida Sans Unicode"/>
              </a:rPr>
              <a:t>with</a:t>
            </a:r>
            <a:r>
              <a:rPr lang="en-US" sz="2800" spc="-40" dirty="0">
                <a:solidFill>
                  <a:srgbClr val="FFFFFF"/>
                </a:solidFill>
                <a:latin typeface="Lucida Sans Unicode"/>
                <a:cs typeface="Lucida Sans Unicode"/>
              </a:rPr>
              <a:t> </a:t>
            </a:r>
            <a:r>
              <a:rPr lang="en-US" sz="2800" spc="-30" dirty="0">
                <a:solidFill>
                  <a:srgbClr val="FFFFFF"/>
                </a:solidFill>
                <a:latin typeface="Lucida Sans Unicode"/>
                <a:cs typeface="Lucida Sans Unicode"/>
              </a:rPr>
              <a:t>regulations,</a:t>
            </a:r>
            <a:r>
              <a:rPr lang="en-US" sz="2800" spc="-35"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prevent</a:t>
            </a:r>
            <a:r>
              <a:rPr lang="en-US" sz="2800" spc="500" dirty="0">
                <a:solidFill>
                  <a:srgbClr val="FFFFFF"/>
                </a:solidFill>
                <a:latin typeface="Lucida Sans Unicode"/>
                <a:cs typeface="Lucida Sans Unicode"/>
              </a:rPr>
              <a:t> </a:t>
            </a:r>
            <a:r>
              <a:rPr lang="en-US" sz="2800" spc="-25" dirty="0">
                <a:solidFill>
                  <a:srgbClr val="FFFFFF"/>
                </a:solidFill>
                <a:latin typeface="Lucida Sans Unicode"/>
                <a:cs typeface="Lucida Sans Unicode"/>
              </a:rPr>
              <a:t>fraud,</a:t>
            </a:r>
            <a:r>
              <a:rPr lang="en-US" sz="2800" spc="-50" dirty="0">
                <a:solidFill>
                  <a:srgbClr val="FFFFFF"/>
                </a:solidFill>
                <a:latin typeface="Lucida Sans Unicode"/>
                <a:cs typeface="Lucida Sans Unicode"/>
              </a:rPr>
              <a:t> </a:t>
            </a:r>
            <a:r>
              <a:rPr lang="en-US" sz="2800" dirty="0">
                <a:solidFill>
                  <a:srgbClr val="FFFFFF"/>
                </a:solidFill>
                <a:latin typeface="Lucida Sans Unicode"/>
                <a:cs typeface="Lucida Sans Unicode"/>
              </a:rPr>
              <a:t>maintain</a:t>
            </a:r>
            <a:r>
              <a:rPr lang="en-US" sz="2800" spc="-50" dirty="0">
                <a:solidFill>
                  <a:srgbClr val="FFFFFF"/>
                </a:solidFill>
                <a:latin typeface="Lucida Sans Unicode"/>
                <a:cs typeface="Lucida Sans Unicode"/>
              </a:rPr>
              <a:t> </a:t>
            </a:r>
            <a:r>
              <a:rPr lang="en-US" sz="2800" spc="100" dirty="0">
                <a:solidFill>
                  <a:srgbClr val="FFFFFF"/>
                </a:solidFill>
                <a:latin typeface="Lucida Sans Unicode"/>
                <a:cs typeface="Lucida Sans Unicode"/>
              </a:rPr>
              <a:t>a</a:t>
            </a:r>
            <a:r>
              <a:rPr lang="en-US" sz="2800" spc="-45"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competitive </a:t>
            </a:r>
            <a:r>
              <a:rPr lang="en-US" sz="2800" dirty="0">
                <a:solidFill>
                  <a:srgbClr val="FFFFFF"/>
                </a:solidFill>
                <a:latin typeface="Lucida Sans Unicode"/>
                <a:cs typeface="Lucida Sans Unicode"/>
              </a:rPr>
              <a:t>advantage,</a:t>
            </a:r>
            <a:r>
              <a:rPr lang="en-US" sz="2800" spc="15" dirty="0">
                <a:solidFill>
                  <a:srgbClr val="FFFFFF"/>
                </a:solidFill>
                <a:latin typeface="Lucida Sans Unicode"/>
                <a:cs typeface="Lucida Sans Unicode"/>
              </a:rPr>
              <a:t> </a:t>
            </a:r>
            <a:r>
              <a:rPr lang="en-US" sz="2800" dirty="0">
                <a:solidFill>
                  <a:srgbClr val="FFFFFF"/>
                </a:solidFill>
                <a:latin typeface="Lucida Sans Unicode"/>
                <a:cs typeface="Lucida Sans Unicode"/>
              </a:rPr>
              <a:t>and</a:t>
            </a:r>
            <a:r>
              <a:rPr lang="en-US" sz="2800" spc="15" dirty="0">
                <a:solidFill>
                  <a:srgbClr val="FFFFFF"/>
                </a:solidFill>
                <a:latin typeface="Lucida Sans Unicode"/>
                <a:cs typeface="Lucida Sans Unicode"/>
              </a:rPr>
              <a:t> </a:t>
            </a:r>
            <a:r>
              <a:rPr lang="en-US" sz="2800" spc="-35" dirty="0">
                <a:solidFill>
                  <a:srgbClr val="FFFFFF"/>
                </a:solidFill>
                <a:latin typeface="Lucida Sans Unicode"/>
                <a:cs typeface="Lucida Sans Unicode"/>
              </a:rPr>
              <a:t>build</a:t>
            </a:r>
            <a:r>
              <a:rPr lang="en-US" sz="2800" spc="15" dirty="0">
                <a:solidFill>
                  <a:srgbClr val="FFFFFF"/>
                </a:solidFill>
                <a:latin typeface="Lucida Sans Unicode"/>
                <a:cs typeface="Lucida Sans Unicode"/>
              </a:rPr>
              <a:t> </a:t>
            </a:r>
            <a:r>
              <a:rPr lang="en-US" sz="2800" spc="-20" dirty="0">
                <a:solidFill>
                  <a:srgbClr val="FFFFFF"/>
                </a:solidFill>
                <a:latin typeface="Lucida Sans Unicode"/>
                <a:cs typeface="Lucida Sans Unicode"/>
              </a:rPr>
              <a:t>trust</a:t>
            </a:r>
            <a:r>
              <a:rPr lang="en-US" sz="2800" spc="500" dirty="0">
                <a:solidFill>
                  <a:srgbClr val="FFFFFF"/>
                </a:solidFill>
                <a:latin typeface="Lucida Sans Unicode"/>
                <a:cs typeface="Lucida Sans Unicode"/>
              </a:rPr>
              <a:t> </a:t>
            </a:r>
            <a:r>
              <a:rPr lang="en-US" sz="2800" dirty="0">
                <a:solidFill>
                  <a:srgbClr val="FFFFFF"/>
                </a:solidFill>
                <a:latin typeface="Lucida Sans Unicode"/>
                <a:cs typeface="Lucida Sans Unicode"/>
              </a:rPr>
              <a:t>and</a:t>
            </a:r>
            <a:r>
              <a:rPr lang="en-US" sz="2800" spc="-45" dirty="0">
                <a:solidFill>
                  <a:srgbClr val="FFFFFF"/>
                </a:solidFill>
                <a:latin typeface="Lucida Sans Unicode"/>
                <a:cs typeface="Lucida Sans Unicode"/>
              </a:rPr>
              <a:t> </a:t>
            </a:r>
            <a:r>
              <a:rPr lang="en-US" sz="2800" dirty="0">
                <a:solidFill>
                  <a:srgbClr val="FFFFFF"/>
                </a:solidFill>
                <a:latin typeface="Lucida Sans Unicode"/>
                <a:cs typeface="Lucida Sans Unicode"/>
              </a:rPr>
              <a:t>confidence</a:t>
            </a:r>
            <a:r>
              <a:rPr lang="en-US" sz="2800" spc="-40" dirty="0">
                <a:solidFill>
                  <a:srgbClr val="FFFFFF"/>
                </a:solidFill>
                <a:latin typeface="Lucida Sans Unicode"/>
                <a:cs typeface="Lucida Sans Unicode"/>
              </a:rPr>
              <a:t> </a:t>
            </a:r>
            <a:r>
              <a:rPr lang="en-US" sz="2800" spc="-20" dirty="0">
                <a:solidFill>
                  <a:srgbClr val="FFFFFF"/>
                </a:solidFill>
                <a:latin typeface="Lucida Sans Unicode"/>
                <a:cs typeface="Lucida Sans Unicode"/>
              </a:rPr>
              <a:t>among </a:t>
            </a:r>
            <a:r>
              <a:rPr lang="en-US" sz="2800" spc="-30" dirty="0">
                <a:solidFill>
                  <a:srgbClr val="FFFFFF"/>
                </a:solidFill>
                <a:latin typeface="Lucida Sans Unicode"/>
                <a:cs typeface="Lucida Sans Unicode"/>
              </a:rPr>
              <a:t>customers,</a:t>
            </a:r>
            <a:r>
              <a:rPr lang="en-US" sz="2800" spc="-50" dirty="0">
                <a:solidFill>
                  <a:srgbClr val="FFFFFF"/>
                </a:solidFill>
                <a:latin typeface="Lucida Sans Unicode"/>
                <a:cs typeface="Lucida Sans Unicode"/>
              </a:rPr>
              <a:t> </a:t>
            </a:r>
            <a:r>
              <a:rPr lang="en-US" sz="2800" spc="-10" dirty="0">
                <a:solidFill>
                  <a:srgbClr val="FFFFFF"/>
                </a:solidFill>
                <a:latin typeface="Lucida Sans Unicode"/>
                <a:cs typeface="Lucida Sans Unicode"/>
              </a:rPr>
              <a:t>we</a:t>
            </a:r>
            <a:r>
              <a:rPr lang="en-US" sz="2800" spc="-45" dirty="0">
                <a:solidFill>
                  <a:srgbClr val="FFFFFF"/>
                </a:solidFill>
                <a:latin typeface="Lucida Sans Unicode"/>
                <a:cs typeface="Lucida Sans Unicode"/>
              </a:rPr>
              <a:t> </a:t>
            </a:r>
            <a:r>
              <a:rPr lang="en-US" sz="2800" dirty="0">
                <a:solidFill>
                  <a:srgbClr val="FFFFFF"/>
                </a:solidFill>
                <a:latin typeface="Lucida Sans Unicode"/>
                <a:cs typeface="Lucida Sans Unicode"/>
              </a:rPr>
              <a:t>have</a:t>
            </a:r>
            <a:r>
              <a:rPr lang="en-US" sz="2800" spc="-45" dirty="0">
                <a:solidFill>
                  <a:srgbClr val="FFFFFF"/>
                </a:solidFill>
                <a:latin typeface="Lucida Sans Unicode"/>
                <a:cs typeface="Lucida Sans Unicode"/>
              </a:rPr>
              <a:t> </a:t>
            </a:r>
            <a:r>
              <a:rPr lang="en-US" sz="2800" dirty="0">
                <a:solidFill>
                  <a:srgbClr val="FFFFFF"/>
                </a:solidFill>
                <a:latin typeface="Lucida Sans Unicode"/>
                <a:cs typeface="Lucida Sans Unicode"/>
              </a:rPr>
              <a:t>decided</a:t>
            </a:r>
            <a:r>
              <a:rPr lang="en-US" sz="2800" spc="-45" dirty="0">
                <a:solidFill>
                  <a:srgbClr val="FFFFFF"/>
                </a:solidFill>
                <a:latin typeface="Lucida Sans Unicode"/>
                <a:cs typeface="Lucida Sans Unicode"/>
              </a:rPr>
              <a:t> </a:t>
            </a:r>
            <a:r>
              <a:rPr lang="en-US" sz="2800" spc="-25" dirty="0">
                <a:solidFill>
                  <a:srgbClr val="FFFFFF"/>
                </a:solidFill>
                <a:latin typeface="Lucida Sans Unicode"/>
                <a:cs typeface="Lucida Sans Unicode"/>
              </a:rPr>
              <a:t>to </a:t>
            </a:r>
            <a:r>
              <a:rPr lang="en-US" sz="2800" dirty="0">
                <a:solidFill>
                  <a:srgbClr val="FFFFFF"/>
                </a:solidFill>
                <a:latin typeface="Lucida Sans Unicode"/>
                <a:cs typeface="Lucida Sans Unicode"/>
              </a:rPr>
              <a:t>leverage</a:t>
            </a:r>
            <a:r>
              <a:rPr lang="en-US" sz="2800" spc="-55" dirty="0">
                <a:solidFill>
                  <a:srgbClr val="FFFFFF"/>
                </a:solidFill>
                <a:latin typeface="Lucida Sans Unicode"/>
                <a:cs typeface="Lucida Sans Unicode"/>
              </a:rPr>
              <a:t> </a:t>
            </a:r>
            <a:r>
              <a:rPr lang="en-US" sz="2800" dirty="0">
                <a:solidFill>
                  <a:srgbClr val="FFFFFF"/>
                </a:solidFill>
                <a:latin typeface="Lucida Sans Unicode"/>
                <a:cs typeface="Lucida Sans Unicode"/>
              </a:rPr>
              <a:t>the</a:t>
            </a:r>
            <a:r>
              <a:rPr lang="en-US" sz="2800" spc="-50" dirty="0">
                <a:solidFill>
                  <a:srgbClr val="FFFFFF"/>
                </a:solidFill>
                <a:latin typeface="Lucida Sans Unicode"/>
                <a:cs typeface="Lucida Sans Unicode"/>
              </a:rPr>
              <a:t> </a:t>
            </a:r>
            <a:r>
              <a:rPr lang="en-US" sz="2800" spc="-30" dirty="0">
                <a:solidFill>
                  <a:srgbClr val="FFFFFF"/>
                </a:solidFill>
                <a:latin typeface="Lucida Sans Unicode"/>
                <a:cs typeface="Lucida Sans Unicode"/>
              </a:rPr>
              <a:t>use</a:t>
            </a:r>
            <a:r>
              <a:rPr lang="en-US" sz="2800" spc="-50" dirty="0">
                <a:solidFill>
                  <a:srgbClr val="FFFFFF"/>
                </a:solidFill>
                <a:latin typeface="Lucida Sans Unicode"/>
                <a:cs typeface="Lucida Sans Unicode"/>
              </a:rPr>
              <a:t> </a:t>
            </a:r>
            <a:r>
              <a:rPr lang="en-US" sz="2800" spc="-30" dirty="0">
                <a:solidFill>
                  <a:srgbClr val="FFFFFF"/>
                </a:solidFill>
                <a:latin typeface="Lucida Sans Unicode"/>
                <a:cs typeface="Lucida Sans Unicode"/>
              </a:rPr>
              <a:t>of</a:t>
            </a:r>
            <a:r>
              <a:rPr lang="en-US" sz="2800" spc="-55" dirty="0">
                <a:solidFill>
                  <a:srgbClr val="FFFFFF"/>
                </a:solidFill>
                <a:latin typeface="Lucida Sans Unicode"/>
                <a:cs typeface="Lucida Sans Unicode"/>
              </a:rPr>
              <a:t> </a:t>
            </a:r>
            <a:r>
              <a:rPr lang="en-US" sz="2800" dirty="0" err="1">
                <a:solidFill>
                  <a:srgbClr val="FFFFFF"/>
                </a:solidFill>
                <a:latin typeface="Lucida Sans Unicode"/>
                <a:cs typeface="Lucida Sans Unicode"/>
              </a:rPr>
              <a:t>ChatGPT</a:t>
            </a:r>
            <a:r>
              <a:rPr lang="en-US" sz="2800" spc="-50" dirty="0">
                <a:solidFill>
                  <a:srgbClr val="FFFFFF"/>
                </a:solidFill>
                <a:latin typeface="Lucida Sans Unicode"/>
                <a:cs typeface="Lucida Sans Unicode"/>
              </a:rPr>
              <a:t> </a:t>
            </a:r>
            <a:r>
              <a:rPr lang="en-US" sz="2800" spc="-25" dirty="0">
                <a:solidFill>
                  <a:srgbClr val="FFFFFF"/>
                </a:solidFill>
                <a:latin typeface="Lucida Sans Unicode"/>
                <a:cs typeface="Lucida Sans Unicode"/>
              </a:rPr>
              <a:t>to </a:t>
            </a:r>
            <a:r>
              <a:rPr lang="en-US" sz="2800" dirty="0">
                <a:solidFill>
                  <a:srgbClr val="FFFFFF"/>
                </a:solidFill>
                <a:latin typeface="Lucida Sans Unicode"/>
                <a:cs typeface="Lucida Sans Unicode"/>
              </a:rPr>
              <a:t>generate</a:t>
            </a:r>
            <a:r>
              <a:rPr lang="en-US" sz="2800" spc="-10" dirty="0">
                <a:solidFill>
                  <a:srgbClr val="FFFFFF"/>
                </a:solidFill>
                <a:latin typeface="Lucida Sans Unicode"/>
                <a:cs typeface="Lucida Sans Unicode"/>
              </a:rPr>
              <a:t> </a:t>
            </a:r>
            <a:r>
              <a:rPr lang="en-US" sz="2800" spc="100" dirty="0">
                <a:solidFill>
                  <a:srgbClr val="FFFFFF"/>
                </a:solidFill>
                <a:latin typeface="Lucida Sans Unicode"/>
                <a:cs typeface="Lucida Sans Unicode"/>
              </a:rPr>
              <a:t>a</a:t>
            </a:r>
            <a:r>
              <a:rPr lang="en-US" sz="2800" spc="-10" dirty="0">
                <a:solidFill>
                  <a:srgbClr val="FFFFFF"/>
                </a:solidFill>
                <a:latin typeface="Lucida Sans Unicode"/>
                <a:cs typeface="Lucida Sans Unicode"/>
              </a:rPr>
              <a:t> </a:t>
            </a:r>
            <a:r>
              <a:rPr lang="en-US" sz="2800" dirty="0">
                <a:solidFill>
                  <a:srgbClr val="FFFFFF"/>
                </a:solidFill>
                <a:latin typeface="Lucida Sans Unicode"/>
                <a:cs typeface="Lucida Sans Unicode"/>
              </a:rPr>
              <a:t>dataset</a:t>
            </a:r>
            <a:r>
              <a:rPr lang="en-US" sz="2800" spc="-10" dirty="0">
                <a:solidFill>
                  <a:srgbClr val="FFFFFF"/>
                </a:solidFill>
                <a:latin typeface="Lucida Sans Unicode"/>
                <a:cs typeface="Lucida Sans Unicode"/>
              </a:rPr>
              <a:t> </a:t>
            </a:r>
            <a:r>
              <a:rPr lang="en-US" sz="2800" spc="-40" dirty="0">
                <a:solidFill>
                  <a:srgbClr val="FFFFFF"/>
                </a:solidFill>
                <a:latin typeface="Lucida Sans Unicode"/>
                <a:cs typeface="Lucida Sans Unicode"/>
              </a:rPr>
              <a:t>for</a:t>
            </a:r>
            <a:r>
              <a:rPr lang="en-US" sz="2800" spc="-10" dirty="0">
                <a:solidFill>
                  <a:srgbClr val="FFFFFF"/>
                </a:solidFill>
                <a:latin typeface="Lucida Sans Unicode"/>
                <a:cs typeface="Lucida Sans Unicode"/>
              </a:rPr>
              <a:t> </a:t>
            </a:r>
            <a:r>
              <a:rPr lang="en-US" sz="2800" spc="-20" dirty="0">
                <a:solidFill>
                  <a:srgbClr val="FFFFFF"/>
                </a:solidFill>
                <a:latin typeface="Lucida Sans Unicode"/>
                <a:cs typeface="Lucida Sans Unicode"/>
              </a:rPr>
              <a:t>this </a:t>
            </a:r>
            <a:r>
              <a:rPr lang="en-US" sz="2800" spc="-10" dirty="0">
                <a:solidFill>
                  <a:srgbClr val="FFFFFF"/>
                </a:solidFill>
                <a:latin typeface="Lucida Sans Unicode"/>
                <a:cs typeface="Lucida Sans Unicode"/>
              </a:rPr>
              <a:t>project.</a:t>
            </a:r>
            <a:endParaRPr lang="en-US" sz="2800" dirty="0">
              <a:latin typeface="Lucida Sans Unicode"/>
              <a:cs typeface="Lucida Sans Unicode"/>
            </a:endParaRPr>
          </a:p>
          <a:p>
            <a:pPr algn="just"/>
            <a:endParaRPr lang="en-US" sz="2000" dirty="0"/>
          </a:p>
        </p:txBody>
      </p:sp>
    </p:spTree>
    <p:extLst>
      <p:ext uri="{BB962C8B-B14F-4D97-AF65-F5344CB8AC3E}">
        <p14:creationId xmlns:p14="http://schemas.microsoft.com/office/powerpoint/2010/main" val="300624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90635" y="210455"/>
            <a:ext cx="4422140" cy="498212"/>
          </a:xfrm>
          <a:prstGeom prst="rect">
            <a:avLst/>
          </a:prstGeom>
        </p:spPr>
        <p:txBody>
          <a:bodyPr vert="horz" wrap="square" lIns="0" tIns="64769" rIns="0" bIns="0" rtlCol="0">
            <a:spAutoFit/>
          </a:bodyPr>
          <a:lstStyle/>
          <a:p>
            <a:pPr marL="12700" marR="5080">
              <a:lnSpc>
                <a:spcPts val="3250"/>
              </a:lnSpc>
              <a:spcBef>
                <a:spcPts val="509"/>
              </a:spcBef>
            </a:pPr>
            <a:r>
              <a:rPr lang="en-US" sz="3000" dirty="0"/>
              <a:t>Overview of the design</a:t>
            </a:r>
            <a:endParaRPr sz="3000" dirty="0"/>
          </a:p>
        </p:txBody>
      </p:sp>
      <p:sp>
        <p:nvSpPr>
          <p:cNvPr id="7" name="object 7"/>
          <p:cNvSpPr txBox="1"/>
          <p:nvPr/>
        </p:nvSpPr>
        <p:spPr>
          <a:xfrm>
            <a:off x="2543849" y="2341647"/>
            <a:ext cx="3626775" cy="448071"/>
          </a:xfrm>
          <a:prstGeom prst="rect">
            <a:avLst/>
          </a:prstGeom>
        </p:spPr>
        <p:txBody>
          <a:bodyPr vert="horz" wrap="square" lIns="0" tIns="12700" rIns="0" bIns="0" rtlCol="0">
            <a:spAutoFit/>
          </a:bodyPr>
          <a:lstStyle/>
          <a:p>
            <a:pPr marL="12700" marR="5080" algn="just">
              <a:lnSpc>
                <a:spcPct val="114999"/>
              </a:lnSpc>
              <a:spcBef>
                <a:spcPts val="100"/>
              </a:spcBef>
            </a:pPr>
            <a:r>
              <a:rPr lang="en-US" sz="1250" spc="-65" dirty="0">
                <a:solidFill>
                  <a:srgbClr val="20493C"/>
                </a:solidFill>
                <a:latin typeface="Lucida Sans Unicode"/>
                <a:cs typeface="Lucida Sans Unicode"/>
              </a:rPr>
              <a:t>Generating </a:t>
            </a:r>
            <a:r>
              <a:rPr lang="en-US" sz="1250" spc="100" dirty="0">
                <a:solidFill>
                  <a:srgbClr val="20493C"/>
                </a:solidFill>
                <a:latin typeface="Lucida Sans Unicode"/>
                <a:cs typeface="Lucida Sans Unicode"/>
              </a:rPr>
              <a:t>a</a:t>
            </a:r>
            <a:r>
              <a:rPr lang="en-US" sz="1250" spc="-50" dirty="0">
                <a:solidFill>
                  <a:srgbClr val="20493C"/>
                </a:solidFill>
                <a:latin typeface="Lucida Sans Unicode"/>
                <a:cs typeface="Lucida Sans Unicode"/>
              </a:rPr>
              <a:t> </a:t>
            </a:r>
            <a:r>
              <a:rPr lang="en-US" sz="1250" dirty="0">
                <a:solidFill>
                  <a:srgbClr val="20493C"/>
                </a:solidFill>
                <a:latin typeface="Lucida Sans Unicode"/>
                <a:cs typeface="Lucida Sans Unicode"/>
              </a:rPr>
              <a:t>Bank</a:t>
            </a:r>
            <a:r>
              <a:rPr lang="en-US" sz="1250" spc="-50" dirty="0">
                <a:solidFill>
                  <a:srgbClr val="20493C"/>
                </a:solidFill>
                <a:latin typeface="Lucida Sans Unicode"/>
                <a:cs typeface="Lucida Sans Unicode"/>
              </a:rPr>
              <a:t> </a:t>
            </a:r>
            <a:r>
              <a:rPr lang="en-US" sz="1250" spc="-10" dirty="0">
                <a:solidFill>
                  <a:srgbClr val="20493C"/>
                </a:solidFill>
                <a:latin typeface="Lucida Sans Unicode"/>
                <a:cs typeface="Lucida Sans Unicode"/>
              </a:rPr>
              <a:t>Prospect </a:t>
            </a:r>
            <a:r>
              <a:rPr lang="en-US" sz="1250" dirty="0">
                <a:solidFill>
                  <a:srgbClr val="20493C"/>
                </a:solidFill>
                <a:latin typeface="Lucida Sans Unicode"/>
                <a:cs typeface="Lucida Sans Unicode"/>
              </a:rPr>
              <a:t>Dataset from </a:t>
            </a:r>
            <a:r>
              <a:rPr lang="en-US" sz="1250" dirty="0" err="1">
                <a:solidFill>
                  <a:srgbClr val="20493C"/>
                </a:solidFill>
                <a:latin typeface="Lucida Sans Unicode"/>
                <a:cs typeface="Lucida Sans Unicode"/>
              </a:rPr>
              <a:t>ChatGPT</a:t>
            </a:r>
            <a:r>
              <a:rPr lang="en-US" sz="1250" spc="5" dirty="0">
                <a:solidFill>
                  <a:srgbClr val="20493C"/>
                </a:solidFill>
                <a:latin typeface="Lucida Sans Unicode"/>
                <a:cs typeface="Lucida Sans Unicode"/>
              </a:rPr>
              <a:t> </a:t>
            </a:r>
            <a:r>
              <a:rPr lang="en-US" sz="1250" dirty="0">
                <a:solidFill>
                  <a:srgbClr val="20493C"/>
                </a:solidFill>
                <a:latin typeface="Lucida Sans Unicode"/>
                <a:cs typeface="Lucida Sans Unicode"/>
              </a:rPr>
              <a:t>and</a:t>
            </a:r>
            <a:r>
              <a:rPr lang="en-US" sz="1250" spc="5" dirty="0">
                <a:solidFill>
                  <a:srgbClr val="20493C"/>
                </a:solidFill>
                <a:latin typeface="Lucida Sans Unicode"/>
                <a:cs typeface="Lucida Sans Unicode"/>
              </a:rPr>
              <a:t> </a:t>
            </a:r>
            <a:r>
              <a:rPr lang="en-US" sz="1250" dirty="0">
                <a:solidFill>
                  <a:srgbClr val="20493C"/>
                </a:solidFill>
                <a:latin typeface="Lucida Sans Unicode"/>
                <a:cs typeface="Lucida Sans Unicode"/>
              </a:rPr>
              <a:t>Cleaning</a:t>
            </a:r>
            <a:r>
              <a:rPr lang="en-US" sz="1250" spc="5" dirty="0">
                <a:solidFill>
                  <a:srgbClr val="20493C"/>
                </a:solidFill>
                <a:latin typeface="Lucida Sans Unicode"/>
                <a:cs typeface="Lucida Sans Unicode"/>
              </a:rPr>
              <a:t> </a:t>
            </a:r>
            <a:r>
              <a:rPr lang="en-US" sz="1250" spc="-25" dirty="0">
                <a:solidFill>
                  <a:srgbClr val="20493C"/>
                </a:solidFill>
                <a:latin typeface="Lucida Sans Unicode"/>
                <a:cs typeface="Lucida Sans Unicode"/>
              </a:rPr>
              <a:t>the </a:t>
            </a:r>
            <a:r>
              <a:rPr lang="en-US" sz="1250" spc="-10" dirty="0">
                <a:solidFill>
                  <a:srgbClr val="20493C"/>
                </a:solidFill>
                <a:latin typeface="Lucida Sans Unicode"/>
                <a:cs typeface="Lucida Sans Unicode"/>
              </a:rPr>
              <a:t>dataset.</a:t>
            </a:r>
            <a:endParaRPr lang="en-US" sz="1250" dirty="0">
              <a:latin typeface="Lucida Sans Unicode"/>
              <a:cs typeface="Lucida Sans Unicode"/>
            </a:endParaRPr>
          </a:p>
        </p:txBody>
      </p:sp>
      <p:sp>
        <p:nvSpPr>
          <p:cNvPr id="10" name="object 10"/>
          <p:cNvSpPr txBox="1"/>
          <p:nvPr/>
        </p:nvSpPr>
        <p:spPr>
          <a:xfrm>
            <a:off x="2543849" y="3584442"/>
            <a:ext cx="3738442" cy="448071"/>
          </a:xfrm>
          <a:prstGeom prst="rect">
            <a:avLst/>
          </a:prstGeom>
        </p:spPr>
        <p:txBody>
          <a:bodyPr vert="horz" wrap="square" lIns="0" tIns="12700" rIns="0" bIns="0" rtlCol="0">
            <a:spAutoFit/>
          </a:bodyPr>
          <a:lstStyle/>
          <a:p>
            <a:pPr marL="12700" marR="5080">
              <a:lnSpc>
                <a:spcPct val="114999"/>
              </a:lnSpc>
              <a:spcBef>
                <a:spcPts val="100"/>
              </a:spcBef>
            </a:pPr>
            <a:r>
              <a:rPr lang="en-US" sz="1250" dirty="0">
                <a:latin typeface="Lucida Sans Unicode"/>
                <a:cs typeface="Lucida Sans Unicode"/>
              </a:rPr>
              <a:t>By using AWS CLI dataset from local machine is imported to AWS S3 bucket.</a:t>
            </a:r>
          </a:p>
        </p:txBody>
      </p:sp>
      <p:sp>
        <p:nvSpPr>
          <p:cNvPr id="13" name="object 13"/>
          <p:cNvSpPr txBox="1"/>
          <p:nvPr/>
        </p:nvSpPr>
        <p:spPr>
          <a:xfrm>
            <a:off x="2543849" y="4935113"/>
            <a:ext cx="4985641" cy="1111715"/>
          </a:xfrm>
          <a:prstGeom prst="rect">
            <a:avLst/>
          </a:prstGeom>
        </p:spPr>
        <p:txBody>
          <a:bodyPr vert="horz" wrap="square" lIns="0" tIns="12700" rIns="0" bIns="0" rtlCol="0">
            <a:spAutoFit/>
          </a:bodyPr>
          <a:lstStyle/>
          <a:p>
            <a:pPr marL="12700" marR="5080" algn="just">
              <a:lnSpc>
                <a:spcPct val="114999"/>
              </a:lnSpc>
              <a:spcBef>
                <a:spcPts val="100"/>
              </a:spcBef>
            </a:pPr>
            <a:r>
              <a:rPr lang="en-US" sz="1250" dirty="0">
                <a:latin typeface="Lucida Sans Unicode"/>
                <a:cs typeface="Lucida Sans Unicode"/>
              </a:rPr>
              <a:t>The data will be extracted, transferred and loaded (ETL ) using glue. Crawler is used to create metadata table to load data from s3 and it will store back data in glue data catalog and again glue data stores the data back in s3 in the format in which Athena can read the data.</a:t>
            </a:r>
          </a:p>
        </p:txBody>
      </p:sp>
      <p:sp>
        <p:nvSpPr>
          <p:cNvPr id="17" name="object 17"/>
          <p:cNvSpPr txBox="1"/>
          <p:nvPr/>
        </p:nvSpPr>
        <p:spPr>
          <a:xfrm>
            <a:off x="1930461" y="7120774"/>
            <a:ext cx="99914" cy="229550"/>
          </a:xfrm>
          <a:prstGeom prst="rect">
            <a:avLst/>
          </a:prstGeom>
        </p:spPr>
        <p:txBody>
          <a:bodyPr vert="horz" wrap="square" lIns="0" tIns="13970" rIns="0" bIns="0" rtlCol="0">
            <a:spAutoFit/>
          </a:bodyPr>
          <a:lstStyle/>
          <a:p>
            <a:pPr marL="12700">
              <a:lnSpc>
                <a:spcPct val="100000"/>
              </a:lnSpc>
              <a:spcBef>
                <a:spcPts val="110"/>
              </a:spcBef>
            </a:pPr>
            <a:r>
              <a:rPr sz="1400" b="1" spc="25" dirty="0">
                <a:solidFill>
                  <a:srgbClr val="FFFFFF"/>
                </a:solidFill>
                <a:latin typeface="Arial"/>
                <a:cs typeface="Arial"/>
              </a:rPr>
              <a:t>5</a:t>
            </a:r>
            <a:endParaRPr sz="1400" dirty="0">
              <a:latin typeface="Arial"/>
              <a:cs typeface="Arial"/>
            </a:endParaRPr>
          </a:p>
        </p:txBody>
      </p:sp>
      <p:sp>
        <p:nvSpPr>
          <p:cNvPr id="18" name="object 18"/>
          <p:cNvSpPr txBox="1"/>
          <p:nvPr/>
        </p:nvSpPr>
        <p:spPr>
          <a:xfrm>
            <a:off x="2652618" y="8382000"/>
            <a:ext cx="3639198" cy="226857"/>
          </a:xfrm>
          <a:prstGeom prst="rect">
            <a:avLst/>
          </a:prstGeom>
        </p:spPr>
        <p:txBody>
          <a:bodyPr vert="horz" wrap="square" lIns="0" tIns="12700" rIns="0" bIns="0" rtlCol="0">
            <a:spAutoFit/>
          </a:bodyPr>
          <a:lstStyle/>
          <a:p>
            <a:pPr marL="12700" marR="5080">
              <a:lnSpc>
                <a:spcPct val="114999"/>
              </a:lnSpc>
              <a:spcBef>
                <a:spcPts val="100"/>
              </a:spcBef>
            </a:pPr>
            <a:r>
              <a:rPr lang="en-US" sz="1250" dirty="0">
                <a:latin typeface="Lucida Sans Unicode"/>
                <a:cs typeface="Lucida Sans Unicode"/>
              </a:rPr>
              <a:t>Visualizing the data using AWS </a:t>
            </a:r>
            <a:r>
              <a:rPr lang="en-US" sz="1250" dirty="0" err="1">
                <a:latin typeface="Lucida Sans Unicode"/>
                <a:cs typeface="Lucida Sans Unicode"/>
              </a:rPr>
              <a:t>Quicksight</a:t>
            </a:r>
            <a:r>
              <a:rPr lang="en-US" sz="1250" dirty="0">
                <a:latin typeface="Lucida Sans Unicode"/>
                <a:cs typeface="Lucida Sans Unicode"/>
              </a:rPr>
              <a:t>.</a:t>
            </a:r>
            <a:endParaRPr sz="1250" dirty="0">
              <a:latin typeface="Lucida Sans Unicode"/>
              <a:cs typeface="Lucida Sans Unicode"/>
            </a:endParaRPr>
          </a:p>
        </p:txBody>
      </p:sp>
      <p:sp>
        <p:nvSpPr>
          <p:cNvPr id="19" name="object 19"/>
          <p:cNvSpPr txBox="1"/>
          <p:nvPr/>
        </p:nvSpPr>
        <p:spPr>
          <a:xfrm>
            <a:off x="2531426" y="6771287"/>
            <a:ext cx="4559816" cy="669286"/>
          </a:xfrm>
          <a:prstGeom prst="rect">
            <a:avLst/>
          </a:prstGeom>
        </p:spPr>
        <p:txBody>
          <a:bodyPr vert="horz" wrap="square" lIns="0" tIns="12700" rIns="0" bIns="0" rtlCol="0">
            <a:spAutoFit/>
          </a:bodyPr>
          <a:lstStyle/>
          <a:p>
            <a:pPr marL="12700" marR="5080">
              <a:lnSpc>
                <a:spcPct val="114999"/>
              </a:lnSpc>
              <a:spcBef>
                <a:spcPts val="100"/>
              </a:spcBef>
            </a:pPr>
            <a:r>
              <a:rPr lang="en-US" sz="1250" spc="-10" dirty="0">
                <a:solidFill>
                  <a:srgbClr val="20493C"/>
                </a:solidFill>
                <a:latin typeface="Lucida Sans Unicode"/>
                <a:cs typeface="Lucida Sans Unicode"/>
              </a:rPr>
              <a:t>The data will be </a:t>
            </a:r>
            <a:r>
              <a:rPr sz="1250" spc="-10" dirty="0">
                <a:solidFill>
                  <a:srgbClr val="20493C"/>
                </a:solidFill>
                <a:latin typeface="Lucida Sans Unicode"/>
                <a:cs typeface="Lucida Sans Unicode"/>
              </a:rPr>
              <a:t>transformed</a:t>
            </a:r>
            <a:r>
              <a:rPr sz="1250" spc="-80" dirty="0">
                <a:solidFill>
                  <a:srgbClr val="20493C"/>
                </a:solidFill>
                <a:latin typeface="Lucida Sans Unicode"/>
                <a:cs typeface="Lucida Sans Unicode"/>
              </a:rPr>
              <a:t> </a:t>
            </a:r>
            <a:r>
              <a:rPr sz="1250" spc="-35" dirty="0">
                <a:solidFill>
                  <a:srgbClr val="20493C"/>
                </a:solidFill>
                <a:latin typeface="Lucida Sans Unicode"/>
                <a:cs typeface="Lucida Sans Unicode"/>
              </a:rPr>
              <a:t>using</a:t>
            </a:r>
            <a:r>
              <a:rPr sz="1250" spc="-45" dirty="0">
                <a:solidFill>
                  <a:srgbClr val="20493C"/>
                </a:solidFill>
                <a:latin typeface="Lucida Sans Unicode"/>
                <a:cs typeface="Lucida Sans Unicode"/>
              </a:rPr>
              <a:t> </a:t>
            </a:r>
            <a:r>
              <a:rPr sz="1250" spc="55" dirty="0">
                <a:solidFill>
                  <a:srgbClr val="20493C"/>
                </a:solidFill>
                <a:latin typeface="Lucida Sans Unicode"/>
                <a:cs typeface="Lucida Sans Unicode"/>
              </a:rPr>
              <a:t>AWS</a:t>
            </a:r>
            <a:r>
              <a:rPr sz="1250" spc="-45" dirty="0">
                <a:solidFill>
                  <a:srgbClr val="20493C"/>
                </a:solidFill>
                <a:latin typeface="Lucida Sans Unicode"/>
                <a:cs typeface="Lucida Sans Unicode"/>
              </a:rPr>
              <a:t> </a:t>
            </a:r>
            <a:r>
              <a:rPr sz="1250" spc="-10" dirty="0">
                <a:solidFill>
                  <a:srgbClr val="20493C"/>
                </a:solidFill>
                <a:latin typeface="Lucida Sans Unicode"/>
                <a:cs typeface="Lucida Sans Unicode"/>
              </a:rPr>
              <a:t>Athena </a:t>
            </a:r>
            <a:r>
              <a:rPr sz="1250" spc="-40" dirty="0">
                <a:solidFill>
                  <a:srgbClr val="20493C"/>
                </a:solidFill>
                <a:latin typeface="Lucida Sans Unicode"/>
                <a:cs typeface="Lucida Sans Unicode"/>
              </a:rPr>
              <a:t>for</a:t>
            </a:r>
            <a:r>
              <a:rPr sz="1250" spc="-75" dirty="0">
                <a:solidFill>
                  <a:srgbClr val="20493C"/>
                </a:solidFill>
                <a:latin typeface="Lucida Sans Unicode"/>
                <a:cs typeface="Lucida Sans Unicode"/>
              </a:rPr>
              <a:t> </a:t>
            </a:r>
            <a:r>
              <a:rPr sz="1250" spc="-10" dirty="0">
                <a:solidFill>
                  <a:srgbClr val="20493C"/>
                </a:solidFill>
                <a:latin typeface="Lucida Sans Unicode"/>
                <a:cs typeface="Lucida Sans Unicode"/>
              </a:rPr>
              <a:t>queries.</a:t>
            </a:r>
            <a:r>
              <a:rPr lang="en-US" sz="1250" spc="-10" dirty="0">
                <a:solidFill>
                  <a:srgbClr val="20493C"/>
                </a:solidFill>
                <a:latin typeface="Lucida Sans Unicode"/>
                <a:cs typeface="Lucida Sans Unicode"/>
              </a:rPr>
              <a:t> The Athena will access data through  glue data catalog which is a central  metadata repository. </a:t>
            </a:r>
            <a:endParaRPr sz="1250" dirty="0">
              <a:latin typeface="Lucida Sans Unicode"/>
              <a:cs typeface="Lucida Sans Unicode"/>
            </a:endParaRPr>
          </a:p>
        </p:txBody>
      </p:sp>
      <p:sp>
        <p:nvSpPr>
          <p:cNvPr id="20" name="object 20"/>
          <p:cNvSpPr txBox="1"/>
          <p:nvPr/>
        </p:nvSpPr>
        <p:spPr>
          <a:xfrm>
            <a:off x="618687" y="1221259"/>
            <a:ext cx="6472555" cy="226857"/>
          </a:xfrm>
          <a:prstGeom prst="rect">
            <a:avLst/>
          </a:prstGeom>
        </p:spPr>
        <p:txBody>
          <a:bodyPr vert="horz" wrap="square" lIns="0" tIns="12700" rIns="0" bIns="0" rtlCol="0">
            <a:spAutoFit/>
          </a:bodyPr>
          <a:lstStyle/>
          <a:p>
            <a:pPr marL="12700" marR="5080" algn="just">
              <a:lnSpc>
                <a:spcPct val="114999"/>
              </a:lnSpc>
              <a:spcBef>
                <a:spcPts val="100"/>
              </a:spcBef>
            </a:pPr>
            <a:r>
              <a:rPr lang="en-US" sz="1250" dirty="0">
                <a:latin typeface="Lucida Sans Unicode"/>
                <a:cs typeface="Lucida Sans Unicode"/>
              </a:rPr>
              <a:t>Version - 1</a:t>
            </a:r>
            <a:endParaRPr sz="1250" dirty="0">
              <a:latin typeface="Lucida Sans Unicode"/>
              <a:cs typeface="Lucida Sans Unicode"/>
            </a:endParaRPr>
          </a:p>
        </p:txBody>
      </p:sp>
      <p:sp>
        <p:nvSpPr>
          <p:cNvPr id="26" name="Rectangle 25">
            <a:extLst>
              <a:ext uri="{FF2B5EF4-FFF2-40B4-BE49-F238E27FC236}">
                <a16:creationId xmlns:a16="http://schemas.microsoft.com/office/drawing/2014/main" id="{8607B91C-F66C-D133-2E5B-FF9C5E01E56B}"/>
              </a:ext>
            </a:extLst>
          </p:cNvPr>
          <p:cNvSpPr/>
          <p:nvPr/>
        </p:nvSpPr>
        <p:spPr>
          <a:xfrm>
            <a:off x="366675" y="2183556"/>
            <a:ext cx="1676400" cy="732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Selecting a Data Set</a:t>
            </a:r>
          </a:p>
        </p:txBody>
      </p:sp>
      <p:sp>
        <p:nvSpPr>
          <p:cNvPr id="27" name="Rectangle 26">
            <a:extLst>
              <a:ext uri="{FF2B5EF4-FFF2-40B4-BE49-F238E27FC236}">
                <a16:creationId xmlns:a16="http://schemas.microsoft.com/office/drawing/2014/main" id="{D0D567CC-D0A3-3120-47B8-2D840970BA3E}"/>
              </a:ext>
            </a:extLst>
          </p:cNvPr>
          <p:cNvSpPr/>
          <p:nvPr/>
        </p:nvSpPr>
        <p:spPr>
          <a:xfrm>
            <a:off x="353975" y="3457409"/>
            <a:ext cx="1676400" cy="830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Uploading the dataset to s3 bucket </a:t>
            </a:r>
          </a:p>
        </p:txBody>
      </p:sp>
      <p:sp>
        <p:nvSpPr>
          <p:cNvPr id="28" name="Rectangle 27">
            <a:extLst>
              <a:ext uri="{FF2B5EF4-FFF2-40B4-BE49-F238E27FC236}">
                <a16:creationId xmlns:a16="http://schemas.microsoft.com/office/drawing/2014/main" id="{F3BBD655-B903-B0B0-D01C-B6CF4FCA637F}"/>
              </a:ext>
            </a:extLst>
          </p:cNvPr>
          <p:cNvSpPr/>
          <p:nvPr/>
        </p:nvSpPr>
        <p:spPr>
          <a:xfrm>
            <a:off x="366675" y="5002247"/>
            <a:ext cx="1676400" cy="917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extraction, transformation and load</a:t>
            </a:r>
          </a:p>
        </p:txBody>
      </p:sp>
      <p:sp>
        <p:nvSpPr>
          <p:cNvPr id="29" name="Rectangle 28">
            <a:extLst>
              <a:ext uri="{FF2B5EF4-FFF2-40B4-BE49-F238E27FC236}">
                <a16:creationId xmlns:a16="http://schemas.microsoft.com/office/drawing/2014/main" id="{79C1C3B9-0E5C-784D-DA5D-3F0CDD2A16AD}"/>
              </a:ext>
            </a:extLst>
          </p:cNvPr>
          <p:cNvSpPr/>
          <p:nvPr/>
        </p:nvSpPr>
        <p:spPr>
          <a:xfrm>
            <a:off x="353975" y="6661782"/>
            <a:ext cx="1676400" cy="917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Query the data</a:t>
            </a:r>
          </a:p>
        </p:txBody>
      </p:sp>
      <p:sp>
        <p:nvSpPr>
          <p:cNvPr id="30" name="Rectangle 29">
            <a:extLst>
              <a:ext uri="{FF2B5EF4-FFF2-40B4-BE49-F238E27FC236}">
                <a16:creationId xmlns:a16="http://schemas.microsoft.com/office/drawing/2014/main" id="{98142705-799A-1240-77A4-862C3F0FDFA5}"/>
              </a:ext>
            </a:extLst>
          </p:cNvPr>
          <p:cNvSpPr/>
          <p:nvPr/>
        </p:nvSpPr>
        <p:spPr>
          <a:xfrm>
            <a:off x="366675" y="8214067"/>
            <a:ext cx="1676400" cy="917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visualization</a:t>
            </a:r>
          </a:p>
        </p:txBody>
      </p:sp>
      <p:cxnSp>
        <p:nvCxnSpPr>
          <p:cNvPr id="32" name="Straight Arrow Connector 31">
            <a:extLst>
              <a:ext uri="{FF2B5EF4-FFF2-40B4-BE49-F238E27FC236}">
                <a16:creationId xmlns:a16="http://schemas.microsoft.com/office/drawing/2014/main" id="{62EBD5AD-9482-33B1-020E-D9076514D3CD}"/>
              </a:ext>
            </a:extLst>
          </p:cNvPr>
          <p:cNvCxnSpPr>
            <a:cxnSpLocks/>
          </p:cNvCxnSpPr>
          <p:nvPr/>
        </p:nvCxnSpPr>
        <p:spPr>
          <a:xfrm>
            <a:off x="1066800" y="30480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41FD2C-3905-DD83-EC6C-EEACBE4A1F3B}"/>
              </a:ext>
            </a:extLst>
          </p:cNvPr>
          <p:cNvCxnSpPr>
            <a:cxnSpLocks/>
          </p:cNvCxnSpPr>
          <p:nvPr/>
        </p:nvCxnSpPr>
        <p:spPr>
          <a:xfrm>
            <a:off x="1066800" y="44196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1428C1-DEA4-EF37-D8EB-E4050BB90820}"/>
              </a:ext>
            </a:extLst>
          </p:cNvPr>
          <p:cNvCxnSpPr>
            <a:cxnSpLocks/>
          </p:cNvCxnSpPr>
          <p:nvPr/>
        </p:nvCxnSpPr>
        <p:spPr>
          <a:xfrm>
            <a:off x="1066800" y="6046828"/>
            <a:ext cx="0" cy="50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80B75D-6CF5-A8CA-A130-DBB6A9F9B3E6}"/>
              </a:ext>
            </a:extLst>
          </p:cNvPr>
          <p:cNvCxnSpPr>
            <a:cxnSpLocks/>
          </p:cNvCxnSpPr>
          <p:nvPr/>
        </p:nvCxnSpPr>
        <p:spPr>
          <a:xfrm>
            <a:off x="1066800" y="76200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71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90635" y="210455"/>
            <a:ext cx="4422140" cy="498212"/>
          </a:xfrm>
          <a:prstGeom prst="rect">
            <a:avLst/>
          </a:prstGeom>
        </p:spPr>
        <p:txBody>
          <a:bodyPr vert="horz" wrap="square" lIns="0" tIns="64769" rIns="0" bIns="0" rtlCol="0">
            <a:spAutoFit/>
          </a:bodyPr>
          <a:lstStyle/>
          <a:p>
            <a:pPr marL="12700" marR="5080">
              <a:lnSpc>
                <a:spcPts val="3250"/>
              </a:lnSpc>
              <a:spcBef>
                <a:spcPts val="509"/>
              </a:spcBef>
            </a:pPr>
            <a:r>
              <a:rPr lang="en-US" sz="3000" dirty="0"/>
              <a:t>Overview of the design</a:t>
            </a:r>
            <a:endParaRPr sz="3000" dirty="0"/>
          </a:p>
        </p:txBody>
      </p:sp>
      <p:sp>
        <p:nvSpPr>
          <p:cNvPr id="17" name="object 17"/>
          <p:cNvSpPr txBox="1"/>
          <p:nvPr/>
        </p:nvSpPr>
        <p:spPr>
          <a:xfrm>
            <a:off x="1930461" y="7120774"/>
            <a:ext cx="99914" cy="229550"/>
          </a:xfrm>
          <a:prstGeom prst="rect">
            <a:avLst/>
          </a:prstGeom>
        </p:spPr>
        <p:txBody>
          <a:bodyPr vert="horz" wrap="square" lIns="0" tIns="13970" rIns="0" bIns="0" rtlCol="0">
            <a:spAutoFit/>
          </a:bodyPr>
          <a:lstStyle/>
          <a:p>
            <a:pPr marL="12700">
              <a:lnSpc>
                <a:spcPct val="100000"/>
              </a:lnSpc>
              <a:spcBef>
                <a:spcPts val="110"/>
              </a:spcBef>
            </a:pPr>
            <a:r>
              <a:rPr sz="1400" b="1" spc="25" dirty="0">
                <a:solidFill>
                  <a:srgbClr val="FFFFFF"/>
                </a:solidFill>
                <a:latin typeface="Arial"/>
                <a:cs typeface="Arial"/>
              </a:rPr>
              <a:t>5</a:t>
            </a:r>
            <a:endParaRPr sz="1400" dirty="0">
              <a:latin typeface="Arial"/>
              <a:cs typeface="Arial"/>
            </a:endParaRPr>
          </a:p>
        </p:txBody>
      </p:sp>
      <p:sp>
        <p:nvSpPr>
          <p:cNvPr id="20" name="object 20"/>
          <p:cNvSpPr txBox="1"/>
          <p:nvPr/>
        </p:nvSpPr>
        <p:spPr>
          <a:xfrm>
            <a:off x="618687" y="1221259"/>
            <a:ext cx="6472555" cy="355225"/>
          </a:xfrm>
          <a:prstGeom prst="rect">
            <a:avLst/>
          </a:prstGeom>
        </p:spPr>
        <p:txBody>
          <a:bodyPr vert="horz" wrap="square" lIns="0" tIns="12700" rIns="0" bIns="0" rtlCol="0">
            <a:spAutoFit/>
          </a:bodyPr>
          <a:lstStyle/>
          <a:p>
            <a:pPr marL="12700" marR="5080" algn="just">
              <a:lnSpc>
                <a:spcPct val="114999"/>
              </a:lnSpc>
              <a:spcBef>
                <a:spcPts val="100"/>
              </a:spcBef>
            </a:pPr>
            <a:r>
              <a:rPr lang="en-US" sz="2000" dirty="0">
                <a:latin typeface="Lucida Sans Unicode"/>
                <a:cs typeface="Lucida Sans Unicode"/>
              </a:rPr>
              <a:t>Version - 2</a:t>
            </a:r>
            <a:endParaRPr sz="2000" dirty="0">
              <a:latin typeface="Lucida Sans Unicode"/>
              <a:cs typeface="Lucida Sans Unicode"/>
            </a:endParaRPr>
          </a:p>
        </p:txBody>
      </p:sp>
      <p:sp>
        <p:nvSpPr>
          <p:cNvPr id="26" name="Rectangle 25">
            <a:extLst>
              <a:ext uri="{FF2B5EF4-FFF2-40B4-BE49-F238E27FC236}">
                <a16:creationId xmlns:a16="http://schemas.microsoft.com/office/drawing/2014/main" id="{8607B91C-F66C-D133-2E5B-FF9C5E01E56B}"/>
              </a:ext>
            </a:extLst>
          </p:cNvPr>
          <p:cNvSpPr/>
          <p:nvPr/>
        </p:nvSpPr>
        <p:spPr>
          <a:xfrm>
            <a:off x="214276" y="2743199"/>
            <a:ext cx="1676400" cy="1262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Generating a Data Set</a:t>
            </a:r>
          </a:p>
        </p:txBody>
      </p:sp>
      <p:sp>
        <p:nvSpPr>
          <p:cNvPr id="27" name="Rectangle 26">
            <a:extLst>
              <a:ext uri="{FF2B5EF4-FFF2-40B4-BE49-F238E27FC236}">
                <a16:creationId xmlns:a16="http://schemas.microsoft.com/office/drawing/2014/main" id="{D0D567CC-D0A3-3120-47B8-2D840970BA3E}"/>
              </a:ext>
            </a:extLst>
          </p:cNvPr>
          <p:cNvSpPr/>
          <p:nvPr/>
        </p:nvSpPr>
        <p:spPr>
          <a:xfrm>
            <a:off x="5362648" y="4783356"/>
            <a:ext cx="2104949" cy="1388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Creation of AWS Glue Crawler for ETL Processing</a:t>
            </a:r>
          </a:p>
        </p:txBody>
      </p:sp>
      <p:sp>
        <p:nvSpPr>
          <p:cNvPr id="28" name="Rectangle 27">
            <a:extLst>
              <a:ext uri="{FF2B5EF4-FFF2-40B4-BE49-F238E27FC236}">
                <a16:creationId xmlns:a16="http://schemas.microsoft.com/office/drawing/2014/main" id="{F3BBD655-B903-B0B0-D01C-B6CF4FCA637F}"/>
              </a:ext>
            </a:extLst>
          </p:cNvPr>
          <p:cNvSpPr/>
          <p:nvPr/>
        </p:nvSpPr>
        <p:spPr>
          <a:xfrm>
            <a:off x="3352799" y="4800600"/>
            <a:ext cx="1523999" cy="1388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Setup in AWS Athena </a:t>
            </a:r>
          </a:p>
        </p:txBody>
      </p:sp>
      <p:cxnSp>
        <p:nvCxnSpPr>
          <p:cNvPr id="33" name="Straight Arrow Connector 32">
            <a:extLst>
              <a:ext uri="{FF2B5EF4-FFF2-40B4-BE49-F238E27FC236}">
                <a16:creationId xmlns:a16="http://schemas.microsoft.com/office/drawing/2014/main" id="{0A41FD2C-3905-DD83-EC6C-EEACBE4A1F3B}"/>
              </a:ext>
            </a:extLst>
          </p:cNvPr>
          <p:cNvCxnSpPr>
            <a:cxnSpLocks/>
          </p:cNvCxnSpPr>
          <p:nvPr/>
        </p:nvCxnSpPr>
        <p:spPr>
          <a:xfrm flipH="1">
            <a:off x="4953000" y="54102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243756D-5837-46CF-BCA2-2FBE0ACB4F2C}"/>
              </a:ext>
            </a:extLst>
          </p:cNvPr>
          <p:cNvSpPr/>
          <p:nvPr/>
        </p:nvSpPr>
        <p:spPr>
          <a:xfrm>
            <a:off x="2528925" y="2743199"/>
            <a:ext cx="2195476" cy="1262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Importing the dataset from local to S3 via AWS CLI</a:t>
            </a:r>
          </a:p>
        </p:txBody>
      </p:sp>
      <p:cxnSp>
        <p:nvCxnSpPr>
          <p:cNvPr id="3" name="Straight Arrow Connector 2">
            <a:extLst>
              <a:ext uri="{FF2B5EF4-FFF2-40B4-BE49-F238E27FC236}">
                <a16:creationId xmlns:a16="http://schemas.microsoft.com/office/drawing/2014/main" id="{4992B507-657C-E607-7831-FB47E4A02380}"/>
              </a:ext>
            </a:extLst>
          </p:cNvPr>
          <p:cNvCxnSpPr>
            <a:cxnSpLocks/>
          </p:cNvCxnSpPr>
          <p:nvPr/>
        </p:nvCxnSpPr>
        <p:spPr>
          <a:xfrm>
            <a:off x="1219200" y="41910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A255BA1-7EDC-6E17-CC8E-F57719EAE3D4}"/>
              </a:ext>
            </a:extLst>
          </p:cNvPr>
          <p:cNvCxnSpPr>
            <a:cxnSpLocks/>
          </p:cNvCxnSpPr>
          <p:nvPr/>
        </p:nvCxnSpPr>
        <p:spPr>
          <a:xfrm>
            <a:off x="2030375" y="3398520"/>
            <a:ext cx="431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E28EB4-772A-FD52-247A-4BF9273C0E09}"/>
              </a:ext>
            </a:extLst>
          </p:cNvPr>
          <p:cNvSpPr/>
          <p:nvPr/>
        </p:nvSpPr>
        <p:spPr>
          <a:xfrm>
            <a:off x="5362648" y="2743199"/>
            <a:ext cx="2104951" cy="1262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Creation and starting of EMR Cluster(Spark Code)</a:t>
            </a:r>
          </a:p>
        </p:txBody>
      </p:sp>
      <p:cxnSp>
        <p:nvCxnSpPr>
          <p:cNvPr id="9" name="Straight Arrow Connector 8">
            <a:extLst>
              <a:ext uri="{FF2B5EF4-FFF2-40B4-BE49-F238E27FC236}">
                <a16:creationId xmlns:a16="http://schemas.microsoft.com/office/drawing/2014/main" id="{18AF0188-AE03-DE24-4DBD-CF3CDEA5A868}"/>
              </a:ext>
            </a:extLst>
          </p:cNvPr>
          <p:cNvCxnSpPr>
            <a:cxnSpLocks/>
          </p:cNvCxnSpPr>
          <p:nvPr/>
        </p:nvCxnSpPr>
        <p:spPr>
          <a:xfrm>
            <a:off x="6477000" y="43434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FE0F-48F9-FDEF-DE80-911C07FB90FB}"/>
              </a:ext>
            </a:extLst>
          </p:cNvPr>
          <p:cNvCxnSpPr>
            <a:cxnSpLocks/>
          </p:cNvCxnSpPr>
          <p:nvPr/>
        </p:nvCxnSpPr>
        <p:spPr>
          <a:xfrm>
            <a:off x="4876800" y="34290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4B1FB56-8DF2-8DF5-09F5-B79D02C081A1}"/>
              </a:ext>
            </a:extLst>
          </p:cNvPr>
          <p:cNvSpPr/>
          <p:nvPr/>
        </p:nvSpPr>
        <p:spPr>
          <a:xfrm>
            <a:off x="214272" y="4800600"/>
            <a:ext cx="2576475" cy="13735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Prediction in AWS </a:t>
            </a:r>
            <a:r>
              <a:rPr lang="en-US" dirty="0" err="1"/>
              <a:t>Sagemaker</a:t>
            </a:r>
            <a:r>
              <a:rPr lang="en-US" dirty="0"/>
              <a:t> / </a:t>
            </a:r>
            <a:r>
              <a:rPr lang="en-US" dirty="0" err="1"/>
              <a:t>Jupyter</a:t>
            </a:r>
            <a:r>
              <a:rPr lang="en-US" dirty="0"/>
              <a:t> Notebook</a:t>
            </a:r>
          </a:p>
        </p:txBody>
      </p:sp>
      <p:cxnSp>
        <p:nvCxnSpPr>
          <p:cNvPr id="16" name="Straight Arrow Connector 15">
            <a:extLst>
              <a:ext uri="{FF2B5EF4-FFF2-40B4-BE49-F238E27FC236}">
                <a16:creationId xmlns:a16="http://schemas.microsoft.com/office/drawing/2014/main" id="{10B8B169-3D41-BE2C-C5A1-78A7FABDD80D}"/>
              </a:ext>
            </a:extLst>
          </p:cNvPr>
          <p:cNvCxnSpPr>
            <a:cxnSpLocks/>
          </p:cNvCxnSpPr>
          <p:nvPr/>
        </p:nvCxnSpPr>
        <p:spPr>
          <a:xfrm flipH="1">
            <a:off x="2866949" y="5402580"/>
            <a:ext cx="3810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C8A0960-CBC4-F1E2-DCF5-7784C1AB0506}"/>
              </a:ext>
            </a:extLst>
          </p:cNvPr>
          <p:cNvSpPr/>
          <p:nvPr/>
        </p:nvSpPr>
        <p:spPr>
          <a:xfrm>
            <a:off x="214272" y="7119936"/>
            <a:ext cx="2576475" cy="728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Visualization in Tableau</a:t>
            </a:r>
          </a:p>
        </p:txBody>
      </p:sp>
      <p:cxnSp>
        <p:nvCxnSpPr>
          <p:cNvPr id="25" name="Straight Arrow Connector 24">
            <a:extLst>
              <a:ext uri="{FF2B5EF4-FFF2-40B4-BE49-F238E27FC236}">
                <a16:creationId xmlns:a16="http://schemas.microsoft.com/office/drawing/2014/main" id="{513F0F17-2570-2C91-BDF4-4AFB1A91E8C6}"/>
              </a:ext>
            </a:extLst>
          </p:cNvPr>
          <p:cNvCxnSpPr>
            <a:cxnSpLocks/>
          </p:cNvCxnSpPr>
          <p:nvPr/>
        </p:nvCxnSpPr>
        <p:spPr>
          <a:xfrm>
            <a:off x="2895600" y="7396044"/>
            <a:ext cx="548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73128F3-E9A5-F8BE-7C44-213D6544E028}"/>
              </a:ext>
            </a:extLst>
          </p:cNvPr>
          <p:cNvSpPr/>
          <p:nvPr/>
        </p:nvSpPr>
        <p:spPr>
          <a:xfrm>
            <a:off x="3657600" y="7119940"/>
            <a:ext cx="1828800" cy="728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Deployment in Tableau Online</a:t>
            </a:r>
          </a:p>
        </p:txBody>
      </p:sp>
      <p:cxnSp>
        <p:nvCxnSpPr>
          <p:cNvPr id="34" name="Straight Arrow Connector 33">
            <a:extLst>
              <a:ext uri="{FF2B5EF4-FFF2-40B4-BE49-F238E27FC236}">
                <a16:creationId xmlns:a16="http://schemas.microsoft.com/office/drawing/2014/main" id="{9F7975E4-BA04-CA41-2DC1-24AFE1ED9CD1}"/>
              </a:ext>
            </a:extLst>
          </p:cNvPr>
          <p:cNvCxnSpPr>
            <a:cxnSpLocks/>
          </p:cNvCxnSpPr>
          <p:nvPr/>
        </p:nvCxnSpPr>
        <p:spPr>
          <a:xfrm>
            <a:off x="1447800" y="64008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55E791-55AB-681D-921E-5A319291E33E}"/>
              </a:ext>
            </a:extLst>
          </p:cNvPr>
          <p:cNvSpPr>
            <a:spLocks noGrp="1"/>
          </p:cNvSpPr>
          <p:nvPr>
            <p:ph type="title"/>
          </p:nvPr>
        </p:nvSpPr>
        <p:spPr>
          <a:xfrm>
            <a:off x="505107" y="210455"/>
            <a:ext cx="6300470" cy="538609"/>
          </a:xfrm>
        </p:spPr>
        <p:txBody>
          <a:bodyPr/>
          <a:lstStyle/>
          <a:p>
            <a:r>
              <a:rPr lang="en-US" b="1" u="sng" dirty="0"/>
              <a:t>Test Results:</a:t>
            </a:r>
          </a:p>
        </p:txBody>
      </p:sp>
      <p:pic>
        <p:nvPicPr>
          <p:cNvPr id="5" name="Picture 4" descr="A picture containing text, screenshot, software">
            <a:extLst>
              <a:ext uri="{FF2B5EF4-FFF2-40B4-BE49-F238E27FC236}">
                <a16:creationId xmlns:a16="http://schemas.microsoft.com/office/drawing/2014/main" id="{D5D28E4D-02EC-0878-E9EF-36A34F18E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10" y="4724400"/>
            <a:ext cx="6805577" cy="4146424"/>
          </a:xfrm>
          <a:prstGeom prst="rect">
            <a:avLst/>
          </a:prstGeom>
        </p:spPr>
      </p:pic>
      <p:sp>
        <p:nvSpPr>
          <p:cNvPr id="6" name="TextBox 5">
            <a:extLst>
              <a:ext uri="{FF2B5EF4-FFF2-40B4-BE49-F238E27FC236}">
                <a16:creationId xmlns:a16="http://schemas.microsoft.com/office/drawing/2014/main" id="{1D0F631E-EA10-FBFE-7DBB-4BC7945C75AE}"/>
              </a:ext>
            </a:extLst>
          </p:cNvPr>
          <p:cNvSpPr txBox="1"/>
          <p:nvPr/>
        </p:nvSpPr>
        <p:spPr>
          <a:xfrm flipH="1">
            <a:off x="505107" y="1335406"/>
            <a:ext cx="4343401" cy="369332"/>
          </a:xfrm>
          <a:prstGeom prst="rect">
            <a:avLst/>
          </a:prstGeom>
          <a:noFill/>
        </p:spPr>
        <p:txBody>
          <a:bodyPr wrap="square" rtlCol="0">
            <a:spAutoFit/>
          </a:bodyPr>
          <a:lstStyle/>
          <a:p>
            <a:r>
              <a:rPr lang="en-US" u="sng" dirty="0"/>
              <a:t>AWS CLI SETUP CONFIGURATION:</a:t>
            </a:r>
          </a:p>
        </p:txBody>
      </p:sp>
      <p:sp>
        <p:nvSpPr>
          <p:cNvPr id="8" name="TextBox 7">
            <a:extLst>
              <a:ext uri="{FF2B5EF4-FFF2-40B4-BE49-F238E27FC236}">
                <a16:creationId xmlns:a16="http://schemas.microsoft.com/office/drawing/2014/main" id="{043B4DAD-0D7C-E0AE-1AA6-A33191574EA4}"/>
              </a:ext>
            </a:extLst>
          </p:cNvPr>
          <p:cNvSpPr txBox="1"/>
          <p:nvPr/>
        </p:nvSpPr>
        <p:spPr>
          <a:xfrm>
            <a:off x="761998" y="2316481"/>
            <a:ext cx="624840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our project we are using AWS CLI (Command Line Interface) to import the dataset from the local machine to AWS S3 bucket.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main objective of our project is to make an end to end flow this setup will help in automating the process.</a:t>
            </a:r>
          </a:p>
          <a:p>
            <a:endParaRPr lang="en-US" dirty="0"/>
          </a:p>
        </p:txBody>
      </p:sp>
    </p:spTree>
    <p:extLst>
      <p:ext uri="{BB962C8B-B14F-4D97-AF65-F5344CB8AC3E}">
        <p14:creationId xmlns:p14="http://schemas.microsoft.com/office/powerpoint/2010/main" val="151888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F85F2DD0-430F-65C1-3652-3049519C4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07" y="1066800"/>
            <a:ext cx="6529423" cy="342396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D6B2A294-EAF1-8EE2-91C5-8E24112AE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42" y="4876800"/>
            <a:ext cx="6579588" cy="3760470"/>
          </a:xfrm>
          <a:prstGeom prst="rect">
            <a:avLst/>
          </a:prstGeom>
        </p:spPr>
      </p:pic>
      <p:sp>
        <p:nvSpPr>
          <p:cNvPr id="9" name="TextBox 8">
            <a:extLst>
              <a:ext uri="{FF2B5EF4-FFF2-40B4-BE49-F238E27FC236}">
                <a16:creationId xmlns:a16="http://schemas.microsoft.com/office/drawing/2014/main" id="{8B45CFAC-108F-81EF-A97E-172FA6B8FB0E}"/>
              </a:ext>
            </a:extLst>
          </p:cNvPr>
          <p:cNvSpPr txBox="1"/>
          <p:nvPr/>
        </p:nvSpPr>
        <p:spPr>
          <a:xfrm>
            <a:off x="640081" y="533400"/>
            <a:ext cx="4922519" cy="646331"/>
          </a:xfrm>
          <a:prstGeom prst="rect">
            <a:avLst/>
          </a:prstGeom>
          <a:noFill/>
        </p:spPr>
        <p:txBody>
          <a:bodyPr wrap="square" rtlCol="0">
            <a:spAutoFit/>
          </a:bodyPr>
          <a:lstStyle/>
          <a:p>
            <a:r>
              <a:rPr lang="en-US" u="sng" dirty="0"/>
              <a:t>AWS EMR SETUP CONFIGURATION:</a:t>
            </a:r>
          </a:p>
          <a:p>
            <a:endParaRPr lang="en-US" dirty="0"/>
          </a:p>
        </p:txBody>
      </p:sp>
    </p:spTree>
    <p:extLst>
      <p:ext uri="{BB962C8B-B14F-4D97-AF65-F5344CB8AC3E}">
        <p14:creationId xmlns:p14="http://schemas.microsoft.com/office/powerpoint/2010/main" val="217198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screenshot of a computer&#10;&#10;Description automatically generated with medium confidence">
            <a:extLst>
              <a:ext uri="{FF2B5EF4-FFF2-40B4-BE49-F238E27FC236}">
                <a16:creationId xmlns:a16="http://schemas.microsoft.com/office/drawing/2014/main" id="{5DA85BD8-2483-10D9-9714-F95FBCF01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6" y="6096000"/>
            <a:ext cx="6468291" cy="3400425"/>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08FE1193-A3ED-9438-CF56-25CC62B0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77" y="1447800"/>
            <a:ext cx="6477000" cy="3581400"/>
          </a:xfrm>
          <a:prstGeom prst="rect">
            <a:avLst/>
          </a:prstGeom>
        </p:spPr>
      </p:pic>
      <p:sp>
        <p:nvSpPr>
          <p:cNvPr id="4" name="TextBox 3">
            <a:extLst>
              <a:ext uri="{FF2B5EF4-FFF2-40B4-BE49-F238E27FC236}">
                <a16:creationId xmlns:a16="http://schemas.microsoft.com/office/drawing/2014/main" id="{031A2984-3E0D-CDF4-4645-9CC213434223}"/>
              </a:ext>
            </a:extLst>
          </p:cNvPr>
          <p:cNvSpPr txBox="1"/>
          <p:nvPr/>
        </p:nvSpPr>
        <p:spPr>
          <a:xfrm>
            <a:off x="533400" y="561975"/>
            <a:ext cx="5105400" cy="646331"/>
          </a:xfrm>
          <a:prstGeom prst="rect">
            <a:avLst/>
          </a:prstGeom>
          <a:noFill/>
        </p:spPr>
        <p:txBody>
          <a:bodyPr wrap="square" rtlCol="0">
            <a:spAutoFit/>
          </a:bodyPr>
          <a:lstStyle/>
          <a:p>
            <a:r>
              <a:rPr lang="en-US" u="sng" dirty="0"/>
              <a:t>AWS S3 BUCKET:</a:t>
            </a:r>
          </a:p>
          <a:p>
            <a:endParaRPr lang="en-US" dirty="0"/>
          </a:p>
        </p:txBody>
      </p:sp>
    </p:spTree>
    <p:extLst>
      <p:ext uri="{BB962C8B-B14F-4D97-AF65-F5344CB8AC3E}">
        <p14:creationId xmlns:p14="http://schemas.microsoft.com/office/powerpoint/2010/main" val="165302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BC9A64DB9D8943AB3BF2374DB6E8B4" ma:contentTypeVersion="3" ma:contentTypeDescription="Create a new document." ma:contentTypeScope="" ma:versionID="ed040ede0f0d02eaa07d712c6b31c89a">
  <xsd:schema xmlns:xsd="http://www.w3.org/2001/XMLSchema" xmlns:xs="http://www.w3.org/2001/XMLSchema" xmlns:p="http://schemas.microsoft.com/office/2006/metadata/properties" xmlns:ns3="31e789f0-0ab2-4be5-909d-25160f0d493f" targetNamespace="http://schemas.microsoft.com/office/2006/metadata/properties" ma:root="true" ma:fieldsID="94b2c0e2549e76a4163ea6a6db0682c4" ns3:_="">
    <xsd:import namespace="31e789f0-0ab2-4be5-909d-25160f0d493f"/>
    <xsd:element name="properties">
      <xsd:complexType>
        <xsd:sequence>
          <xsd:element name="documentManagement">
            <xsd:complexType>
              <xsd:all>
                <xsd:element ref="ns3:_activity"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789f0-0ab2-4be5-909d-25160f0d493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1e789f0-0ab2-4be5-909d-25160f0d493f" xsi:nil="true"/>
  </documentManagement>
</p:properties>
</file>

<file path=customXml/itemProps1.xml><?xml version="1.0" encoding="utf-8"?>
<ds:datastoreItem xmlns:ds="http://schemas.openxmlformats.org/officeDocument/2006/customXml" ds:itemID="{B748654B-C274-477C-BCD7-43FDCAA1E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e789f0-0ab2-4be5-909d-25160f0d49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D73798-89A1-43A4-9E71-DEC3017E8A65}">
  <ds:schemaRefs>
    <ds:schemaRef ds:uri="http://schemas.microsoft.com/sharepoint/v3/contenttype/forms"/>
  </ds:schemaRefs>
</ds:datastoreItem>
</file>

<file path=customXml/itemProps3.xml><?xml version="1.0" encoding="utf-8"?>
<ds:datastoreItem xmlns:ds="http://schemas.openxmlformats.org/officeDocument/2006/customXml" ds:itemID="{0A9708D1-A7F3-4E58-B5E3-8007A52DA771}">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31e789f0-0ab2-4be5-909d-25160f0d49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4582</TotalTime>
  <Words>427</Words>
  <Application>Microsoft Office PowerPoint</Application>
  <PresentationFormat>Custom</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Lucida Sans Unicode</vt:lpstr>
      <vt:lpstr>Office Theme</vt:lpstr>
      <vt:lpstr>PowerPoint Presentation</vt:lpstr>
      <vt:lpstr>Table of Contents</vt:lpstr>
      <vt:lpstr>Problem Statement</vt:lpstr>
      <vt:lpstr>DATASET</vt:lpstr>
      <vt:lpstr>Overview of the design</vt:lpstr>
      <vt:lpstr>Overview of the design</vt:lpstr>
      <vt:lpstr>Test 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Clean Simple General Proposal</dc:title>
  <dc:creator>Surraj Kumar</dc:creator>
  <cp:keywords>DAFcTCO42So,BAEkUtU8bXQ</cp:keywords>
  <cp:lastModifiedBy>Surrajkumar Prabhu Venkatesh</cp:lastModifiedBy>
  <cp:revision>26</cp:revision>
  <dcterms:created xsi:type="dcterms:W3CDTF">2023-03-17T07:40:34Z</dcterms:created>
  <dcterms:modified xsi:type="dcterms:W3CDTF">2023-05-15T01:55:42Z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2023-03-05T00:00:00Z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2023-03-05T00:00:00Z</vt:filetime>
  </property>
  <property fmtid="{D5CDD505-2E9C-101B-9397-08002B2CF9AE}" pid="6" name="ContentTypeId">
    <vt:lpwstr>0x01010086BC9A64DB9D8943AB3BF2374DB6E8B4</vt:lpwstr>
  </property>
</Properties>
</file>