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6" r:id="rId5"/>
    <p:sldId id="257" r:id="rId6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4"/>
        <p:guide pos="29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85290" y="44450"/>
            <a:ext cx="107950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olidFill>
                  <a:schemeClr val="accent2"/>
                </a:solidFill>
              </a:rPr>
              <a:t>原始</a:t>
            </a:r>
            <a:r>
              <a:rPr lang="en-US" altLang="zh-CN" strike="noStrike" noProof="1">
                <a:solidFill>
                  <a:schemeClr val="accent2"/>
                </a:solidFill>
              </a:rPr>
              <a:t>PE</a:t>
            </a:r>
            <a:endParaRPr lang="en-US" altLang="zh-CN" strike="noStrike" noProof="1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740" y="908050"/>
            <a:ext cx="149860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accent2"/>
                </a:solidFill>
              </a:rPr>
              <a:t>PE</a:t>
            </a:r>
            <a:r>
              <a:rPr lang="zh-CN" altLang="en-US">
                <a:solidFill>
                  <a:schemeClr val="accent2"/>
                </a:solidFill>
              </a:rPr>
              <a:t>结构</a:t>
            </a:r>
            <a:r>
              <a:rPr lang="zh-CN" altLang="en-US">
                <a:solidFill>
                  <a:schemeClr val="accent2"/>
                </a:solidFill>
              </a:rPr>
              <a:t>分析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5" name="直接箭头连接符 4"/>
          <p:cNvCxnSpPr>
            <a:stCxn id="2" idx="2"/>
            <a:endCxn id="4" idx="0"/>
          </p:cNvCxnSpPr>
          <p:nvPr/>
        </p:nvCxnSpPr>
        <p:spPr>
          <a:xfrm>
            <a:off x="2225040" y="535940"/>
            <a:ext cx="0" cy="372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5560" y="1831340"/>
            <a:ext cx="4405630" cy="33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800" b="1">
                <a:solidFill>
                  <a:schemeClr val="accent2"/>
                </a:solidFill>
              </a:rPr>
              <a:t>typedef struct {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//文件存储映射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DosHeader	mDosHeader;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NtHeader	mNtHeader;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MagicValue	wMagic;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std::vector&lt;SectionHeader&gt; mSectionsVector;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Overlay	mOverlay;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//结构化数据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Export	</a:t>
            </a:r>
            <a:r>
              <a:rPr lang="en-US" sz="800" b="1">
                <a:solidFill>
                  <a:schemeClr val="accent2"/>
                </a:solidFill>
              </a:rPr>
              <a:t>	</a:t>
            </a:r>
            <a:r>
              <a:rPr sz="800" b="1">
                <a:solidFill>
                  <a:schemeClr val="accent2"/>
                </a:solidFill>
              </a:rPr>
              <a:t>mExport;</a:t>
            </a:r>
            <a:r>
              <a:rPr lang="en-US" sz="800" b="1">
                <a:solidFill>
                  <a:schemeClr val="accent2"/>
                </a:solidFill>
              </a:rPr>
              <a:t>	</a:t>
            </a:r>
            <a:r>
              <a:rPr sz="800" b="1">
                <a:solidFill>
                  <a:schemeClr val="accent2"/>
                </a:solidFill>
              </a:rPr>
              <a:t>//导出表     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std::vector&lt;ImportItem&gt;</a:t>
            </a:r>
            <a:r>
              <a:rPr lang="en-US" sz="800" b="1">
                <a:solidFill>
                  <a:schemeClr val="accent2"/>
                </a:solidFill>
              </a:rPr>
              <a:t>	</a:t>
            </a:r>
            <a:r>
              <a:rPr sz="800" b="1">
                <a:solidFill>
                  <a:schemeClr val="accent2"/>
                </a:solidFill>
              </a:rPr>
              <a:t>mImportsVector;	//导入表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std::vector&lt;ResourceItem&gt;	mResourcesVector;//资源表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std::vector&lt;RelocItem&gt;	mRelocsVector;	//重定位表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std::vector&lt;DelayItem&gt;	mDelaysVector;	//延迟导入表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TlsDirectory		mTlsDirrctory;	//TLS表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LoadConfigDirctory	mLoadConfigDirctory;//载入配置表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std::vector&lt;BoundItem&gt;	mBoundsVector;//绑定导入表</a:t>
            </a:r>
            <a:endParaRPr sz="800" b="1">
              <a:solidFill>
                <a:schemeClr val="accent2"/>
              </a:solidFill>
            </a:endParaRPr>
          </a:p>
          <a:p>
            <a:pPr indent="457200" algn="l"/>
            <a:r>
              <a:rPr sz="800" b="1">
                <a:solidFill>
                  <a:schemeClr val="accent2"/>
                </a:solidFill>
              </a:rPr>
              <a:t>std::vector&lt;DebugDirectoryItem&gt;</a:t>
            </a:r>
            <a:r>
              <a:rPr lang="en-US" sz="800" b="1">
                <a:solidFill>
                  <a:schemeClr val="accent2"/>
                </a:solidFill>
              </a:rPr>
              <a:t>  </a:t>
            </a:r>
            <a:r>
              <a:rPr sz="800" b="1">
                <a:solidFill>
                  <a:schemeClr val="accent2"/>
                </a:solidFill>
              </a:rPr>
              <a:t>mDebugDirectorysVector;//调试信息表</a:t>
            </a:r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} pe_file_t;</a:t>
            </a:r>
            <a:endParaRPr sz="800" b="1">
              <a:solidFill>
                <a:schemeClr val="accent2"/>
              </a:solidFill>
            </a:endParaRPr>
          </a:p>
          <a:p>
            <a:pPr algn="l"/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typedef struct {</a:t>
            </a:r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	std::string path;</a:t>
            </a:r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	STu8 *pVirMem;</a:t>
            </a:r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	size_t size;</a:t>
            </a:r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	pe_file_t pe;</a:t>
            </a:r>
            <a:endParaRPr sz="800" b="1">
              <a:solidFill>
                <a:schemeClr val="accent2"/>
              </a:solidFill>
            </a:endParaRPr>
          </a:p>
          <a:p>
            <a:pPr algn="l"/>
            <a:r>
              <a:rPr sz="800" b="1">
                <a:solidFill>
                  <a:schemeClr val="accent2"/>
                </a:solidFill>
              </a:rPr>
              <a:t>} pe_ctx_t;</a:t>
            </a:r>
            <a:endParaRPr sz="800" b="1">
              <a:solidFill>
                <a:schemeClr val="accent2"/>
              </a:solidFill>
            </a:endParaRPr>
          </a:p>
        </p:txBody>
      </p:sp>
      <p:cxnSp>
        <p:nvCxnSpPr>
          <p:cNvPr id="6" name="直接箭头连接符 5"/>
          <p:cNvCxnSpPr>
            <a:stCxn id="4" idx="2"/>
            <a:endCxn id="3" idx="0"/>
          </p:cNvCxnSpPr>
          <p:nvPr>
            <p:custDataLst>
              <p:tags r:id="rId2"/>
            </p:custDataLst>
          </p:nvPr>
        </p:nvCxnSpPr>
        <p:spPr>
          <a:xfrm>
            <a:off x="2225040" y="1399540"/>
            <a:ext cx="13335" cy="4318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62905" y="407670"/>
            <a:ext cx="3498215" cy="621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28600" indent="-228600" algn="l">
              <a:buAutoNum type="arabicPeriod"/>
            </a:pPr>
            <a:r>
              <a:rPr lang="zh-CN" altLang="en-US" sz="800">
                <a:solidFill>
                  <a:schemeClr val="accent2"/>
                </a:solidFill>
              </a:rPr>
              <a:t>初始化分配JMP表，VM指令引擎</a:t>
            </a:r>
            <a:endParaRPr lang="zh-CN" altLang="en-US" sz="800">
              <a:solidFill>
                <a:schemeClr val="accent2"/>
              </a:solidFill>
            </a:endParaRPr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4441190" y="3505835"/>
            <a:ext cx="1021715" cy="88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9400" y="404495"/>
            <a:ext cx="8690610" cy="615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zh-CN" altLang="en-US"/>
              <a:t>初始化分配</a:t>
            </a:r>
            <a:r>
              <a:rPr lang="zh-CN" altLang="en-US" b="1"/>
              <a:t>JMP表，VM指令引擎，重新进入vm的代码，重新进入的vmcode，通常的</a:t>
            </a:r>
            <a:r>
              <a:rPr lang="en-US" altLang="zh-CN" b="1"/>
              <a:t>vmcode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初始化</a:t>
            </a:r>
            <a:r>
              <a:rPr lang="en-US" altLang="zh-CN"/>
              <a:t>VM</a:t>
            </a: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/>
              <a:t>初始化寄存器位置</a:t>
            </a: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/>
              <a:t>初始化核心宏代码(将代码拷贝到结构体中)</a:t>
            </a: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/>
              <a:t>将Handler写入对应新节的内存地址</a:t>
            </a: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/>
              <a:t>得到Handler所在的虚拟地址后</a:t>
            </a:r>
            <a:r>
              <a:rPr lang="zh-CN" altLang="en-US"/>
              <a:t>，</a:t>
            </a:r>
            <a:r>
              <a:rPr lang="en-US" altLang="zh-CN"/>
              <a:t>修复相互间的跳转</a:t>
            </a:r>
            <a:r>
              <a:rPr lang="zh-CN" altLang="en-US"/>
              <a:t>，</a:t>
            </a:r>
            <a:r>
              <a:rPr lang="en-US" altLang="zh-CN"/>
              <a:t>设置汇编代码中固定的一些值</a:t>
            </a:r>
            <a:endParaRPr lang="en-US" altLang="zh-CN"/>
          </a:p>
          <a:p>
            <a:pPr marL="342900" lvl="1" indent="-342900" algn="l">
              <a:buClrTx/>
              <a:buSzTx/>
              <a:buFont typeface="+mj-lt"/>
              <a:buAutoNum type="arabicPeriod" startAt="3"/>
            </a:pPr>
            <a:r>
              <a:rPr lang="zh-CN" altLang="en-US" sz="1800"/>
              <a:t>反汇编代码</a:t>
            </a:r>
            <a:endParaRPr lang="en-US" altLang="zh-CN" sz="1800"/>
          </a:p>
          <a:p>
            <a:pPr marL="800100" lvl="2" indent="-342900" algn="l">
              <a:buClrTx/>
              <a:buSzTx/>
              <a:buFont typeface="+mj-lt"/>
              <a:buAutoNum type="arabicPeriod"/>
            </a:pPr>
            <a:r>
              <a:rPr lang="zh-CN" altLang="en-US" sz="1800"/>
              <a:t>线性扫描所有代码，生成代码</a:t>
            </a:r>
            <a:r>
              <a:rPr lang="zh-CN" altLang="en-US" sz="1800"/>
              <a:t>二叉树AVLTree</a:t>
            </a:r>
            <a:endParaRPr lang="zh-CN" altLang="en-US" sz="1800"/>
          </a:p>
          <a:p>
            <a:pPr marL="800100" lvl="2" indent="-342900" algn="l">
              <a:buClrTx/>
              <a:buSzTx/>
              <a:buFont typeface="+mj-lt"/>
              <a:buAutoNum type="arabicPeriod"/>
            </a:pPr>
            <a:r>
              <a:rPr lang="zh-CN" altLang="en-US" sz="1800"/>
              <a:t>生成需要重定向的指令</a:t>
            </a:r>
            <a:r>
              <a:rPr lang="zh-CN" altLang="en-US" sz="1800"/>
              <a:t>集合AddrNodes</a:t>
            </a:r>
            <a:endParaRPr lang="zh-CN" altLang="en-US" sz="1800"/>
          </a:p>
          <a:p>
            <a:pPr marL="800100" lvl="2" indent="-342900" algn="l">
              <a:buClrTx/>
              <a:buSzTx/>
              <a:buFont typeface="+mj-lt"/>
              <a:buAutoNum type="arabicPeriod"/>
            </a:pPr>
            <a:r>
              <a:rPr lang="zh-CN" altLang="en-US" sz="1800"/>
              <a:t>CompileEnterStubCode：编译从代码中进入虚拟机的汇编代码片段</a:t>
            </a:r>
            <a:endParaRPr lang="zh-CN" altLang="en-US" sz="1800"/>
          </a:p>
          <a:p>
            <a:pPr marL="800100" lvl="2" indent="-342900" algn="l">
              <a:buClrTx/>
              <a:buSzTx/>
              <a:buFont typeface="+mj-lt"/>
              <a:buAutoNum type="arabicPeriod"/>
            </a:pPr>
            <a:r>
              <a:rPr lang="zh-CN" altLang="en-US" sz="1800"/>
              <a:t>BuildCode：编译汇编代码为虚拟机</a:t>
            </a:r>
            <a:r>
              <a:rPr lang="zh-CN" altLang="en-US" sz="1800"/>
              <a:t>字节码</a:t>
            </a:r>
            <a:endParaRPr lang="zh-CN" altLang="en-US" sz="1800"/>
          </a:p>
          <a:p>
            <a:pPr marL="342900" lvl="1" indent="-342900" algn="l">
              <a:buClrTx/>
              <a:buSzTx/>
              <a:buFontTx/>
              <a:buAutoNum type="arabicPeriod" startAt="3"/>
            </a:pPr>
            <a:r>
              <a:rPr lang="zh-CN" altLang="en-US" sz="1800"/>
              <a:t>将m_JumpTable，m_CodeEngine，m_EnterStub，m_VMEnterStubCode，m_VMCode加到PE新的区段。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2245" y="764540"/>
            <a:ext cx="1079500" cy="568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olidFill>
                  <a:schemeClr val="accent2"/>
                </a:solidFill>
              </a:rPr>
              <a:t>原始</a:t>
            </a:r>
            <a:r>
              <a:rPr lang="en-US" altLang="zh-CN" strike="noStrike" noProof="1">
                <a:solidFill>
                  <a:schemeClr val="accent2"/>
                </a:solidFill>
              </a:rPr>
              <a:t>PE</a:t>
            </a:r>
            <a:endParaRPr lang="en-US" altLang="zh-CN" strike="noStrike" noProof="1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2560" y="764540"/>
            <a:ext cx="4464050" cy="568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accent2"/>
                </a:solidFill>
              </a:rPr>
              <a:t>PE</a:t>
            </a:r>
            <a:r>
              <a:rPr lang="zh-CN" altLang="en-US">
                <a:solidFill>
                  <a:schemeClr val="accent2"/>
                </a:solidFill>
              </a:rPr>
              <a:t>文件结构</a:t>
            </a:r>
            <a:r>
              <a:rPr lang="zh-CN" altLang="en-US">
                <a:solidFill>
                  <a:schemeClr val="accent2"/>
                </a:solidFill>
              </a:rPr>
              <a:t>分析。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accent2"/>
                </a:solidFill>
              </a:rPr>
              <a:t>PE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5" name="直接箭头连接符 4"/>
          <p:cNvCxnSpPr>
            <a:stCxn id="2" idx="3"/>
            <a:endCxn id="4" idx="1"/>
          </p:cNvCxnSpPr>
          <p:nvPr/>
        </p:nvCxnSpPr>
        <p:spPr>
          <a:xfrm>
            <a:off x="1261745" y="3606800"/>
            <a:ext cx="144081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c575b5bf-cfcb-4a5a-8c29-23a23bb7db70"/>
  <p:tag name="COMMONDATA" val="eyJoZGlkIjoiM2U4ZDk5OTNkYjUwYzIyOGNhOWUzZDAyNGIyNjNlMD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演示</Application>
  <PresentationFormat/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大米の饭</cp:lastModifiedBy>
  <cp:revision>10</cp:revision>
  <dcterms:created xsi:type="dcterms:W3CDTF">2023-02-23T11:19:00Z</dcterms:created>
  <dcterms:modified xsi:type="dcterms:W3CDTF">2023-02-23T12:01:59Z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DBEBE1B6A3BB4A9FA2635895B18203D0</vt:lpwstr>
  </property>
</Properties>
</file>