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EB13F-D314-4191-A20F-55DB1D827528}" type="datetimeFigureOut">
              <a:rPr lang="fr-FR" smtClean="0"/>
              <a:t>20/03/2019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453D-987C-46C4-A617-381E09FC78F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6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templates</a:t>
            </a:r>
            <a:r>
              <a:rPr lang="fr-FR" baseline="0" dirty="0" smtClean="0"/>
              <a:t> sont comme un emporte </a:t>
            </a:r>
            <a:r>
              <a:rPr lang="fr-FR" baseline="0" dirty="0" err="1" smtClean="0"/>
              <a:t>piece</a:t>
            </a:r>
            <a:r>
              <a:rPr lang="fr-FR" baseline="0" dirty="0" smtClean="0"/>
              <a:t> pour créer des fonctions &amp; </a:t>
            </a:r>
            <a:r>
              <a:rPr lang="fr-FR" baseline="0" dirty="0" err="1" smtClean="0"/>
              <a:t>templates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453D-987C-46C4-A617-381E09FC78F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8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453D-987C-46C4-A617-381E09FC78F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68BF4A-298A-40D8-99BF-C47E23353C2B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1843FD-871E-4CD3-86B4-D94F997C8E9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eJw3T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5kII8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ibm.com/support/knowledgecenter/en/SSGH3R_16.1.0/com.ibm.xlcpp161.aix.doc/language_ref/reference_collapsing.html" TargetMode="External"/><Relationship Id="rId4" Type="http://schemas.openxmlformats.org/officeDocument/2006/relationships/hyperlink" Target="https://gcc.godbolt.org/z/bbi09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wrXHznaYLA" TargetMode="External"/><Relationship Id="rId2" Type="http://schemas.openxmlformats.org/officeDocument/2006/relationships/hyperlink" Target="https://www.youtube.com/watch?v=NIDEjY5ywq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Iz6xBvwYd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gfycat.com/MessyElderlyBluewha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JMCpN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2TBWf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qU-qWv" TargetMode="Externa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qZfGsy" TargetMode="External"/><Relationship Id="rId2" Type="http://schemas.openxmlformats.org/officeDocument/2006/relationships/hyperlink" Target="https://gcc.godbolt.org/z/cS7BI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RYyj7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Rrkj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odbolt.org/z/qJtuE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UK5luE" TargetMode="External"/><Relationship Id="rId2" Type="http://schemas.openxmlformats.org/officeDocument/2006/relationships/hyperlink" Target="https://gcc.godbolt.org/z/hn-Zj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odbolt.org/z/sMfA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Template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239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(1/?) Introduction, origin story, </a:t>
            </a:r>
            <a:r>
              <a:rPr lang="fr-FR" dirty="0" err="1" smtClean="0"/>
              <a:t>possibility</a:t>
            </a:r>
            <a:r>
              <a:rPr lang="en-US" dirty="0" smtClean="0"/>
              <a:t> &amp; pitfall</a:t>
            </a:r>
          </a:p>
          <a:p>
            <a:r>
              <a:rPr lang="en-US" dirty="0" smtClean="0"/>
              <a:t>(2/?) Lambda template, template of template, </a:t>
            </a:r>
            <a:r>
              <a:rPr lang="en-US" dirty="0" err="1" smtClean="0"/>
              <a:t>constexpr</a:t>
            </a:r>
            <a:r>
              <a:rPr lang="en-US" dirty="0" smtClean="0"/>
              <a:t> &amp; design pattern</a:t>
            </a:r>
          </a:p>
          <a:p>
            <a:r>
              <a:rPr lang="en-US" dirty="0" smtClean="0"/>
              <a:t>(3/?) </a:t>
            </a:r>
            <a:r>
              <a:rPr lang="en-US" dirty="0" err="1" smtClean="0"/>
              <a:t>Variadic</a:t>
            </a:r>
            <a:r>
              <a:rPr lang="en-US" dirty="0" smtClean="0"/>
              <a:t> template? Advance </a:t>
            </a:r>
            <a:r>
              <a:rPr lang="en-US" dirty="0" err="1" smtClean="0"/>
              <a:t>MetaProg</a:t>
            </a:r>
            <a:r>
              <a:rPr lang="en-US" dirty="0" smtClean="0"/>
              <a:t>?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Déduction de type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déductions se font « en parallèle » ; elles n’essayent pas nécessairement de s’accorder entre elles et ressortent une liste de valeurs </a:t>
            </a:r>
            <a:r>
              <a:rPr lang="fr-FR" dirty="0" smtClean="0"/>
              <a:t>possibles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gcc.godbolt.org/z/eJw3Tn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/>
              <a:t>la fin de ce </a:t>
            </a:r>
            <a:r>
              <a:rPr lang="fr-FR" dirty="0" smtClean="0"/>
              <a:t>processus, </a:t>
            </a:r>
            <a:r>
              <a:rPr lang="fr-FR" dirty="0"/>
              <a:t>le compilateurs vérifie que chaque paramètres de Template ont au moins une solution après le retrait d’éventuel conflits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2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Reference &amp;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en-US" dirty="0"/>
              <a:t>collapsing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Reference </a:t>
            </a:r>
            <a:r>
              <a:rPr lang="fr-FR" dirty="0" err="1" smtClean="0"/>
              <a:t>collapsing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gcc.godbolt.org/z/5kII8J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&amp; + &amp; = &amp;</a:t>
            </a:r>
          </a:p>
          <a:p>
            <a:pPr marL="0" indent="0">
              <a:buNone/>
            </a:pPr>
            <a:r>
              <a:rPr lang="fr-FR" dirty="0" smtClean="0"/>
              <a:t>	&amp; + &amp;&amp; = &amp;</a:t>
            </a:r>
          </a:p>
          <a:p>
            <a:pPr marL="0" indent="0">
              <a:buNone/>
            </a:pPr>
            <a:r>
              <a:rPr lang="fr-FR" dirty="0" smtClean="0"/>
              <a:t>	&amp;&amp; + &amp; = &amp;</a:t>
            </a:r>
          </a:p>
          <a:p>
            <a:pPr marL="0" indent="0">
              <a:buNone/>
            </a:pPr>
            <a:r>
              <a:rPr lang="fr-FR" dirty="0" smtClean="0"/>
              <a:t>	&amp;&amp; + &amp;&amp; = &amp;&amp;</a:t>
            </a:r>
          </a:p>
          <a:p>
            <a:r>
              <a:rPr lang="fr-FR" dirty="0"/>
              <a:t>Les règles sont conçu pour tout fonctionne correctement et facilement, mais vous risquer de voir des comportement curieux si vous instancier explicitement avec un type</a:t>
            </a:r>
            <a:r>
              <a:rPr lang="fr-FR" dirty="0" smtClean="0"/>
              <a:t>.</a:t>
            </a:r>
          </a:p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collapsing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gcc.godbolt.org/z/bbi09C</a:t>
            </a:r>
            <a:endParaRPr lang="fr-FR" dirty="0" smtClean="0"/>
          </a:p>
          <a:p>
            <a:r>
              <a:rPr lang="fr-FR" dirty="0"/>
              <a:t>Support intéressant a retenir: </a:t>
            </a: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www.ibm.com/support/knowledgecenter/en/SSGH3R_16.1.0/com.ibm.xlcpp161.aix.doc/language_ref/reference_collapsing.html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3074" name="Picture 2" descr="C:\Users\ancel\Downloads\whyyun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07" y="1752600"/>
            <a:ext cx="2219806" cy="16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 pour aller plus loin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CppCon</a:t>
            </a:r>
            <a:r>
              <a:rPr lang="en-US" b="1" dirty="0"/>
              <a:t> 2018: Walter E. Brown “C++ Function Templates: How Do They Really Work</a:t>
            </a:r>
            <a:r>
              <a:rPr lang="en-US" b="1" dirty="0" smtClean="0"/>
              <a:t>?”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www.youtube.com/watch?v=NIDEjY5ywqU</a:t>
            </a:r>
            <a:endParaRPr lang="fr-FR" dirty="0" smtClean="0"/>
          </a:p>
          <a:p>
            <a:r>
              <a:rPr lang="en-US" b="1" dirty="0" err="1"/>
              <a:t>CppCon</a:t>
            </a:r>
            <a:r>
              <a:rPr lang="en-US" b="1" dirty="0"/>
              <a:t> 2016: Arthur </a:t>
            </a:r>
            <a:r>
              <a:rPr lang="en-US" b="1" dirty="0" err="1"/>
              <a:t>O'Dwyer</a:t>
            </a:r>
            <a:r>
              <a:rPr lang="en-US" b="1" dirty="0"/>
              <a:t> “Template Normal Programming (part 1 of 2)”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www.youtube.com/watch?v=vwrXHznaYLA</a:t>
            </a:r>
            <a:endParaRPr lang="en-US" b="1" dirty="0" smtClean="0"/>
          </a:p>
          <a:p>
            <a:r>
              <a:rPr lang="en-US" b="1" dirty="0" err="1"/>
              <a:t>CppCon</a:t>
            </a:r>
            <a:r>
              <a:rPr lang="en-US" b="1" dirty="0"/>
              <a:t> 2016: Arthur </a:t>
            </a:r>
            <a:r>
              <a:rPr lang="en-US" b="1" dirty="0" err="1"/>
              <a:t>O'Dwyer</a:t>
            </a:r>
            <a:r>
              <a:rPr lang="en-US" b="1" dirty="0"/>
              <a:t> “Template Normal Programming (part 2 of 2)"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www.youtube.com/watch?v=VIz6xBvwYd8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6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question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fr-FR" dirty="0"/>
          </a:p>
        </p:txBody>
      </p:sp>
      <p:pic>
        <p:nvPicPr>
          <p:cNvPr id="4098" name="Picture 2" descr="C:\Users\ancel\Downloads\S2E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34480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fr-FR" dirty="0" smtClean="0"/>
              <a:t>Avant le C++, le C avec des classes</a:t>
            </a:r>
          </a:p>
          <a:p>
            <a:endParaRPr lang="fr-FR" dirty="0" smtClean="0"/>
          </a:p>
          <a:p>
            <a:r>
              <a:rPr lang="fr-FR" dirty="0" smtClean="0"/>
              <a:t>Vous avez fait du code dans les années 90’s en écoutant les </a:t>
            </a:r>
            <a:r>
              <a:rPr lang="fr-FR" dirty="0" err="1" smtClean="0"/>
              <a:t>Spice</a:t>
            </a:r>
            <a:r>
              <a:rPr lang="fr-FR" dirty="0" smtClean="0"/>
              <a:t> Girls.	</a:t>
            </a:r>
          </a:p>
          <a:p>
            <a:endParaRPr lang="fr-FR" dirty="0" smtClean="0"/>
          </a:p>
          <a:p>
            <a:r>
              <a:rPr lang="fr-FR" dirty="0" smtClean="0"/>
              <a:t>Copies de code</a:t>
            </a:r>
          </a:p>
          <a:p>
            <a:endParaRPr lang="fr-FR" dirty="0" smtClean="0"/>
          </a:p>
          <a:p>
            <a:r>
              <a:rPr lang="fr-FR" dirty="0" err="1" smtClean="0"/>
              <a:t>fmaxf</a:t>
            </a:r>
            <a:r>
              <a:rPr lang="fr-FR" dirty="0" smtClean="0"/>
              <a:t>(</a:t>
            </a:r>
            <a:r>
              <a:rPr lang="en-US" dirty="0"/>
              <a:t>float x, float </a:t>
            </a:r>
            <a:r>
              <a:rPr lang="en-US" dirty="0" smtClean="0"/>
              <a:t>y</a:t>
            </a:r>
            <a:r>
              <a:rPr lang="fr-FR" dirty="0" smtClean="0"/>
              <a:t>), </a:t>
            </a:r>
            <a:r>
              <a:rPr lang="fr-FR" dirty="0" err="1" smtClean="0"/>
              <a:t>fmax</a:t>
            </a:r>
            <a:r>
              <a:rPr lang="fr-FR" dirty="0" smtClean="0"/>
              <a:t>(</a:t>
            </a:r>
            <a:r>
              <a:rPr lang="en-US" dirty="0" smtClean="0"/>
              <a:t>double x</a:t>
            </a:r>
            <a:r>
              <a:rPr lang="en-US" dirty="0"/>
              <a:t>, </a:t>
            </a:r>
            <a:r>
              <a:rPr lang="en-US" dirty="0" smtClean="0"/>
              <a:t>double </a:t>
            </a:r>
            <a:r>
              <a:rPr lang="en-US" dirty="0"/>
              <a:t>y </a:t>
            </a:r>
            <a:r>
              <a:rPr lang="fr-FR" dirty="0" smtClean="0"/>
              <a:t>), </a:t>
            </a:r>
            <a:r>
              <a:rPr lang="en-US" dirty="0" err="1" smtClean="0"/>
              <a:t>fmaxl</a:t>
            </a:r>
            <a:r>
              <a:rPr lang="en-US" dirty="0" smtClean="0"/>
              <a:t>(…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Macro: </a:t>
            </a:r>
            <a:r>
              <a:rPr lang="fr-FR" dirty="0" smtClean="0">
                <a:hlinkClick r:id="rId2"/>
              </a:rPr>
              <a:t>https://gcc.godbolt.org/z/JMCpNP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9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outils pour le compilateur, et c’est lui qui fera le boulot pour nous.</a:t>
            </a:r>
          </a:p>
          <a:p>
            <a:r>
              <a:rPr lang="fr-FR" dirty="0" smtClean="0"/>
              <a:t>Rendre la chose plus lisible </a:t>
            </a:r>
          </a:p>
          <a:p>
            <a:endParaRPr lang="fr-FR" dirty="0" smtClean="0"/>
          </a:p>
          <a:p>
            <a:r>
              <a:rPr lang="fr-FR" dirty="0" smtClean="0"/>
              <a:t>(on ne rigole pas dans le fond de la salle, svp ;) )</a:t>
            </a:r>
          </a:p>
          <a:p>
            <a:endParaRPr lang="fr-FR" dirty="0" smtClean="0"/>
          </a:p>
          <a:p>
            <a:r>
              <a:rPr lang="fr-FR" dirty="0" smtClean="0"/>
              <a:t>Eviter les problèmes des macro &amp; étendre les possibilités: Template de classe, de fonction, de variable et d’alias.</a:t>
            </a:r>
          </a:p>
          <a:p>
            <a:r>
              <a:rPr lang="fr-FR" dirty="0" smtClean="0"/>
              <a:t>La terminologie habituelle: on parle de classe et algorithme générique.</a:t>
            </a:r>
          </a:p>
          <a:p>
            <a:r>
              <a:rPr lang="fr-FR" dirty="0" smtClean="0"/>
              <a:t>Exemple: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gcc.godbolt.org/z/2TBWfB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6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de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possibilité de d’avoir des paramètre de </a:t>
            </a:r>
            <a:r>
              <a:rPr lang="fr-FR" dirty="0" smtClean="0"/>
              <a:t>Template </a:t>
            </a:r>
            <a:r>
              <a:rPr lang="fr-FR" dirty="0"/>
              <a:t>qui soit des types ou des </a:t>
            </a:r>
            <a:r>
              <a:rPr lang="fr-FR" dirty="0" smtClean="0"/>
              <a:t>valeurs.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Les paramètre de Template doivent être connus a la compilation.</a:t>
            </a:r>
            <a:endParaRPr lang="fr-FR" dirty="0"/>
          </a:p>
          <a:p>
            <a:r>
              <a:rPr lang="fr-FR" dirty="0" smtClean="0"/>
              <a:t>Une fois créé a partir d’un Template, structures/fonctions se comporte comme le reste.</a:t>
            </a:r>
          </a:p>
          <a:p>
            <a:r>
              <a:rPr lang="fr-FR" dirty="0" smtClean="0"/>
              <a:t>Le processus de création d’un objet a partir d’un Template est communément appelé « synthétisation par substitution »</a:t>
            </a:r>
          </a:p>
          <a:p>
            <a:r>
              <a:rPr lang="fr-FR" dirty="0" smtClean="0">
                <a:hlinkClick r:id="rId3"/>
              </a:rPr>
              <a:t>https://gcc.godbolt.org/z/qU-qWv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 descr="C:\Users\ancel\Downloads\d0fb39d4-1bbb-4ca5-acb1-92315b6f0c83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8714"/>
            <a:ext cx="16287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cel\Downloads\c990a2a6-7bbd-438b-b40d-00cf17096c3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1" y="2683164"/>
            <a:ext cx="30575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Template n’est pas une classe, mais une classe créé a partir d’un Template se comporte de la même façon que les autres.</a:t>
            </a:r>
          </a:p>
          <a:p>
            <a:endParaRPr lang="fr-FR" dirty="0" smtClean="0"/>
          </a:p>
          <a:p>
            <a:r>
              <a:rPr lang="fr-FR" dirty="0"/>
              <a:t>L</a:t>
            </a:r>
            <a:r>
              <a:rPr lang="fr-FR" dirty="0" smtClean="0"/>
              <a:t>es variable </a:t>
            </a:r>
            <a:r>
              <a:rPr lang="fr-FR" dirty="0" err="1" smtClean="0"/>
              <a:t>static</a:t>
            </a:r>
            <a:r>
              <a:rPr lang="fr-FR" dirty="0" smtClean="0"/>
              <a:t> sont dupliquer par le nombre de classes </a:t>
            </a:r>
            <a:r>
              <a:rPr lang="fr-FR" dirty="0"/>
              <a:t>généré: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gcc.godbolt.org/z/cS7BIg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le C++17, il est possible de laisser le constructeur de la classe en déduire les paramètre de Template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gcc.godbolt.org/z/qZfGsy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4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Disponible depuis le C++14</a:t>
            </a:r>
          </a:p>
          <a:p>
            <a:endParaRPr lang="fr-FR" dirty="0"/>
          </a:p>
          <a:p>
            <a:r>
              <a:rPr lang="fr-FR" dirty="0" smtClean="0"/>
              <a:t>Peux être représenté comme du sucre syntaxique autour d’une variable statique dans une classe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gcc.godbolt.org/z/RYyj7e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Utile pour simplifier la syntaxe dans les expressions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7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Disponible depuis le C++11</a:t>
            </a:r>
          </a:p>
          <a:p>
            <a:endParaRPr lang="fr-FR" dirty="0" smtClean="0"/>
          </a:p>
          <a:p>
            <a:r>
              <a:rPr lang="fr-FR" dirty="0" smtClean="0"/>
              <a:t>Alias </a:t>
            </a:r>
            <a:r>
              <a:rPr lang="fr-FR" dirty="0"/>
              <a:t>un type existant: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gcc.godbolt.org/z/RrkjTY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Utile pour simplifier la syntaxe dans les expressions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 </a:t>
            </a:r>
            <a:r>
              <a:rPr lang="en-US" dirty="0" err="1" smtClean="0"/>
              <a:t>fonction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</a:t>
            </a:r>
            <a:r>
              <a:rPr lang="fr-FR" dirty="0" smtClean="0"/>
              <a:t>Template </a:t>
            </a:r>
            <a:r>
              <a:rPr lang="fr-FR" dirty="0"/>
              <a:t>n’est pas </a:t>
            </a:r>
            <a:r>
              <a:rPr lang="fr-FR" dirty="0" smtClean="0"/>
              <a:t>une fonction, </a:t>
            </a:r>
            <a:r>
              <a:rPr lang="fr-FR" dirty="0"/>
              <a:t>mais une </a:t>
            </a:r>
            <a:r>
              <a:rPr lang="fr-FR" dirty="0" smtClean="0"/>
              <a:t>fonction créé </a:t>
            </a:r>
            <a:r>
              <a:rPr lang="fr-FR" dirty="0"/>
              <a:t>a partir d’un </a:t>
            </a:r>
            <a:r>
              <a:rPr lang="fr-FR" dirty="0" smtClean="0"/>
              <a:t>Template </a:t>
            </a:r>
            <a:r>
              <a:rPr lang="fr-FR" dirty="0"/>
              <a:t>se comporte de la même façon que les </a:t>
            </a:r>
            <a:r>
              <a:rPr lang="fr-FR" dirty="0" smtClean="0"/>
              <a:t>autres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gcc.godbolt.org/z/qJtuE9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variable statique vont aussi être dupliqué a chaque différentes générations de la fonction.</a:t>
            </a:r>
          </a:p>
          <a:p>
            <a:endParaRPr lang="fr-FR" dirty="0"/>
          </a:p>
          <a:p>
            <a:r>
              <a:rPr lang="fr-FR" dirty="0" smtClean="0"/>
              <a:t>Sauf si l’utilisateurs explicite les paramètres de Template, le compilateur est libre d’essayer de les déduire.</a:t>
            </a:r>
          </a:p>
          <a:p>
            <a:endParaRPr lang="fr-FR" dirty="0" smtClean="0"/>
          </a:p>
          <a:p>
            <a:r>
              <a:rPr lang="fr-FR" dirty="0" smtClean="0"/>
              <a:t>Il y est possible de surcharger une fonction avec les paramètres de Template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7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Déduction de type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déduction est faites avec les paramètres Template et les paramètre de la fonction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gcc.godbolt.org/z/hn-Zj4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type déduit pour T, va presque systématiquement essayé d’être le plus simple, le compilateur tend a retirer les ‘</a:t>
            </a:r>
            <a:r>
              <a:rPr lang="fr-FR" dirty="0" err="1" smtClean="0"/>
              <a:t>const</a:t>
            </a:r>
            <a:r>
              <a:rPr lang="fr-FR" dirty="0"/>
              <a:t>’ et ‘&amp;’: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gcc.godbolt.org/z/UK5luE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C’est le même </a:t>
            </a:r>
            <a:r>
              <a:rPr lang="fr-FR" dirty="0" err="1" smtClean="0"/>
              <a:t>algo</a:t>
            </a:r>
            <a:r>
              <a:rPr lang="fr-FR" dirty="0" smtClean="0"/>
              <a:t> de déduction quand vous utilisez ‘auto’ pour déclarer une variable dans une fonction.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paramètres de la fonction qui servent a la déduction des </a:t>
            </a:r>
            <a:r>
              <a:rPr lang="fr-FR" dirty="0" smtClean="0"/>
              <a:t>paramètres </a:t>
            </a:r>
            <a:r>
              <a:rPr lang="fr-FR" dirty="0"/>
              <a:t>de </a:t>
            </a:r>
            <a:r>
              <a:rPr lang="fr-FR" dirty="0" smtClean="0"/>
              <a:t>Template </a:t>
            </a:r>
            <a:r>
              <a:rPr lang="fr-FR" dirty="0"/>
              <a:t>doivent exactement avoir les types qui correspondent (pas de conversion implicite)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gcc.godbolt.org/z/sMfAek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83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bceab5b-b158-42c6-8ff9-1d0366a9d543" Revision="1" Stencil="System.MyShapes" StencilVersion="1.0"/>
</Control>
</file>

<file path=customXml/itemProps1.xml><?xml version="1.0" encoding="utf-8"?>
<ds:datastoreItem xmlns:ds="http://schemas.openxmlformats.org/officeDocument/2006/customXml" ds:itemID="{0B1BAFDC-F9BB-4AD9-A0A6-6E7260F9D5B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20178</TotalTime>
  <Words>621</Words>
  <Application>Microsoft Office PowerPoint</Application>
  <PresentationFormat>On-screen Show (4:3)</PresentationFormat>
  <Paragraphs>92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C++ Template #1</vt:lpstr>
      <vt:lpstr>Origin Story</vt:lpstr>
      <vt:lpstr>Template C++</vt:lpstr>
      <vt:lpstr>Definition de Template</vt:lpstr>
      <vt:lpstr>Template de class</vt:lpstr>
      <vt:lpstr>Template de variable</vt:lpstr>
      <vt:lpstr>Template de alias</vt:lpstr>
      <vt:lpstr>Template de fonction</vt:lpstr>
      <vt:lpstr>Déduction de type (1/2)</vt:lpstr>
      <vt:lpstr>Déduction de type (2/2)</vt:lpstr>
      <vt:lpstr>Reference &amp; const collapsing </vt:lpstr>
      <vt:lpstr>Ressource pour aller plus loin</vt:lpstr>
      <vt:lpstr>Plus de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Template</dc:title>
  <dc:creator>ANCEL, François</dc:creator>
  <cp:lastModifiedBy>ANCEL, François</cp:lastModifiedBy>
  <cp:revision>89</cp:revision>
  <dcterms:created xsi:type="dcterms:W3CDTF">2019-02-28T12:34:28Z</dcterms:created>
  <dcterms:modified xsi:type="dcterms:W3CDTF">2019-03-20T09:33:45Z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\\kalevala\SandBox\FA\Cpp_formation\C++ Template1.pptx</vt:lpwstr>
  </property>
</Properties>
</file>