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Raleway"/>
      <p:regular r:id="rId31"/>
      <p:bold r:id="rId32"/>
      <p:italic r:id="rId33"/>
      <p:boldItalic r:id="rId34"/>
    </p:embeddedFont>
    <p:embeddedFont>
      <p:font typeface="La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aleway-italic.fntdata"/><Relationship Id="rId10" Type="http://schemas.openxmlformats.org/officeDocument/2006/relationships/slide" Target="slides/slide5.xml"/><Relationship Id="rId32" Type="http://schemas.openxmlformats.org/officeDocument/2006/relationships/font" Target="fonts/Raleway-bold.fntdata"/><Relationship Id="rId13" Type="http://schemas.openxmlformats.org/officeDocument/2006/relationships/slide" Target="slides/slide8.xml"/><Relationship Id="rId35" Type="http://schemas.openxmlformats.org/officeDocument/2006/relationships/font" Target="fonts/Lato-regular.fntdata"/><Relationship Id="rId12" Type="http://schemas.openxmlformats.org/officeDocument/2006/relationships/slide" Target="slides/slide7.xml"/><Relationship Id="rId34" Type="http://schemas.openxmlformats.org/officeDocument/2006/relationships/font" Target="fonts/Raleway-boldItalic.fntdata"/><Relationship Id="rId15" Type="http://schemas.openxmlformats.org/officeDocument/2006/relationships/slide" Target="slides/slide10.xml"/><Relationship Id="rId37" Type="http://schemas.openxmlformats.org/officeDocument/2006/relationships/font" Target="fonts/Lato-italic.fntdata"/><Relationship Id="rId14" Type="http://schemas.openxmlformats.org/officeDocument/2006/relationships/slide" Target="slides/slide9.xml"/><Relationship Id="rId36" Type="http://schemas.openxmlformats.org/officeDocument/2006/relationships/font" Target="fonts/Lat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La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a4bc240ff7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a4bc240ff7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a4bc240ff7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a4bc240ff7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4bc240ff7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a4bc240ff7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a4bc240ff7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a4bc240ff7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a4bc240ff7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a4bc240ff7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4bc240ff7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a4bc240ff7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a4bc240ff7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a4bc240ff7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a4bc240ff7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a4bc240ff7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a4bc240ff7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a4bc240ff7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a4bc240ff7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a4bc240ff7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4bc240f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4bc240f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a4bc240ff7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a4bc240ff7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a4bc240ff7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a4bc240ff7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a4bc240ff7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a4bc240ff7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a4bc240ff7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a4bc240ff7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a4bc240ff7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a4bc240ff7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a4bc240ff7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a4bc240ff7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4bc240ff7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4bc240ff7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4bc240ff7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a4bc240ff7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4bc240ff7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a4bc240ff7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4bc240ff7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a4bc240ff7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4bc240ff7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a4bc240ff7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4bc240ff7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4bc240ff7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4bc240ff7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4bc240ff7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Surrog/Formations/blob/master/FR/Cpp%20Lambda.pdf" TargetMode="External"/><Relationship Id="rId4" Type="http://schemas.openxmlformats.org/officeDocument/2006/relationships/image" Target="../media/image1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en.wikipedia.org/wiki/C%2B%2B17#cite_note-16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en.cppreference.com/w/cpp/language/auto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Modern cpp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6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Les évolution du langage dans les grandes lignes...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 fera la lib std dans une autre formation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Brace initialization (2/3)</a:t>
            </a:r>
            <a:endParaRPr/>
          </a:p>
        </p:txBody>
      </p:sp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729450" y="2078875"/>
            <a:ext cx="7688700" cy="4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Construction des </a:t>
            </a:r>
            <a:r>
              <a:rPr lang="en-GB"/>
              <a:t>objets</a:t>
            </a:r>
            <a:r>
              <a:rPr lang="en-GB"/>
              <a:t> uniformisé avec le { ... }.</a:t>
            </a:r>
            <a:endParaRPr/>
          </a:p>
        </p:txBody>
      </p:sp>
      <p:sp>
        <p:nvSpPr>
          <p:cNvPr id="151" name="Google Shape;151;p22"/>
          <p:cNvSpPr txBox="1"/>
          <p:nvPr/>
        </p:nvSpPr>
        <p:spPr>
          <a:xfrm>
            <a:off x="729450" y="2493775"/>
            <a:ext cx="63450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GB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Object_with_long_name { Object_with_long_name(</a:t>
            </a:r>
            <a:r>
              <a:rPr lang="en-GB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) {} };</a:t>
            </a:r>
            <a:endParaRPr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Object_with_long_name b{</a:t>
            </a:r>
            <a:r>
              <a:rPr lang="en-GB">
                <a:solidFill>
                  <a:srgbClr val="098658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GB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}; </a:t>
            </a:r>
            <a:r>
              <a:rPr lang="en-GB">
                <a:solidFill>
                  <a:srgbClr val="008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// call Object(int)</a:t>
            </a:r>
            <a:endParaRPr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729450" y="3028975"/>
            <a:ext cx="7688700" cy="4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{ ... } Peuvent être utilisé seule dans un context où le type peut être déduit: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2"/>
          <p:cNvSpPr txBox="1"/>
          <p:nvPr/>
        </p:nvSpPr>
        <p:spPr>
          <a:xfrm>
            <a:off x="729450" y="3443875"/>
            <a:ext cx="63450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Object_with_long_name function_big_question_answer() {</a:t>
            </a:r>
            <a:endParaRPr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return {42}; </a:t>
            </a:r>
            <a:r>
              <a:rPr lang="en-GB">
                <a:solidFill>
                  <a:srgbClr val="008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// long name deduced </a:t>
            </a:r>
            <a:endParaRPr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-GB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deduced = { Object(</a:t>
            </a:r>
            <a:r>
              <a:rPr lang="en-GB">
                <a:solidFill>
                  <a:srgbClr val="098658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GB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), {</a:t>
            </a:r>
            <a:r>
              <a:rPr lang="en-GB">
                <a:solidFill>
                  <a:srgbClr val="098658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GB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} };</a:t>
            </a:r>
            <a:endParaRPr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Brace initialization (3/3)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729450" y="2078875"/>
            <a:ext cx="76887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(C++14/20) Initialization directe des </a:t>
            </a:r>
            <a:r>
              <a:rPr lang="en-GB"/>
              <a:t>paramètre</a:t>
            </a:r>
            <a:r>
              <a:rPr lang="en-GB"/>
              <a:t> pour les agrégats:</a:t>
            </a:r>
            <a:endParaRPr/>
          </a:p>
        </p:txBody>
      </p:sp>
      <p:sp>
        <p:nvSpPr>
          <p:cNvPr id="160" name="Google Shape;160;p23"/>
          <p:cNvSpPr txBox="1"/>
          <p:nvPr/>
        </p:nvSpPr>
        <p:spPr>
          <a:xfrm>
            <a:off x="852300" y="2451725"/>
            <a:ext cx="5177100" cy="10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Object { 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i;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std::string</a:t>
            </a: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str;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};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Object b{</a:t>
            </a:r>
            <a:r>
              <a:rPr lang="en-GB" sz="1100">
                <a:solidFill>
                  <a:srgbClr val="098658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100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"toto"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}; </a:t>
            </a:r>
            <a:r>
              <a:rPr lang="en-GB" sz="1100">
                <a:solidFill>
                  <a:srgbClr val="008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// C++14 b.i=1, b.str="toto"</a:t>
            </a:r>
            <a:endParaRPr sz="1100">
              <a:solidFill>
                <a:srgbClr val="008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Object b{.i = 1, .str = </a:t>
            </a:r>
            <a:r>
              <a:rPr lang="en-GB" sz="1100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"toto"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}; </a:t>
            </a:r>
            <a:r>
              <a:rPr lang="en-GB" sz="1100">
                <a:solidFill>
                  <a:srgbClr val="008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// C++20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1" name="Google Shape;161;p23"/>
          <p:cNvSpPr txBox="1"/>
          <p:nvPr/>
        </p:nvSpPr>
        <p:spPr>
          <a:xfrm>
            <a:off x="715525" y="3535625"/>
            <a:ext cx="51105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b="1"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/!\ Priorité au </a:t>
            </a:r>
            <a:r>
              <a:rPr b="1"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constructor</a:t>
            </a:r>
            <a:r>
              <a:rPr b="1"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qui prend la std::initializer_list: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Google Shape;162;p23"/>
          <p:cNvSpPr txBox="1"/>
          <p:nvPr/>
        </p:nvSpPr>
        <p:spPr>
          <a:xfrm>
            <a:off x="715525" y="3882775"/>
            <a:ext cx="55032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std::vector&lt;</a:t>
            </a: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&gt; v1{</a:t>
            </a:r>
            <a:r>
              <a:rPr lang="en-GB" sz="1100">
                <a:solidFill>
                  <a:srgbClr val="098658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100">
                <a:solidFill>
                  <a:srgbClr val="098658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}; </a:t>
            </a:r>
            <a:r>
              <a:rPr lang="en-GB" sz="1100">
                <a:solidFill>
                  <a:srgbClr val="008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// create { 1, 2 };</a:t>
            </a:r>
            <a:endParaRPr sz="1100">
              <a:solidFill>
                <a:srgbClr val="008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8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//^ </a:t>
            </a:r>
            <a:r>
              <a:rPr lang="en-GB" sz="1100">
                <a:solidFill>
                  <a:srgbClr val="008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vector( std::initializer_list&lt;int&gt; init );</a:t>
            </a:r>
            <a:endParaRPr sz="1100">
              <a:solidFill>
                <a:srgbClr val="008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std::vector&lt;</a:t>
            </a: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&gt; v2(</a:t>
            </a:r>
            <a:r>
              <a:rPr lang="en-GB" sz="1100">
                <a:solidFill>
                  <a:srgbClr val="098658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100">
                <a:solidFill>
                  <a:srgbClr val="098658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en-GB" sz="1100">
                <a:solidFill>
                  <a:srgbClr val="008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// create { 2 };</a:t>
            </a:r>
            <a:endParaRPr sz="1100">
              <a:solidFill>
                <a:srgbClr val="008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8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//^ vector( size_type count, const T&amp; value = T(), ...);</a:t>
            </a:r>
            <a:endParaRPr sz="1100">
              <a:solidFill>
                <a:srgbClr val="008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Delegating/Inherited Constructor</a:t>
            </a:r>
            <a:endParaRPr/>
          </a:p>
        </p:txBody>
      </p:sp>
      <p:sp>
        <p:nvSpPr>
          <p:cNvPr id="168" name="Google Shape;168;p24"/>
          <p:cNvSpPr txBox="1"/>
          <p:nvPr/>
        </p:nvSpPr>
        <p:spPr>
          <a:xfrm>
            <a:off x="873350" y="1936125"/>
            <a:ext cx="7018500" cy="24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A {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A(</a:t>
            </a: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i) {};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A(std::string v) : A(std::stoi(v)) {} </a:t>
            </a:r>
            <a:r>
              <a:rPr lang="en-GB" sz="1100">
                <a:solidFill>
                  <a:srgbClr val="008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// Call A::A(int)</a:t>
            </a:r>
            <a:endParaRPr b="1"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B : </a:t>
            </a: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A {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A::A; </a:t>
            </a:r>
            <a:r>
              <a:rPr lang="en-GB" sz="1100">
                <a:solidFill>
                  <a:srgbClr val="008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// inherit A constructor</a:t>
            </a:r>
            <a:endParaRPr sz="1100">
              <a:solidFill>
                <a:srgbClr val="008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B b1{</a:t>
            </a:r>
            <a:r>
              <a:rPr lang="en-GB" sz="1100">
                <a:solidFill>
                  <a:srgbClr val="098658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}; </a:t>
            </a:r>
            <a:r>
              <a:rPr lang="en-GB" sz="1100">
                <a:solidFill>
                  <a:srgbClr val="008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// ok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B b2{</a:t>
            </a:r>
            <a:r>
              <a:rPr lang="en-GB" sz="1100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"toto"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}; </a:t>
            </a:r>
            <a:r>
              <a:rPr lang="en-GB" sz="1100">
                <a:solidFill>
                  <a:srgbClr val="008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// ok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Lambda</a:t>
            </a:r>
            <a:endParaRPr/>
          </a:p>
        </p:txBody>
      </p:sp>
      <p:sp>
        <p:nvSpPr>
          <p:cNvPr id="174" name="Google Shape;174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Voir la formation sur les lambda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https://github.com/Surrog/Formations/blob/master/FR/Cpp%20Lambda.pdf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8975" y="2791225"/>
            <a:ext cx="3296050" cy="154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Range based for</a:t>
            </a:r>
            <a:endParaRPr/>
          </a:p>
        </p:txBody>
      </p:sp>
      <p:sp>
        <p:nvSpPr>
          <p:cNvPr id="181" name="Google Shape;181;p26"/>
          <p:cNvSpPr txBox="1"/>
          <p:nvPr>
            <p:ph idx="1" type="body"/>
          </p:nvPr>
        </p:nvSpPr>
        <p:spPr>
          <a:xfrm>
            <a:off x="729450" y="2078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Itération</a:t>
            </a:r>
            <a:r>
              <a:rPr lang="en-GB"/>
              <a:t> des conteneurs simplifié et sans macro:</a:t>
            </a:r>
            <a:endParaRPr/>
          </a:p>
        </p:txBody>
      </p:sp>
      <p:sp>
        <p:nvSpPr>
          <p:cNvPr id="182" name="Google Shape;182;p26"/>
          <p:cNvSpPr txBox="1"/>
          <p:nvPr/>
        </p:nvSpPr>
        <p:spPr>
          <a:xfrm>
            <a:off x="726050" y="2620075"/>
            <a:ext cx="5776800" cy="10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std::vector&lt;</a:t>
            </a: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&gt; i{</a:t>
            </a:r>
            <a:r>
              <a:rPr lang="en-GB" sz="1100">
                <a:solidFill>
                  <a:srgbClr val="098658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100">
                <a:solidFill>
                  <a:srgbClr val="098658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100">
                <a:solidFill>
                  <a:srgbClr val="098658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100">
                <a:solidFill>
                  <a:srgbClr val="098658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&amp; value : i) 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100">
                <a:solidFill>
                  <a:srgbClr val="008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// do something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3" name="Google Shape;183;p26"/>
          <p:cNvSpPr txBox="1"/>
          <p:nvPr>
            <p:ph idx="1" type="body"/>
          </p:nvPr>
        </p:nvSpPr>
        <p:spPr>
          <a:xfrm>
            <a:off x="727650" y="3657175"/>
            <a:ext cx="7688700" cy="8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Fonctionne sur </a:t>
            </a:r>
            <a:r>
              <a:rPr lang="en-GB"/>
              <a:t>tous</a:t>
            </a:r>
            <a:r>
              <a:rPr lang="en-GB"/>
              <a:t> les types qui implémente begin() et end(), même ceux hors std: le pattern ne fait que cacher la manipulation des itérateurs.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Offre au compilateur la possibilité d'optimisation du code (vectorisation, etc).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Thread_local storage</a:t>
            </a:r>
            <a:endParaRPr/>
          </a:p>
        </p:txBody>
      </p:sp>
      <p:sp>
        <p:nvSpPr>
          <p:cNvPr id="189" name="Google Shape;189;p27"/>
          <p:cNvSpPr txBox="1"/>
          <p:nvPr>
            <p:ph idx="1" type="body"/>
          </p:nvPr>
        </p:nvSpPr>
        <p:spPr>
          <a:xfrm>
            <a:off x="729450" y="2078875"/>
            <a:ext cx="7688700" cy="3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Permet de créer des variables qui ont la durée des vie du thread qui l'a créé.</a:t>
            </a:r>
            <a:endParaRPr/>
          </a:p>
        </p:txBody>
      </p:sp>
      <p:sp>
        <p:nvSpPr>
          <p:cNvPr id="190" name="Google Shape;190;p27"/>
          <p:cNvSpPr txBox="1"/>
          <p:nvPr/>
        </p:nvSpPr>
        <p:spPr>
          <a:xfrm>
            <a:off x="747100" y="2493825"/>
            <a:ext cx="7688700" cy="16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std::vector&lt;</a:t>
            </a:r>
            <a:r>
              <a:rPr lang="en-GB" sz="13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3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&gt;&amp; only_one_instance_per_thread()</a:t>
            </a:r>
            <a:endParaRPr sz="13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3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3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GB" sz="13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3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thread_local</a:t>
            </a:r>
            <a:r>
              <a:rPr lang="en-GB" sz="13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std::vector&lt;</a:t>
            </a:r>
            <a:r>
              <a:rPr lang="en-GB" sz="13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3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&gt; v = {</a:t>
            </a:r>
            <a:r>
              <a:rPr lang="en-GB" sz="1300">
                <a:solidFill>
                  <a:srgbClr val="098658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GB" sz="13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300">
                <a:solidFill>
                  <a:srgbClr val="098658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GB" sz="13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, </a:t>
            </a:r>
            <a:r>
              <a:rPr lang="en-GB" sz="1300">
                <a:solidFill>
                  <a:srgbClr val="098658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GB" sz="13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3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300">
                <a:solidFill>
                  <a:srgbClr val="008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// ^ created locally (only once) when a thread execute for the first time </a:t>
            </a:r>
            <a:endParaRPr sz="1300">
              <a:solidFill>
                <a:srgbClr val="008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3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GB" sz="13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v;</a:t>
            </a:r>
            <a:endParaRPr sz="13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Raw string literal</a:t>
            </a:r>
            <a:endParaRPr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8"/>
          <p:cNvSpPr txBox="1"/>
          <p:nvPr>
            <p:ph idx="1" type="body"/>
          </p:nvPr>
        </p:nvSpPr>
        <p:spPr>
          <a:xfrm>
            <a:off x="729450" y="2078875"/>
            <a:ext cx="7688700" cy="6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Permet </a:t>
            </a:r>
            <a:r>
              <a:rPr lang="en-GB"/>
              <a:t>d'empêcher</a:t>
            </a:r>
            <a:r>
              <a:rPr lang="en-GB"/>
              <a:t> le compilateur </a:t>
            </a:r>
            <a:r>
              <a:rPr lang="en-GB"/>
              <a:t>d'interpréter</a:t>
            </a:r>
            <a:r>
              <a:rPr lang="en-GB"/>
              <a:t> le contenu d'une </a:t>
            </a:r>
            <a:r>
              <a:rPr lang="en-GB"/>
              <a:t>chaîne</a:t>
            </a:r>
            <a:r>
              <a:rPr lang="en-GB"/>
              <a:t> de caractère entre quote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Format: </a:t>
            </a: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R"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delimiter</a:t>
            </a: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raw_characters </a:t>
            </a: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delimiter</a:t>
            </a: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8"/>
          <p:cNvSpPr txBox="1"/>
          <p:nvPr/>
        </p:nvSpPr>
        <p:spPr>
          <a:xfrm>
            <a:off x="862850" y="2746350"/>
            <a:ext cx="5997900" cy="17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std::string interpreted = </a:t>
            </a:r>
            <a:r>
              <a:rPr lang="en-GB" sz="1100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"path\to\name"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std::string not_interpreted = </a:t>
            </a:r>
            <a:r>
              <a:rPr lang="en-GB" sz="1100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R"_(path\to\name)_"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8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// R" delimiter = `_(` and `)_`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std::cout &lt;&lt; interpreted &lt;&lt; </a:t>
            </a:r>
            <a:r>
              <a:rPr lang="en-GB" sz="1100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'\n'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8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// print: "path o</a:t>
            </a:r>
            <a:endParaRPr sz="1100">
              <a:solidFill>
                <a:srgbClr val="008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8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//         ame"</a:t>
            </a:r>
            <a:endParaRPr sz="1100">
              <a:solidFill>
                <a:srgbClr val="008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std::cout &lt;&lt; not_interpreted &lt;&lt; </a:t>
            </a:r>
            <a:r>
              <a:rPr lang="en-GB" sz="1100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'\n'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8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// print "path\to\name"</a:t>
            </a:r>
            <a:endParaRPr sz="1100">
              <a:solidFill>
                <a:srgbClr val="008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Class template argument deduction</a:t>
            </a:r>
            <a:endParaRPr/>
          </a:p>
        </p:txBody>
      </p:sp>
      <p:sp>
        <p:nvSpPr>
          <p:cNvPr id="203" name="Google Shape;203;p29"/>
          <p:cNvSpPr txBox="1"/>
          <p:nvPr>
            <p:ph idx="1" type="body"/>
          </p:nvPr>
        </p:nvSpPr>
        <p:spPr>
          <a:xfrm>
            <a:off x="729450" y="2078875"/>
            <a:ext cx="7688700" cy="8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C++17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Le compilateur peut maintenant </a:t>
            </a:r>
            <a:r>
              <a:rPr lang="en-GB"/>
              <a:t>déduire</a:t>
            </a:r>
            <a:r>
              <a:rPr lang="en-GB"/>
              <a:t> les type complet d'une classe template avec son constructeur</a:t>
            </a:r>
            <a:endParaRPr/>
          </a:p>
        </p:txBody>
      </p:sp>
      <p:sp>
        <p:nvSpPr>
          <p:cNvPr id="204" name="Google Shape;204;p29"/>
          <p:cNvSpPr txBox="1"/>
          <p:nvPr/>
        </p:nvSpPr>
        <p:spPr>
          <a:xfrm>
            <a:off x="915450" y="2956800"/>
            <a:ext cx="7260600" cy="10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std::mutex mtx;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std::pair p{</a:t>
            </a:r>
            <a:r>
              <a:rPr lang="en-GB" sz="1100">
                <a:solidFill>
                  <a:srgbClr val="098658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100">
                <a:solidFill>
                  <a:srgbClr val="098658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2.3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}; </a:t>
            </a:r>
            <a:r>
              <a:rPr lang="en-GB" sz="1100">
                <a:solidFill>
                  <a:srgbClr val="008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//std::pair&lt;int, double&gt;</a:t>
            </a:r>
            <a:endParaRPr sz="1100">
              <a:solidFill>
                <a:srgbClr val="008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std::vector v{</a:t>
            </a:r>
            <a:r>
              <a:rPr lang="en-GB" sz="1100">
                <a:solidFill>
                  <a:srgbClr val="098658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100">
                <a:solidFill>
                  <a:srgbClr val="098658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100">
                <a:solidFill>
                  <a:srgbClr val="098658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}; </a:t>
            </a:r>
            <a:r>
              <a:rPr lang="en-GB" sz="1100">
                <a:solidFill>
                  <a:srgbClr val="008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//std::vector&lt;int&gt;</a:t>
            </a:r>
            <a:endParaRPr sz="1100">
              <a:solidFill>
                <a:srgbClr val="008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std::unique_lock l{mtx}; </a:t>
            </a:r>
            <a:r>
              <a:rPr lang="en-GB" sz="1100">
                <a:solidFill>
                  <a:srgbClr val="008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//std::unique_lock&lt;std::mutex&gt;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Nodiscard attribute</a:t>
            </a:r>
            <a:endParaRPr/>
          </a:p>
        </p:txBody>
      </p:sp>
      <p:sp>
        <p:nvSpPr>
          <p:cNvPr id="210" name="Google Shape;210;p30"/>
          <p:cNvSpPr txBox="1"/>
          <p:nvPr>
            <p:ph idx="1" type="body"/>
          </p:nvPr>
        </p:nvSpPr>
        <p:spPr>
          <a:xfrm>
            <a:off x="729450" y="2078875"/>
            <a:ext cx="7688700" cy="8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C++17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Pouvez préfixer une fonction ou un constructor du mot clé 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[[nodiscard]]</a:t>
            </a: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[</a:t>
            </a:r>
            <a:r>
              <a:rPr lang="en-GB"/>
              <a:t> pour encourager l'utilisateur à en </a:t>
            </a:r>
            <a:r>
              <a:rPr lang="en-GB"/>
              <a:t>récupérer</a:t>
            </a:r>
            <a:r>
              <a:rPr lang="en-GB"/>
              <a:t> le retour.</a:t>
            </a:r>
            <a:endParaRPr/>
          </a:p>
        </p:txBody>
      </p:sp>
      <p:sp>
        <p:nvSpPr>
          <p:cNvPr id="211" name="Google Shape;211;p30"/>
          <p:cNvSpPr txBox="1"/>
          <p:nvPr/>
        </p:nvSpPr>
        <p:spPr>
          <a:xfrm>
            <a:off x="883875" y="2977850"/>
            <a:ext cx="6850200" cy="18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80808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[[nodiscard]]</a:t>
            </a:r>
            <a:endParaRPr sz="1100">
              <a:solidFill>
                <a:srgbClr val="80808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error_code do_something() {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100">
                <a:solidFill>
                  <a:srgbClr val="098658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42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main() 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do_something(); </a:t>
            </a:r>
            <a:r>
              <a:rPr lang="en-GB" sz="1100">
                <a:solidFill>
                  <a:srgbClr val="008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//warning: ignoring return value of function declared with 'nodiscard' attribute</a:t>
            </a:r>
            <a:endParaRPr sz="1100">
              <a:solidFill>
                <a:srgbClr val="008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Structured binding declaration</a:t>
            </a:r>
            <a:endParaRPr/>
          </a:p>
        </p:txBody>
      </p:sp>
      <p:sp>
        <p:nvSpPr>
          <p:cNvPr id="217" name="Google Shape;217;p31"/>
          <p:cNvSpPr txBox="1"/>
          <p:nvPr>
            <p:ph idx="1" type="body"/>
          </p:nvPr>
        </p:nvSpPr>
        <p:spPr>
          <a:xfrm>
            <a:off x="5997800" y="1853850"/>
            <a:ext cx="2841000" cy="30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C++17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Permet de décomposer facilement des tableaux, des tuples ou des agrégats.</a:t>
            </a:r>
            <a:endParaRPr/>
          </a:p>
        </p:txBody>
      </p:sp>
      <p:sp>
        <p:nvSpPr>
          <p:cNvPr id="218" name="Google Shape;218;p31"/>
          <p:cNvSpPr txBox="1"/>
          <p:nvPr/>
        </p:nvSpPr>
        <p:spPr>
          <a:xfrm>
            <a:off x="655800" y="1904550"/>
            <a:ext cx="5499900" cy="29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a[</a:t>
            </a:r>
            <a:r>
              <a:rPr lang="en-GB" sz="1100">
                <a:solidFill>
                  <a:srgbClr val="098658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] = {</a:t>
            </a:r>
            <a:r>
              <a:rPr lang="en-GB" sz="1100">
                <a:solidFill>
                  <a:srgbClr val="098658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GB" sz="1100">
                <a:solidFill>
                  <a:srgbClr val="098658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}; </a:t>
            </a:r>
            <a:r>
              <a:rPr lang="en-GB" sz="1100">
                <a:solidFill>
                  <a:srgbClr val="008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// work with array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[x,y] = a; </a:t>
            </a:r>
            <a:r>
              <a:rPr lang="en-GB" sz="1100">
                <a:solidFill>
                  <a:srgbClr val="008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// creates e[2], copies a into e, then x refers to e[0], y refers to e[1]</a:t>
            </a:r>
            <a:endParaRPr sz="1100">
              <a:solidFill>
                <a:srgbClr val="008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&amp; [xr, yr] = a; </a:t>
            </a:r>
            <a:r>
              <a:rPr lang="en-GB" sz="1100">
                <a:solidFill>
                  <a:srgbClr val="008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// xr refers to a[0], yr refers to a[1]</a:t>
            </a:r>
            <a:endParaRPr sz="1100">
              <a:solidFill>
                <a:srgbClr val="008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std::map&lt;</a:t>
            </a: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std::string&gt; map{...}; 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8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//iterate as a pairs of (key, value)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or (const </a:t>
            </a: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&amp; [key, value] : map) 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{ std::cout &lt;&lt; key &lt;&lt; ' ' &lt;&lt; value &lt;&lt; '\n'; }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S {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x1;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y1;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S instance;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&amp; [x, y] = instance; </a:t>
            </a:r>
            <a:r>
              <a:rPr lang="en-GB" sz="1100">
                <a:solidFill>
                  <a:srgbClr val="008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//ref to x1 &amp; y1 from instance</a:t>
            </a:r>
            <a:endParaRPr b="1"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Auto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4572000" y="1794350"/>
            <a:ext cx="4355100" cy="23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Déduction automatique de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Nécessite</a:t>
            </a:r>
            <a:r>
              <a:rPr lang="en-GB"/>
              <a:t> d'être assigné à l'initialization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Fait une copie par défaut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N'est pas const par défaut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https://en.cppreference.com/w/cpp/language/auto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482100" y="1794350"/>
            <a:ext cx="4089900" cy="26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2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&amp; return_reference();</a:t>
            </a:r>
            <a:endParaRPr sz="12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-GB" sz="12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return_int() { </a:t>
            </a:r>
            <a:r>
              <a:rPr lang="en-GB" sz="12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GB" sz="12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200">
                <a:solidFill>
                  <a:srgbClr val="098658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GB" sz="12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; }</a:t>
            </a:r>
            <a:endParaRPr sz="12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2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main()</a:t>
            </a:r>
            <a:endParaRPr sz="12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2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-GB" sz="12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i = </a:t>
            </a:r>
            <a:r>
              <a:rPr lang="en-GB" sz="1200">
                <a:solidFill>
                  <a:srgbClr val="098658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GB" sz="12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GB" sz="1200">
                <a:solidFill>
                  <a:srgbClr val="008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// work as int i;</a:t>
            </a:r>
            <a:endParaRPr sz="1200">
              <a:solidFill>
                <a:srgbClr val="008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2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-GB" sz="12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copy = return_reference(); </a:t>
            </a:r>
            <a:endParaRPr sz="12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200">
                <a:solidFill>
                  <a:srgbClr val="008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// int copy</a:t>
            </a:r>
            <a:endParaRPr sz="1200">
              <a:solidFill>
                <a:srgbClr val="008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2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-GB" sz="12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&amp; ref = return_reference();</a:t>
            </a:r>
            <a:endParaRPr sz="12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200">
                <a:solidFill>
                  <a:srgbClr val="008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//int&amp; ref</a:t>
            </a:r>
            <a:endParaRPr sz="1200">
              <a:solidFill>
                <a:srgbClr val="008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8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2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const auto</a:t>
            </a:r>
            <a:r>
              <a:rPr lang="en-GB" sz="12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&amp; ref = return_reference();</a:t>
            </a:r>
            <a:endParaRPr sz="1200">
              <a:solidFill>
                <a:srgbClr val="008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std::vector&lt;</a:t>
            </a:r>
            <a:r>
              <a:rPr lang="en-GB" sz="12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2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&gt; vec;</a:t>
            </a:r>
            <a:endParaRPr sz="12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2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-GB" sz="12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it = vec.begin();</a:t>
            </a:r>
            <a:endParaRPr sz="12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2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-GB" sz="12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fn_ptr = &amp;std::vector&lt;</a:t>
            </a:r>
            <a:r>
              <a:rPr lang="en-GB" sz="12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2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&gt;::cbegin;</a:t>
            </a:r>
            <a:endParaRPr sz="12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0000FF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Initializer in control block</a:t>
            </a:r>
            <a:endParaRPr/>
          </a:p>
        </p:txBody>
      </p:sp>
      <p:sp>
        <p:nvSpPr>
          <p:cNvPr id="224" name="Google Shape;224;p32"/>
          <p:cNvSpPr txBox="1"/>
          <p:nvPr>
            <p:ph idx="1" type="body"/>
          </p:nvPr>
        </p:nvSpPr>
        <p:spPr>
          <a:xfrm>
            <a:off x="5575050" y="1853850"/>
            <a:ext cx="28008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C++17 &amp; C++20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Harmonise les differents control block</a:t>
            </a:r>
            <a:endParaRPr/>
          </a:p>
        </p:txBody>
      </p:sp>
      <p:sp>
        <p:nvSpPr>
          <p:cNvPr id="225" name="Google Shape;225;p32"/>
          <p:cNvSpPr txBox="1"/>
          <p:nvPr/>
        </p:nvSpPr>
        <p:spPr>
          <a:xfrm>
            <a:off x="729450" y="1853850"/>
            <a:ext cx="4845600" cy="29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3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get_value();</a:t>
            </a:r>
            <a:endParaRPr sz="13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std::vector&lt;std::string&gt; foo();</a:t>
            </a:r>
            <a:endParaRPr sz="13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GB" sz="13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bar(</a:t>
            </a:r>
            <a:r>
              <a:rPr lang="en-GB" sz="13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GB" sz="13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std::string&amp; value, </a:t>
            </a:r>
            <a:r>
              <a:rPr lang="en-GB" sz="13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3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index);</a:t>
            </a:r>
            <a:endParaRPr sz="13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008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//C++98</a:t>
            </a:r>
            <a:endParaRPr sz="1300">
              <a:solidFill>
                <a:srgbClr val="008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GB" sz="13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GB" sz="13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3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i = </a:t>
            </a:r>
            <a:r>
              <a:rPr lang="en-GB" sz="1300">
                <a:solidFill>
                  <a:srgbClr val="098658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GB" sz="13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; i &lt; </a:t>
            </a:r>
            <a:r>
              <a:rPr lang="en-GB" sz="1300">
                <a:solidFill>
                  <a:srgbClr val="098658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GB" sz="13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; i++) { </a:t>
            </a:r>
            <a:r>
              <a:rPr lang="en-GB" sz="1300">
                <a:solidFill>
                  <a:srgbClr val="008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/*...*/</a:t>
            </a:r>
            <a:r>
              <a:rPr lang="en-GB" sz="13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008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//C++17</a:t>
            </a:r>
            <a:endParaRPr sz="1300">
              <a:solidFill>
                <a:srgbClr val="008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GB" sz="13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GB" sz="13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3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error = get_value(); error == </a:t>
            </a:r>
            <a:r>
              <a:rPr lang="en-GB" sz="1300">
                <a:solidFill>
                  <a:srgbClr val="098658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GB" sz="13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-GB" sz="1300">
                <a:solidFill>
                  <a:srgbClr val="008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/*...*/</a:t>
            </a:r>
            <a:r>
              <a:rPr lang="en-GB" sz="13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switch</a:t>
            </a:r>
            <a:r>
              <a:rPr lang="en-GB" sz="13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GB" sz="13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3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error = get_value(); error) { </a:t>
            </a:r>
            <a:r>
              <a:rPr lang="en-GB" sz="1300">
                <a:solidFill>
                  <a:srgbClr val="008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/*...*/</a:t>
            </a:r>
            <a:r>
              <a:rPr lang="en-GB" sz="13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}</a:t>
            </a:r>
            <a:endParaRPr sz="13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008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//C++20</a:t>
            </a:r>
            <a:endParaRPr sz="1300">
              <a:solidFill>
                <a:srgbClr val="008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GB" sz="13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(std::size_t i = </a:t>
            </a:r>
            <a:r>
              <a:rPr lang="en-GB" sz="1300">
                <a:solidFill>
                  <a:srgbClr val="098658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GB" sz="13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GB" sz="13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GB" sz="13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3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-GB" sz="13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&amp; x : foo()) {</a:t>
            </a:r>
            <a:endParaRPr sz="13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 bar(x, i);</a:t>
            </a:r>
            <a:endParaRPr sz="13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 ++i;</a:t>
            </a:r>
            <a:endParaRPr sz="13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Nested namespace definitions</a:t>
            </a:r>
            <a:endParaRPr/>
          </a:p>
        </p:txBody>
      </p:sp>
      <p:sp>
        <p:nvSpPr>
          <p:cNvPr id="231" name="Google Shape;231;p33"/>
          <p:cNvSpPr txBox="1"/>
          <p:nvPr>
            <p:ph idx="1" type="body"/>
          </p:nvPr>
        </p:nvSpPr>
        <p:spPr>
          <a:xfrm>
            <a:off x="729450" y="2078875"/>
            <a:ext cx="7688700" cy="4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C++17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Réduit</a:t>
            </a:r>
            <a:r>
              <a:rPr lang="en-GB"/>
              <a:t> la verbosité</a:t>
            </a:r>
            <a:endParaRPr/>
          </a:p>
        </p:txBody>
      </p:sp>
      <p:sp>
        <p:nvSpPr>
          <p:cNvPr id="232" name="Google Shape;232;p33"/>
          <p:cNvSpPr txBox="1"/>
          <p:nvPr/>
        </p:nvSpPr>
        <p:spPr>
          <a:xfrm>
            <a:off x="3546075" y="2078875"/>
            <a:ext cx="3261900" cy="26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8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//Before</a:t>
            </a:r>
            <a:endParaRPr sz="1500">
              <a:solidFill>
                <a:srgbClr val="008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namespace</a:t>
            </a:r>
            <a:r>
              <a:rPr lang="en-GB" sz="15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A {</a:t>
            </a:r>
            <a:endParaRPr sz="15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5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namespace</a:t>
            </a:r>
            <a:r>
              <a:rPr lang="en-GB" sz="15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B {</a:t>
            </a:r>
            <a:endParaRPr sz="15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GB" sz="15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15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C {};</a:t>
            </a:r>
            <a:endParaRPr sz="15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5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8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//After C++17</a:t>
            </a:r>
            <a:endParaRPr sz="1500">
              <a:solidFill>
                <a:srgbClr val="008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namespace</a:t>
            </a:r>
            <a:r>
              <a:rPr lang="en-GB" sz="15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A::B {</a:t>
            </a:r>
            <a:endParaRPr sz="15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5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15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V {};</a:t>
            </a:r>
            <a:endParaRPr sz="15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Abbreviated function template</a:t>
            </a:r>
            <a:endParaRPr/>
          </a:p>
        </p:txBody>
      </p:sp>
      <p:sp>
        <p:nvSpPr>
          <p:cNvPr id="238" name="Google Shape;238;p34"/>
          <p:cNvSpPr txBox="1"/>
          <p:nvPr>
            <p:ph idx="1" type="body"/>
          </p:nvPr>
        </p:nvSpPr>
        <p:spPr>
          <a:xfrm>
            <a:off x="729450" y="2078875"/>
            <a:ext cx="2343000" cy="22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C++20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Rendre les template plus compact et lisible</a:t>
            </a:r>
            <a:endParaRPr/>
          </a:p>
        </p:txBody>
      </p:sp>
      <p:sp>
        <p:nvSpPr>
          <p:cNvPr id="239" name="Google Shape;239;p34"/>
          <p:cNvSpPr txBox="1"/>
          <p:nvPr/>
        </p:nvSpPr>
        <p:spPr>
          <a:xfrm>
            <a:off x="3072450" y="2078875"/>
            <a:ext cx="5346000" cy="27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8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//template &lt;typename T, typename Y&gt;</a:t>
            </a:r>
            <a:endParaRPr sz="1500">
              <a:solidFill>
                <a:srgbClr val="008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GB" sz="15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function_template( </a:t>
            </a:r>
            <a:r>
              <a:rPr lang="en-GB" sz="15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-GB" sz="15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value, </a:t>
            </a:r>
            <a:r>
              <a:rPr lang="en-GB" sz="15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-GB" sz="15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test)</a:t>
            </a:r>
            <a:endParaRPr sz="15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5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std::cout &lt;&lt; value &lt;&lt; test &lt;&lt; </a:t>
            </a:r>
            <a:r>
              <a:rPr lang="en-GB" sz="1500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'\n'</a:t>
            </a:r>
            <a:r>
              <a:rPr lang="en-GB" sz="15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5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main()</a:t>
            </a:r>
            <a:endParaRPr sz="15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5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function_template(</a:t>
            </a:r>
            <a:r>
              <a:rPr lang="en-GB" sz="1500">
                <a:solidFill>
                  <a:srgbClr val="098658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GB" sz="15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500">
                <a:solidFill>
                  <a:srgbClr val="098658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GB" sz="15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en-GB" sz="1500">
                <a:solidFill>
                  <a:srgbClr val="008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// "12"</a:t>
            </a:r>
            <a:endParaRPr sz="15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function_template&lt;</a:t>
            </a:r>
            <a:r>
              <a:rPr lang="en-GB" sz="15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5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5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-GB" sz="15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&gt;(</a:t>
            </a:r>
            <a:r>
              <a:rPr lang="en-GB" sz="1500">
                <a:solidFill>
                  <a:srgbClr val="098658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GB" sz="15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500">
                <a:solidFill>
                  <a:srgbClr val="098658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GB" sz="15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5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Three-way comparison (1/2)</a:t>
            </a:r>
            <a:endParaRPr/>
          </a:p>
        </p:txBody>
      </p:sp>
      <p:sp>
        <p:nvSpPr>
          <p:cNvPr id="245" name="Google Shape;245;p35"/>
          <p:cNvSpPr txBox="1"/>
          <p:nvPr>
            <p:ph idx="1" type="body"/>
          </p:nvPr>
        </p:nvSpPr>
        <p:spPr>
          <a:xfrm>
            <a:off x="729450" y="2078875"/>
            <a:ext cx="5184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C++ 20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Operator  lhs </a:t>
            </a:r>
            <a:r>
              <a:rPr b="1" lang="en-GB"/>
              <a:t>&lt;=&gt;</a:t>
            </a:r>
            <a:r>
              <a:rPr lang="en-GB"/>
              <a:t> rhs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/>
              <a:t>(a &lt;=&gt; b) &lt; 0 si lhs &lt; rhs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/>
              <a:t>(a &lt;=&gt; b) &gt; 0 si lhs &gt; rhs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/>
              <a:t>(a &lt;=&gt; b) == 0 si lhs et rhs sont égaux/équivalents.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Va vous renvoyer une erreur si lhs et rhs ne sont du pas du même type ou si il y a une `</a:t>
            </a:r>
            <a:r>
              <a:rPr lang="en-GB"/>
              <a:t>narrowing</a:t>
            </a:r>
            <a:r>
              <a:rPr lang="en-GB"/>
              <a:t>` conversion.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Permet de remplacer les </a:t>
            </a:r>
            <a:r>
              <a:rPr lang="en-GB"/>
              <a:t>opérateurs</a:t>
            </a:r>
            <a:r>
              <a:rPr lang="en-GB"/>
              <a:t> de comparaison habituel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Peut être généré automatiquement pour des classe :</a:t>
            </a:r>
            <a:endParaRPr/>
          </a:p>
        </p:txBody>
      </p:sp>
      <p:sp>
        <p:nvSpPr>
          <p:cNvPr id="246" name="Google Shape;246;p35"/>
          <p:cNvSpPr txBox="1"/>
          <p:nvPr/>
        </p:nvSpPr>
        <p:spPr>
          <a:xfrm>
            <a:off x="5861000" y="3293525"/>
            <a:ext cx="2557200" cy="13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A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&lt;=&gt;(</a:t>
            </a: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A&amp;) </a:t>
            </a: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Three-way comparison (2/2)</a:t>
            </a:r>
            <a:endParaRPr/>
          </a:p>
        </p:txBody>
      </p:sp>
      <p:sp>
        <p:nvSpPr>
          <p:cNvPr id="252" name="Google Shape;252;p36"/>
          <p:cNvSpPr txBox="1"/>
          <p:nvPr/>
        </p:nvSpPr>
        <p:spPr>
          <a:xfrm>
            <a:off x="799700" y="2051875"/>
            <a:ext cx="5113800" cy="22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GB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Test {</a:t>
            </a:r>
            <a:endParaRPr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i = </a:t>
            </a:r>
            <a:r>
              <a:rPr lang="en-GB">
                <a:solidFill>
                  <a:srgbClr val="098658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42</a:t>
            </a:r>
            <a:r>
              <a:rPr lang="en-GB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std::string str = </a:t>
            </a:r>
            <a:r>
              <a:rPr lang="en-GB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"toto"</a:t>
            </a:r>
            <a:r>
              <a:rPr lang="en-GB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-GB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lang="en-GB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&lt;=&gt;(</a:t>
            </a:r>
            <a:r>
              <a:rPr lang="en-GB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GB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Test&amp;) </a:t>
            </a:r>
            <a:r>
              <a:rPr lang="en-GB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GB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GB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lang="en-GB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Test a;</a:t>
            </a:r>
            <a:endParaRPr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Test b;</a:t>
            </a:r>
            <a:endParaRPr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GB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(a != b) {</a:t>
            </a:r>
            <a:endParaRPr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std::map&lt;Test, </a:t>
            </a:r>
            <a:r>
              <a:rPr lang="en-GB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&gt; map = {{{}, </a:t>
            </a:r>
            <a:r>
              <a:rPr lang="en-GB">
                <a:solidFill>
                  <a:srgbClr val="098658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GB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}}; </a:t>
            </a:r>
            <a:endParaRPr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Chose trop grosse pour être aborder ici:</a:t>
            </a:r>
            <a:endParaRPr/>
          </a:p>
        </p:txBody>
      </p:sp>
      <p:sp>
        <p:nvSpPr>
          <p:cNvPr id="258" name="Google Shape;258;p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attribute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n</a:t>
            </a:r>
            <a:r>
              <a:rPr lang="en-GB"/>
              <a:t>oexcep</a:t>
            </a:r>
            <a:r>
              <a:rPr lang="en-GB"/>
              <a:t>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constexpr | consteval | constinit | if constexpr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Variadic template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Coroutines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Modules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Constraints and concepts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Default/Delete constructor &amp; operator=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5334875" y="2078875"/>
            <a:ext cx="3083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Ajouter un constructor a une classe désactive la génération automatique des constructor et des operator= d'une classe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Il est possible maintenant de explicitement demander au compilateur de les générer.</a:t>
            </a:r>
            <a:endParaRPr/>
          </a:p>
        </p:txBody>
      </p:sp>
      <p:sp>
        <p:nvSpPr>
          <p:cNvPr id="101" name="Google Shape;101;p15"/>
          <p:cNvSpPr txBox="1"/>
          <p:nvPr/>
        </p:nvSpPr>
        <p:spPr>
          <a:xfrm>
            <a:off x="725925" y="1853850"/>
            <a:ext cx="4324800" cy="28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GB" sz="13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Toto</a:t>
            </a:r>
            <a:endParaRPr sz="13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3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3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3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value;</a:t>
            </a:r>
            <a:endParaRPr sz="13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Toto(</a:t>
            </a:r>
            <a:r>
              <a:rPr lang="en-GB" sz="13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3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val): value(val) {}</a:t>
            </a:r>
            <a:endParaRPr sz="13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Toto() = </a:t>
            </a:r>
            <a:r>
              <a:rPr lang="en-GB" sz="13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lang="en-GB" sz="13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3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lang="en-GB" sz="13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~Toto() = </a:t>
            </a:r>
            <a:r>
              <a:rPr lang="en-GB" sz="13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lang="en-GB" sz="13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Toto(</a:t>
            </a:r>
            <a:r>
              <a:rPr lang="en-GB" sz="13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GB" sz="13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Toto&amp;) = </a:t>
            </a:r>
            <a:r>
              <a:rPr lang="en-GB" sz="13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delete</a:t>
            </a:r>
            <a:r>
              <a:rPr lang="en-GB" sz="13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Toto&amp; </a:t>
            </a:r>
            <a:r>
              <a:rPr lang="en-GB" sz="13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lang="en-GB" sz="13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=(</a:t>
            </a:r>
            <a:r>
              <a:rPr lang="en-GB" sz="13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GB" sz="13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Toto&amp;) = </a:t>
            </a:r>
            <a:r>
              <a:rPr lang="en-GB" sz="13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delete</a:t>
            </a:r>
            <a:r>
              <a:rPr lang="en-GB" sz="13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Toto(Toto&amp;&amp;) = </a:t>
            </a:r>
            <a:r>
              <a:rPr lang="en-GB" sz="13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lang="en-GB" sz="13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Toto&amp; </a:t>
            </a:r>
            <a:r>
              <a:rPr lang="en-GB" sz="13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lang="en-GB" sz="13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=(Toto&amp;&amp;) = </a:t>
            </a:r>
            <a:r>
              <a:rPr lang="en-GB" sz="13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lang="en-GB" sz="13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Final &amp; override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4756050" y="1853850"/>
            <a:ext cx="3662100" cy="24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Permet d'ajouter un </a:t>
            </a:r>
            <a:r>
              <a:rPr lang="en-GB"/>
              <a:t>contrôle</a:t>
            </a:r>
            <a:r>
              <a:rPr lang="en-GB"/>
              <a:t> du compilateur pour vérifier qu'il y a pas de situation à risque sur les fonction virtuelle.</a:t>
            </a:r>
            <a:endParaRPr/>
          </a:p>
        </p:txBody>
      </p:sp>
      <p:sp>
        <p:nvSpPr>
          <p:cNvPr id="108" name="Google Shape;108;p16"/>
          <p:cNvSpPr txBox="1"/>
          <p:nvPr/>
        </p:nvSpPr>
        <p:spPr>
          <a:xfrm>
            <a:off x="729450" y="1853850"/>
            <a:ext cx="4026600" cy="27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GB" sz="12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Toto</a:t>
            </a:r>
            <a:endParaRPr sz="12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2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2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value;</a:t>
            </a:r>
            <a:endParaRPr sz="12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2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lang="en-GB" sz="12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2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2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function() </a:t>
            </a:r>
            <a:r>
              <a:rPr lang="en-GB" sz="12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GB" sz="12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2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lang="en-GB" sz="12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2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2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cannot_be_overidden() </a:t>
            </a:r>
            <a:r>
              <a:rPr lang="en-GB" sz="12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GB" sz="12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2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final</a:t>
            </a:r>
            <a:r>
              <a:rPr lang="en-GB" sz="12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2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GB" sz="12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Child : Toto</a:t>
            </a:r>
            <a:endParaRPr sz="12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2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2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function() </a:t>
            </a:r>
            <a:r>
              <a:rPr lang="en-GB" sz="12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GB" sz="12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2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override</a:t>
            </a:r>
            <a:r>
              <a:rPr lang="en-GB" sz="12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endParaRPr sz="12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200">
                <a:solidFill>
                  <a:srgbClr val="008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//int function() override; error!</a:t>
            </a:r>
            <a:endParaRPr sz="1200">
              <a:solidFill>
                <a:srgbClr val="008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200">
                <a:solidFill>
                  <a:srgbClr val="008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//int cannot_be_overidden() const; error!</a:t>
            </a:r>
            <a:endParaRPr sz="1200">
              <a:solidFill>
                <a:srgbClr val="008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Move operation (1/4)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Permet de déplacer des ressources pour </a:t>
            </a:r>
            <a:r>
              <a:rPr lang="en-GB"/>
              <a:t>éviter</a:t>
            </a:r>
            <a:r>
              <a:rPr lang="en-GB"/>
              <a:t> des </a:t>
            </a:r>
            <a:r>
              <a:rPr lang="en-GB"/>
              <a:t>duplicatas</a:t>
            </a:r>
            <a:r>
              <a:rPr lang="en-GB"/>
              <a:t> </a:t>
            </a:r>
            <a:r>
              <a:rPr lang="en-GB"/>
              <a:t>coûteux</a:t>
            </a:r>
            <a:r>
              <a:rPr lang="en-GB"/>
              <a:t> ou impossible </a:t>
            </a:r>
            <a:r>
              <a:rPr lang="en-GB"/>
              <a:t>(mémoire, lock sur mutex, socket, etc..)</a:t>
            </a:r>
            <a:r>
              <a:rPr lang="en-GB"/>
              <a:t>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Ouvre la possibilité au </a:t>
            </a:r>
            <a:r>
              <a:rPr lang="en-GB"/>
              <a:t>conteneur</a:t>
            </a:r>
            <a:r>
              <a:rPr lang="en-GB"/>
              <a:t> générique de manipuler des types qui ne peuvent pas être copié.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Est implicitement fait au retour d'une fonction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Est explicitement fait avec std::move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Move operation (2/4)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729450" y="2068350"/>
            <a:ext cx="3846000" cy="24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</a:t>
            </a:r>
            <a:r>
              <a:rPr lang="en-GB"/>
              <a:t>td::string retourné par `</a:t>
            </a:r>
            <a:r>
              <a:rPr lang="en-GB"/>
              <a:t>create_title</a:t>
            </a:r>
            <a:r>
              <a:rPr lang="en-GB"/>
              <a:t>`n'est pas copié, sa mémoire qu'il </a:t>
            </a:r>
            <a:r>
              <a:rPr lang="en-GB"/>
              <a:t>gère</a:t>
            </a:r>
            <a:r>
              <a:rPr lang="en-GB"/>
              <a:t> est déplacé dans la variable `title` qui va la prendre en charge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</a:t>
            </a:r>
            <a:r>
              <a:rPr lang="en-GB"/>
              <a:t>td::unique_lock ne peux pas être copié, mais peut être déplacé explicitement dans le scope d'une nouvelle fonction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GB"/>
              <a:t>Une fois le move effectué, la variable initiale ne contient plus rien, ici le `</a:t>
            </a:r>
            <a:r>
              <a:rPr b="1" lang="en-GB"/>
              <a:t>std::unique_lock l</a:t>
            </a:r>
            <a:r>
              <a:rPr b="1" lang="en-GB"/>
              <a:t>` ne lock plus rien.</a:t>
            </a:r>
            <a:endParaRPr b="1"/>
          </a:p>
        </p:txBody>
      </p:sp>
      <p:sp>
        <p:nvSpPr>
          <p:cNvPr id="121" name="Google Shape;121;p18"/>
          <p:cNvSpPr txBox="1"/>
          <p:nvPr/>
        </p:nvSpPr>
        <p:spPr>
          <a:xfrm>
            <a:off x="4572000" y="1318650"/>
            <a:ext cx="3930000" cy="3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need_work();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std::string create_title();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do_work(</a:t>
            </a: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std::string&amp; title,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        std::unique_lock&lt;std::mutex&gt; lock);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main()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std::mutex m;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(need_work())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title = create_title();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    std::unique_lock l(m);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    do_work(title, std::move(l));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GB" sz="1100">
                <a:solidFill>
                  <a:srgbClr val="008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//do_work(title, l); // error !</a:t>
            </a:r>
            <a:endParaRPr sz="1100">
              <a:solidFill>
                <a:srgbClr val="008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GB" sz="1100">
                <a:solidFill>
                  <a:srgbClr val="008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//do_work(title, std::unique_lock(m));</a:t>
            </a:r>
            <a:endParaRPr sz="1100">
              <a:solidFill>
                <a:srgbClr val="008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8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	  // /!\ l now empty /!\</a:t>
            </a:r>
            <a:endParaRPr sz="1100">
              <a:solidFill>
                <a:srgbClr val="008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Move : rvalue reference (3/4)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729450" y="1853850"/>
            <a:ext cx="3846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Utilisé pour dénoter les variables qui sont temporaires.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Utilise la notation </a:t>
            </a:r>
            <a:r>
              <a:rPr b="1" lang="en-GB"/>
              <a:t>T&amp;&amp;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GB"/>
              <a:t>A ne pas utiliser en type d'une variable dans le corps d'une fonction</a:t>
            </a:r>
            <a:r>
              <a:rPr lang="en-GB"/>
              <a:t> (sauf si vous savez vraiment ce que vous faites).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Exemple des rvalue les plus communes: les valeurs en dures dans votre code, les retours de fonction, </a:t>
            </a:r>
            <a:endParaRPr/>
          </a:p>
        </p:txBody>
      </p:sp>
      <p:sp>
        <p:nvSpPr>
          <p:cNvPr id="128" name="Google Shape;128;p19"/>
          <p:cNvSpPr txBox="1"/>
          <p:nvPr/>
        </p:nvSpPr>
        <p:spPr>
          <a:xfrm>
            <a:off x="4719450" y="1853850"/>
            <a:ext cx="3193500" cy="28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do_work(std::string&amp; value) </a:t>
            </a:r>
            <a:r>
              <a:rPr lang="en-GB" sz="1100">
                <a:solidFill>
                  <a:srgbClr val="008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//(1)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value = </a:t>
            </a:r>
            <a:r>
              <a:rPr lang="en-GB" sz="1100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"toto"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do_work(std::string&amp;&amp; value) </a:t>
            </a:r>
            <a:r>
              <a:rPr lang="en-GB" sz="1100">
                <a:solidFill>
                  <a:srgbClr val="008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//(2)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do_work(value);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crappy_code()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std::string s = </a:t>
            </a:r>
            <a:r>
              <a:rPr lang="en-GB" sz="1100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"titi"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do_work(s); </a:t>
            </a:r>
            <a:r>
              <a:rPr lang="en-GB" sz="1100">
                <a:solidFill>
                  <a:srgbClr val="008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//(1)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do_work(</a:t>
            </a:r>
            <a:r>
              <a:rPr lang="en-GB" sz="1100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"tutu"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en-GB" sz="1100">
                <a:solidFill>
                  <a:srgbClr val="008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//(2)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Move constructor (4/4)</a:t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729450" y="1853850"/>
            <a:ext cx="3846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95% des cas d'utilisation des rvalue references pour le commun des mortels.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Un exemple d'une implémentation canonique.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Toto n'est pas copiable car il contient un std::thread, par contre il est movable.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Il peut être renvoyé d'une fonction ou </a:t>
            </a:r>
            <a:r>
              <a:rPr lang="en-GB"/>
              <a:t>inséré</a:t>
            </a:r>
            <a:r>
              <a:rPr lang="en-GB"/>
              <a:t> dans un conteneur de la std.</a:t>
            </a:r>
            <a:endParaRPr/>
          </a:p>
        </p:txBody>
      </p:sp>
      <p:sp>
        <p:nvSpPr>
          <p:cNvPr id="135" name="Google Shape;135;p20"/>
          <p:cNvSpPr txBox="1"/>
          <p:nvPr/>
        </p:nvSpPr>
        <p:spPr>
          <a:xfrm>
            <a:off x="4572000" y="1136425"/>
            <a:ext cx="4235400" cy="3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Toto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std::string str;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std::thread thr;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 = </a:t>
            </a: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new int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Toto(Toto&amp;&amp; orig) {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=(std::move(orig));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Toto&amp; </a:t>
            </a: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=(Toto&amp;&amp; orig) {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!= &amp;orig) {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        str = std::move(orig.str);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        thr = std::move(orig.thr);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elete 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i; i = orig.i; orig.i = </a:t>
            </a: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nullptr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*</a:t>
            </a: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std::vector&lt;Toto&gt; vec;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Toto make_toto();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Brace initialization (1/3)</a:t>
            </a:r>
            <a:endParaRPr/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729450" y="1853850"/>
            <a:ext cx="7688700" cy="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List initialization: A utiliser pour rendre l'init des container plus facile et analogue au C.</a:t>
            </a:r>
            <a:endParaRPr/>
          </a:p>
        </p:txBody>
      </p:sp>
      <p:sp>
        <p:nvSpPr>
          <p:cNvPr id="142" name="Google Shape;142;p21"/>
          <p:cNvSpPr txBox="1"/>
          <p:nvPr/>
        </p:nvSpPr>
        <p:spPr>
          <a:xfrm>
            <a:off x="753075" y="2180275"/>
            <a:ext cx="7593900" cy="8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std::vector&lt;</a:t>
            </a:r>
            <a:r>
              <a:rPr lang="en-GB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&gt; v1 { </a:t>
            </a:r>
            <a:r>
              <a:rPr lang="en-GB">
                <a:solidFill>
                  <a:srgbClr val="098658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GB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>
                <a:solidFill>
                  <a:srgbClr val="098658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GB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>
                <a:solidFill>
                  <a:srgbClr val="098658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GB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>
                <a:solidFill>
                  <a:srgbClr val="098658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-GB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};</a:t>
            </a:r>
            <a:endParaRPr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GB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std::vector&lt;</a:t>
            </a:r>
            <a:r>
              <a:rPr lang="en-GB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&gt; v2 = { </a:t>
            </a:r>
            <a:r>
              <a:rPr lang="en-GB">
                <a:solidFill>
                  <a:srgbClr val="098658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GB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>
                <a:solidFill>
                  <a:srgbClr val="098658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GB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>
                <a:solidFill>
                  <a:srgbClr val="098658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GB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>
                <a:solidFill>
                  <a:srgbClr val="098658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-GB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};</a:t>
            </a:r>
            <a:endParaRPr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std::initializer_list&lt;</a:t>
            </a:r>
            <a:r>
              <a:rPr lang="en-GB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&gt; v3 = { </a:t>
            </a:r>
            <a:r>
              <a:rPr lang="en-GB">
                <a:solidFill>
                  <a:srgbClr val="098658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GB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>
                <a:solidFill>
                  <a:srgbClr val="098658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GB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>
                <a:solidFill>
                  <a:srgbClr val="098658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GB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>
                <a:solidFill>
                  <a:srgbClr val="098658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4 </a:t>
            </a:r>
            <a:r>
              <a:rPr lang="en-GB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776625" y="2956775"/>
            <a:ext cx="7546800" cy="9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std::initalizer_list&lt; T &gt; est créé automatiquement.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Il n'y aucune garantie de la durée de vie des </a:t>
            </a:r>
            <a:r>
              <a:rPr lang="en-GB"/>
              <a:t>objets</a:t>
            </a:r>
            <a:r>
              <a:rPr lang="en-GB"/>
              <a:t>, autre qu'il doivent </a:t>
            </a:r>
            <a:r>
              <a:rPr lang="en-GB"/>
              <a:t>être</a:t>
            </a:r>
            <a:r>
              <a:rPr lang="en-GB"/>
              <a:t> valident localement.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Le compilateur tente de déduire le T a partir du types des objet contenu entre les { ... }, il a parfois besoin d'aide:</a:t>
            </a:r>
            <a:endParaRPr/>
          </a:p>
        </p:txBody>
      </p:sp>
      <p:sp>
        <p:nvSpPr>
          <p:cNvPr id="144" name="Google Shape;144;p21"/>
          <p:cNvSpPr txBox="1"/>
          <p:nvPr/>
        </p:nvSpPr>
        <p:spPr>
          <a:xfrm>
            <a:off x="776625" y="3861725"/>
            <a:ext cx="6436200" cy="8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GB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Object { Object(</a:t>
            </a:r>
            <a:r>
              <a:rPr lang="en-GB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) {} };</a:t>
            </a:r>
            <a:endParaRPr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std::initializer_list&lt;Object&gt; deduced = { </a:t>
            </a:r>
            <a:r>
              <a:rPr lang="en-GB">
                <a:solidFill>
                  <a:srgbClr val="098658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GB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>
                <a:solidFill>
                  <a:srgbClr val="098658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GB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};</a:t>
            </a:r>
            <a:endParaRPr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-GB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deduced = { Object(</a:t>
            </a:r>
            <a:r>
              <a:rPr lang="en-GB">
                <a:solidFill>
                  <a:srgbClr val="098658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GB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), Object(</a:t>
            </a:r>
            <a:r>
              <a:rPr lang="en-GB">
                <a:solidFill>
                  <a:srgbClr val="098658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GB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) };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