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sldIdLst>
    <p:sldId id="323" r:id="rId5"/>
    <p:sldId id="310" r:id="rId6"/>
    <p:sldId id="315" r:id="rId7"/>
    <p:sldId id="326" r:id="rId8"/>
    <p:sldId id="329" r:id="rId9"/>
    <p:sldId id="300" r:id="rId10"/>
    <p:sldId id="327" r:id="rId11"/>
    <p:sldId id="304" r:id="rId12"/>
    <p:sldId id="320" r:id="rId13"/>
    <p:sldId id="330" r:id="rId14"/>
    <p:sldId id="332" r:id="rId15"/>
    <p:sldId id="32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7BBF"/>
    <a:srgbClr val="A3D6FF"/>
    <a:srgbClr val="C7BEFF"/>
    <a:srgbClr val="E6DBFF"/>
    <a:srgbClr val="919191"/>
    <a:srgbClr val="824DFF"/>
    <a:srgbClr val="8EAF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9713A-17A8-47E9-829A-7773E630A0B3}" v="1613" dt="2025-04-07T22:50:37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531863-4AD4-446D-AB4E-824AC94D590B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06722E-6751-4BEC-A2AA-E611E6DD728E}">
      <dgm:prSet/>
      <dgm:spPr/>
      <dgm:t>
        <a:bodyPr/>
        <a:lstStyle/>
        <a:p>
          <a:r>
            <a:rPr lang="en-US" b="1" i="0"/>
            <a:t>Research Question</a:t>
          </a:r>
          <a:r>
            <a:rPr lang="en-US" b="0" i="0"/>
            <a:t>  </a:t>
          </a:r>
          <a:r>
            <a:rPr lang="en-US"/>
            <a:t>How can requirements of MNC HQ for standardized worldwide processes (top-down) be reconciled with local requirements expressed by users (bottom-up)?</a:t>
          </a:r>
        </a:p>
      </dgm:t>
    </dgm:pt>
    <dgm:pt modelId="{6CD1CE36-089E-4BC6-9ECC-CDB821F43BC4}" type="parTrans" cxnId="{CD7C56AB-CA1B-4862-9346-ACFEE3C53A18}">
      <dgm:prSet/>
      <dgm:spPr/>
      <dgm:t>
        <a:bodyPr/>
        <a:lstStyle/>
        <a:p>
          <a:endParaRPr lang="en-US"/>
        </a:p>
      </dgm:t>
    </dgm:pt>
    <dgm:pt modelId="{FB8B8757-1381-494A-93B8-A8137DBA3A6F}" type="sibTrans" cxnId="{CD7C56AB-CA1B-4862-9346-ACFEE3C53A18}">
      <dgm:prSet/>
      <dgm:spPr/>
      <dgm:t>
        <a:bodyPr/>
        <a:lstStyle/>
        <a:p>
          <a:endParaRPr lang="en-US"/>
        </a:p>
      </dgm:t>
    </dgm:pt>
    <dgm:pt modelId="{3C9C4B39-C004-4408-AA7F-D7BC80EBEBFD}">
      <dgm:prSet/>
      <dgm:spPr/>
      <dgm:t>
        <a:bodyPr/>
        <a:lstStyle/>
        <a:p>
          <a:r>
            <a:rPr lang="en-US" b="0" i="0"/>
            <a:t>Julien </a:t>
          </a:r>
          <a:r>
            <a:rPr lang="en-US" b="0" i="0" err="1"/>
            <a:t>Malaurent</a:t>
          </a:r>
          <a:r>
            <a:rPr lang="en-US" b="0" i="0"/>
            <a:t> conducted a 3-year case study (2007-2011) at Chinese joint ventures of a French multinational</a:t>
          </a:r>
          <a:endParaRPr lang="en-US"/>
        </a:p>
      </dgm:t>
    </dgm:pt>
    <dgm:pt modelId="{A63AA179-E794-4B9C-90D0-439FE0D74DFB}" type="parTrans" cxnId="{6E06AE60-9CD6-4A62-A9EF-0E2D8B518C32}">
      <dgm:prSet/>
      <dgm:spPr/>
      <dgm:t>
        <a:bodyPr/>
        <a:lstStyle/>
        <a:p>
          <a:endParaRPr lang="en-US"/>
        </a:p>
      </dgm:t>
    </dgm:pt>
    <dgm:pt modelId="{B2533C51-38A7-4AA6-AA9D-8DD87D08743F}" type="sibTrans" cxnId="{6E06AE60-9CD6-4A62-A9EF-0E2D8B518C32}">
      <dgm:prSet/>
      <dgm:spPr/>
      <dgm:t>
        <a:bodyPr/>
        <a:lstStyle/>
        <a:p>
          <a:endParaRPr lang="en-US"/>
        </a:p>
      </dgm:t>
    </dgm:pt>
    <dgm:pt modelId="{08039978-2CCD-4BCF-A23D-7E0F879B7326}">
      <dgm:prSet/>
      <dgm:spPr/>
      <dgm:t>
        <a:bodyPr/>
        <a:lstStyle/>
        <a:p>
          <a:r>
            <a:rPr lang="en-US"/>
            <a:t>U</a:t>
          </a:r>
          <a:r>
            <a:rPr lang="en-US" b="0" i="0"/>
            <a:t>ncovering </a:t>
          </a:r>
          <a:r>
            <a:rPr lang="en-US" b="1" i="0"/>
            <a:t>workarounds</a:t>
          </a:r>
          <a:r>
            <a:rPr lang="en-US" b="0" i="0"/>
            <a:t> implemented by Chinese subsidiaries that surprised the headquarters. </a:t>
          </a:r>
          <a:endParaRPr lang="en-US"/>
        </a:p>
      </dgm:t>
    </dgm:pt>
    <dgm:pt modelId="{DE2476F3-8029-430C-97C6-710079E2D9D4}" type="parTrans" cxnId="{A69DFE3F-3949-4617-9F3F-3A76B43F5283}">
      <dgm:prSet/>
      <dgm:spPr/>
      <dgm:t>
        <a:bodyPr/>
        <a:lstStyle/>
        <a:p>
          <a:endParaRPr lang="en-US"/>
        </a:p>
      </dgm:t>
    </dgm:pt>
    <dgm:pt modelId="{CDE623F4-44F8-4EA1-B8EF-3F112666F6E6}" type="sibTrans" cxnId="{A69DFE3F-3949-4617-9F3F-3A76B43F5283}">
      <dgm:prSet/>
      <dgm:spPr/>
      <dgm:t>
        <a:bodyPr/>
        <a:lstStyle/>
        <a:p>
          <a:endParaRPr lang="en-US"/>
        </a:p>
      </dgm:t>
    </dgm:pt>
    <dgm:pt modelId="{4089DC17-0D18-41A4-82F3-63E67015E89E}">
      <dgm:prSet/>
      <dgm:spPr/>
      <dgm:t>
        <a:bodyPr/>
        <a:lstStyle/>
        <a:p>
          <a:r>
            <a:rPr lang="en-US" b="0" i="0"/>
            <a:t>This led to a joint effort to perform </a:t>
          </a:r>
          <a:r>
            <a:rPr lang="en-US" b="1"/>
            <a:t>Canonical Action Research t</a:t>
          </a:r>
          <a:r>
            <a:rPr lang="en-US" b="0" i="0"/>
            <a:t>o balance standardized ERP processes with local needs.</a:t>
          </a:r>
          <a:r>
            <a:rPr lang="en-US" b="1"/>
            <a:t> </a:t>
          </a:r>
          <a:endParaRPr lang="en-US"/>
        </a:p>
      </dgm:t>
    </dgm:pt>
    <dgm:pt modelId="{9F2EECF3-B480-438A-9784-813A2B0FF901}" type="parTrans" cxnId="{742C61CB-5E57-43F2-B35D-E1FB186D75B0}">
      <dgm:prSet/>
      <dgm:spPr/>
      <dgm:t>
        <a:bodyPr/>
        <a:lstStyle/>
        <a:p>
          <a:endParaRPr lang="en-US"/>
        </a:p>
      </dgm:t>
    </dgm:pt>
    <dgm:pt modelId="{E71BF783-CEE1-41E0-A0E1-AB870C1E583C}" type="sibTrans" cxnId="{742C61CB-5E57-43F2-B35D-E1FB186D75B0}">
      <dgm:prSet/>
      <dgm:spPr/>
      <dgm:t>
        <a:bodyPr/>
        <a:lstStyle/>
        <a:p>
          <a:endParaRPr lang="en-US"/>
        </a:p>
      </dgm:t>
    </dgm:pt>
    <dgm:pt modelId="{7FD70B56-2618-437B-B15B-3B59C5B1EAC9}" type="pres">
      <dgm:prSet presAssocID="{56531863-4AD4-446D-AB4E-824AC94D590B}" presName="vert0" presStyleCnt="0">
        <dgm:presLayoutVars>
          <dgm:dir/>
          <dgm:animOne val="branch"/>
          <dgm:animLvl val="lvl"/>
        </dgm:presLayoutVars>
      </dgm:prSet>
      <dgm:spPr/>
    </dgm:pt>
    <dgm:pt modelId="{57EA64BD-984B-4E56-AC90-8230E760BA1B}" type="pres">
      <dgm:prSet presAssocID="{B806722E-6751-4BEC-A2AA-E611E6DD728E}" presName="thickLine" presStyleLbl="alignNode1" presStyleIdx="0" presStyleCnt="4"/>
      <dgm:spPr/>
    </dgm:pt>
    <dgm:pt modelId="{07A350EB-10C8-4E9C-B80D-C1473523F9C1}" type="pres">
      <dgm:prSet presAssocID="{B806722E-6751-4BEC-A2AA-E611E6DD728E}" presName="horz1" presStyleCnt="0"/>
      <dgm:spPr/>
    </dgm:pt>
    <dgm:pt modelId="{044890EB-D253-4FCF-BE64-A7E8C6D9B945}" type="pres">
      <dgm:prSet presAssocID="{B806722E-6751-4BEC-A2AA-E611E6DD728E}" presName="tx1" presStyleLbl="revTx" presStyleIdx="0" presStyleCnt="4"/>
      <dgm:spPr/>
    </dgm:pt>
    <dgm:pt modelId="{190122D6-5406-46A7-9F1E-F37E67137E7E}" type="pres">
      <dgm:prSet presAssocID="{B806722E-6751-4BEC-A2AA-E611E6DD728E}" presName="vert1" presStyleCnt="0"/>
      <dgm:spPr/>
    </dgm:pt>
    <dgm:pt modelId="{81724EAD-36D2-4732-9731-389B27AD8F0D}" type="pres">
      <dgm:prSet presAssocID="{3C9C4B39-C004-4408-AA7F-D7BC80EBEBFD}" presName="thickLine" presStyleLbl="alignNode1" presStyleIdx="1" presStyleCnt="4"/>
      <dgm:spPr/>
    </dgm:pt>
    <dgm:pt modelId="{D7C5223F-18B9-4FAB-89A8-D67887688B4B}" type="pres">
      <dgm:prSet presAssocID="{3C9C4B39-C004-4408-AA7F-D7BC80EBEBFD}" presName="horz1" presStyleCnt="0"/>
      <dgm:spPr/>
    </dgm:pt>
    <dgm:pt modelId="{A5A63F75-14D6-4AD9-B83B-A90AFEAC609C}" type="pres">
      <dgm:prSet presAssocID="{3C9C4B39-C004-4408-AA7F-D7BC80EBEBFD}" presName="tx1" presStyleLbl="revTx" presStyleIdx="1" presStyleCnt="4"/>
      <dgm:spPr/>
    </dgm:pt>
    <dgm:pt modelId="{D0A64134-F86E-4D23-8412-0D3E57A38620}" type="pres">
      <dgm:prSet presAssocID="{3C9C4B39-C004-4408-AA7F-D7BC80EBEBFD}" presName="vert1" presStyleCnt="0"/>
      <dgm:spPr/>
    </dgm:pt>
    <dgm:pt modelId="{5128DC27-3339-4735-AA26-6E715D922BA9}" type="pres">
      <dgm:prSet presAssocID="{08039978-2CCD-4BCF-A23D-7E0F879B7326}" presName="thickLine" presStyleLbl="alignNode1" presStyleIdx="2" presStyleCnt="4"/>
      <dgm:spPr/>
    </dgm:pt>
    <dgm:pt modelId="{88175257-740F-47E9-AE8F-BB35B9CB6FA9}" type="pres">
      <dgm:prSet presAssocID="{08039978-2CCD-4BCF-A23D-7E0F879B7326}" presName="horz1" presStyleCnt="0"/>
      <dgm:spPr/>
    </dgm:pt>
    <dgm:pt modelId="{F7047955-C679-4381-981F-4FD59FCF8F22}" type="pres">
      <dgm:prSet presAssocID="{08039978-2CCD-4BCF-A23D-7E0F879B7326}" presName="tx1" presStyleLbl="revTx" presStyleIdx="2" presStyleCnt="4"/>
      <dgm:spPr/>
    </dgm:pt>
    <dgm:pt modelId="{EF17026A-D7A0-47A2-9440-FFFDD382EB0E}" type="pres">
      <dgm:prSet presAssocID="{08039978-2CCD-4BCF-A23D-7E0F879B7326}" presName="vert1" presStyleCnt="0"/>
      <dgm:spPr/>
    </dgm:pt>
    <dgm:pt modelId="{541168A3-7A7D-4F78-BD57-6641B3B689D9}" type="pres">
      <dgm:prSet presAssocID="{4089DC17-0D18-41A4-82F3-63E67015E89E}" presName="thickLine" presStyleLbl="alignNode1" presStyleIdx="3" presStyleCnt="4"/>
      <dgm:spPr/>
    </dgm:pt>
    <dgm:pt modelId="{EAA75383-75D7-4371-BB19-39CD8FF250DC}" type="pres">
      <dgm:prSet presAssocID="{4089DC17-0D18-41A4-82F3-63E67015E89E}" presName="horz1" presStyleCnt="0"/>
      <dgm:spPr/>
    </dgm:pt>
    <dgm:pt modelId="{AB1A4A1C-B384-429E-9066-FDBD821F26F5}" type="pres">
      <dgm:prSet presAssocID="{4089DC17-0D18-41A4-82F3-63E67015E89E}" presName="tx1" presStyleLbl="revTx" presStyleIdx="3" presStyleCnt="4"/>
      <dgm:spPr/>
    </dgm:pt>
    <dgm:pt modelId="{6CE0E5E4-7353-4053-B769-644E794871F6}" type="pres">
      <dgm:prSet presAssocID="{4089DC17-0D18-41A4-82F3-63E67015E89E}" presName="vert1" presStyleCnt="0"/>
      <dgm:spPr/>
    </dgm:pt>
  </dgm:ptLst>
  <dgm:cxnLst>
    <dgm:cxn modelId="{A69DFE3F-3949-4617-9F3F-3A76B43F5283}" srcId="{56531863-4AD4-446D-AB4E-824AC94D590B}" destId="{08039978-2CCD-4BCF-A23D-7E0F879B7326}" srcOrd="2" destOrd="0" parTransId="{DE2476F3-8029-430C-97C6-710079E2D9D4}" sibTransId="{CDE623F4-44F8-4EA1-B8EF-3F112666F6E6}"/>
    <dgm:cxn modelId="{88B8EA5F-62D9-432E-969F-D91E42E13639}" type="presOf" srcId="{4089DC17-0D18-41A4-82F3-63E67015E89E}" destId="{AB1A4A1C-B384-429E-9066-FDBD821F26F5}" srcOrd="0" destOrd="0" presId="urn:microsoft.com/office/officeart/2008/layout/LinedList"/>
    <dgm:cxn modelId="{6E06AE60-9CD6-4A62-A9EF-0E2D8B518C32}" srcId="{56531863-4AD4-446D-AB4E-824AC94D590B}" destId="{3C9C4B39-C004-4408-AA7F-D7BC80EBEBFD}" srcOrd="1" destOrd="0" parTransId="{A63AA179-E794-4B9C-90D0-439FE0D74DFB}" sibTransId="{B2533C51-38A7-4AA6-AA9D-8DD87D08743F}"/>
    <dgm:cxn modelId="{CD7C56AB-CA1B-4862-9346-ACFEE3C53A18}" srcId="{56531863-4AD4-446D-AB4E-824AC94D590B}" destId="{B806722E-6751-4BEC-A2AA-E611E6DD728E}" srcOrd="0" destOrd="0" parTransId="{6CD1CE36-089E-4BC6-9ECC-CDB821F43BC4}" sibTransId="{FB8B8757-1381-494A-93B8-A8137DBA3A6F}"/>
    <dgm:cxn modelId="{9DA3A6B3-92B5-4F25-B9A2-F130AB81EFCD}" type="presOf" srcId="{08039978-2CCD-4BCF-A23D-7E0F879B7326}" destId="{F7047955-C679-4381-981F-4FD59FCF8F22}" srcOrd="0" destOrd="0" presId="urn:microsoft.com/office/officeart/2008/layout/LinedList"/>
    <dgm:cxn modelId="{742C61CB-5E57-43F2-B35D-E1FB186D75B0}" srcId="{56531863-4AD4-446D-AB4E-824AC94D590B}" destId="{4089DC17-0D18-41A4-82F3-63E67015E89E}" srcOrd="3" destOrd="0" parTransId="{9F2EECF3-B480-438A-9784-813A2B0FF901}" sibTransId="{E71BF783-CEE1-41E0-A0E1-AB870C1E583C}"/>
    <dgm:cxn modelId="{49AD66E0-981C-4891-8736-FFF26FDFE48F}" type="presOf" srcId="{56531863-4AD4-446D-AB4E-824AC94D590B}" destId="{7FD70B56-2618-437B-B15B-3B59C5B1EAC9}" srcOrd="0" destOrd="0" presId="urn:microsoft.com/office/officeart/2008/layout/LinedList"/>
    <dgm:cxn modelId="{3D77ECEE-7F7C-4A10-8110-215FA7B40807}" type="presOf" srcId="{3C9C4B39-C004-4408-AA7F-D7BC80EBEBFD}" destId="{A5A63F75-14D6-4AD9-B83B-A90AFEAC609C}" srcOrd="0" destOrd="0" presId="urn:microsoft.com/office/officeart/2008/layout/LinedList"/>
    <dgm:cxn modelId="{5A3990FA-8718-401F-88EE-5642E9A603BA}" type="presOf" srcId="{B806722E-6751-4BEC-A2AA-E611E6DD728E}" destId="{044890EB-D253-4FCF-BE64-A7E8C6D9B945}" srcOrd="0" destOrd="0" presId="urn:microsoft.com/office/officeart/2008/layout/LinedList"/>
    <dgm:cxn modelId="{B3DC8455-0B33-4B2D-BD9A-4504D6543544}" type="presParOf" srcId="{7FD70B56-2618-437B-B15B-3B59C5B1EAC9}" destId="{57EA64BD-984B-4E56-AC90-8230E760BA1B}" srcOrd="0" destOrd="0" presId="urn:microsoft.com/office/officeart/2008/layout/LinedList"/>
    <dgm:cxn modelId="{0D31D4AB-838D-4A78-B228-D00CF357E437}" type="presParOf" srcId="{7FD70B56-2618-437B-B15B-3B59C5B1EAC9}" destId="{07A350EB-10C8-4E9C-B80D-C1473523F9C1}" srcOrd="1" destOrd="0" presId="urn:microsoft.com/office/officeart/2008/layout/LinedList"/>
    <dgm:cxn modelId="{90E295D2-9762-4874-9E86-731CC83802CA}" type="presParOf" srcId="{07A350EB-10C8-4E9C-B80D-C1473523F9C1}" destId="{044890EB-D253-4FCF-BE64-A7E8C6D9B945}" srcOrd="0" destOrd="0" presId="urn:microsoft.com/office/officeart/2008/layout/LinedList"/>
    <dgm:cxn modelId="{9114E55B-7B12-4A88-9E21-DA8052B25B62}" type="presParOf" srcId="{07A350EB-10C8-4E9C-B80D-C1473523F9C1}" destId="{190122D6-5406-46A7-9F1E-F37E67137E7E}" srcOrd="1" destOrd="0" presId="urn:microsoft.com/office/officeart/2008/layout/LinedList"/>
    <dgm:cxn modelId="{BAB1794C-ADDA-4F14-AA7E-06486E7AD26B}" type="presParOf" srcId="{7FD70B56-2618-437B-B15B-3B59C5B1EAC9}" destId="{81724EAD-36D2-4732-9731-389B27AD8F0D}" srcOrd="2" destOrd="0" presId="urn:microsoft.com/office/officeart/2008/layout/LinedList"/>
    <dgm:cxn modelId="{18214ADC-4E08-4D9B-93D8-2AFBC4EFB831}" type="presParOf" srcId="{7FD70B56-2618-437B-B15B-3B59C5B1EAC9}" destId="{D7C5223F-18B9-4FAB-89A8-D67887688B4B}" srcOrd="3" destOrd="0" presId="urn:microsoft.com/office/officeart/2008/layout/LinedList"/>
    <dgm:cxn modelId="{C5BBB95D-2F09-47CD-919A-05372B6A0741}" type="presParOf" srcId="{D7C5223F-18B9-4FAB-89A8-D67887688B4B}" destId="{A5A63F75-14D6-4AD9-B83B-A90AFEAC609C}" srcOrd="0" destOrd="0" presId="urn:microsoft.com/office/officeart/2008/layout/LinedList"/>
    <dgm:cxn modelId="{0E0E2FE6-FE06-413D-BAC3-17A4A475346E}" type="presParOf" srcId="{D7C5223F-18B9-4FAB-89A8-D67887688B4B}" destId="{D0A64134-F86E-4D23-8412-0D3E57A38620}" srcOrd="1" destOrd="0" presId="urn:microsoft.com/office/officeart/2008/layout/LinedList"/>
    <dgm:cxn modelId="{25A485CF-531D-4916-9617-6FE58E799425}" type="presParOf" srcId="{7FD70B56-2618-437B-B15B-3B59C5B1EAC9}" destId="{5128DC27-3339-4735-AA26-6E715D922BA9}" srcOrd="4" destOrd="0" presId="urn:microsoft.com/office/officeart/2008/layout/LinedList"/>
    <dgm:cxn modelId="{A8C09FBC-816D-4C56-8CBE-FB83EE1816F8}" type="presParOf" srcId="{7FD70B56-2618-437B-B15B-3B59C5B1EAC9}" destId="{88175257-740F-47E9-AE8F-BB35B9CB6FA9}" srcOrd="5" destOrd="0" presId="urn:microsoft.com/office/officeart/2008/layout/LinedList"/>
    <dgm:cxn modelId="{CE8EE8CD-E969-40DA-8459-2E0B4AD0F477}" type="presParOf" srcId="{88175257-740F-47E9-AE8F-BB35B9CB6FA9}" destId="{F7047955-C679-4381-981F-4FD59FCF8F22}" srcOrd="0" destOrd="0" presId="urn:microsoft.com/office/officeart/2008/layout/LinedList"/>
    <dgm:cxn modelId="{809F81C2-3A04-45FF-AC72-C8331BE30908}" type="presParOf" srcId="{88175257-740F-47E9-AE8F-BB35B9CB6FA9}" destId="{EF17026A-D7A0-47A2-9440-FFFDD382EB0E}" srcOrd="1" destOrd="0" presId="urn:microsoft.com/office/officeart/2008/layout/LinedList"/>
    <dgm:cxn modelId="{5BEAFA66-51EB-4EB3-A344-0E7AC9A69AE3}" type="presParOf" srcId="{7FD70B56-2618-437B-B15B-3B59C5B1EAC9}" destId="{541168A3-7A7D-4F78-BD57-6641B3B689D9}" srcOrd="6" destOrd="0" presId="urn:microsoft.com/office/officeart/2008/layout/LinedList"/>
    <dgm:cxn modelId="{B162CC2B-95FA-49A8-B082-DEEAB630ECD9}" type="presParOf" srcId="{7FD70B56-2618-437B-B15B-3B59C5B1EAC9}" destId="{EAA75383-75D7-4371-BB19-39CD8FF250DC}" srcOrd="7" destOrd="0" presId="urn:microsoft.com/office/officeart/2008/layout/LinedList"/>
    <dgm:cxn modelId="{9AE8E56D-1B12-4EDD-91FF-400689941856}" type="presParOf" srcId="{EAA75383-75D7-4371-BB19-39CD8FF250DC}" destId="{AB1A4A1C-B384-429E-9066-FDBD821F26F5}" srcOrd="0" destOrd="0" presId="urn:microsoft.com/office/officeart/2008/layout/LinedList"/>
    <dgm:cxn modelId="{3F37F1CF-4251-477F-AA7C-B53096E9C883}" type="presParOf" srcId="{EAA75383-75D7-4371-BB19-39CD8FF250DC}" destId="{6CE0E5E4-7353-4053-B769-644E794871F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EA64BD-984B-4E56-AC90-8230E760BA1B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890EB-D253-4FCF-BE64-A7E8C6D9B945}">
      <dsp:nvSpPr>
        <dsp:cNvPr id="0" name=""/>
        <dsp:cNvSpPr/>
      </dsp:nvSpPr>
      <dsp:spPr>
        <a:xfrm>
          <a:off x="0" y="0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i="0" kern="1200"/>
            <a:t>Research Question</a:t>
          </a:r>
          <a:r>
            <a:rPr lang="en-US" sz="2100" b="0" i="0" kern="1200"/>
            <a:t>  </a:t>
          </a:r>
          <a:r>
            <a:rPr lang="en-US" sz="2100" kern="1200"/>
            <a:t>How can requirements of MNC HQ for standardized worldwide processes (top-down) be reconciled with local requirements expressed by users (bottom-up)?</a:t>
          </a:r>
        </a:p>
      </dsp:txBody>
      <dsp:txXfrm>
        <a:off x="0" y="0"/>
        <a:ext cx="10515600" cy="1087834"/>
      </dsp:txXfrm>
    </dsp:sp>
    <dsp:sp modelId="{81724EAD-36D2-4732-9731-389B27AD8F0D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5">
            <a:hueOff val="-2513827"/>
            <a:satOff val="0"/>
            <a:lumOff val="-327"/>
            <a:alphaOff val="0"/>
          </a:schemeClr>
        </a:solidFill>
        <a:ln w="12700" cap="flat" cmpd="sng" algn="ctr">
          <a:solidFill>
            <a:schemeClr val="accent5">
              <a:hueOff val="-2513827"/>
              <a:satOff val="0"/>
              <a:lumOff val="-3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63F75-14D6-4AD9-B83B-A90AFEAC609C}">
      <dsp:nvSpPr>
        <dsp:cNvPr id="0" name=""/>
        <dsp:cNvSpPr/>
      </dsp:nvSpPr>
      <dsp:spPr>
        <a:xfrm>
          <a:off x="0" y="1087834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Julien </a:t>
          </a:r>
          <a:r>
            <a:rPr lang="en-US" sz="2100" b="0" i="0" kern="1200" err="1"/>
            <a:t>Malaurent</a:t>
          </a:r>
          <a:r>
            <a:rPr lang="en-US" sz="2100" b="0" i="0" kern="1200"/>
            <a:t> conducted a 3-year case study (2007-2011) at Chinese joint ventures of a French multinational</a:t>
          </a:r>
          <a:endParaRPr lang="en-US" sz="2100" kern="1200"/>
        </a:p>
      </dsp:txBody>
      <dsp:txXfrm>
        <a:off x="0" y="1087834"/>
        <a:ext cx="10515600" cy="1087834"/>
      </dsp:txXfrm>
    </dsp:sp>
    <dsp:sp modelId="{5128DC27-3339-4735-AA26-6E715D922BA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5">
            <a:hueOff val="-5027653"/>
            <a:satOff val="0"/>
            <a:lumOff val="-653"/>
            <a:alphaOff val="0"/>
          </a:schemeClr>
        </a:solidFill>
        <a:ln w="12700" cap="flat" cmpd="sng" algn="ctr">
          <a:solidFill>
            <a:schemeClr val="accent5">
              <a:hueOff val="-5027653"/>
              <a:satOff val="0"/>
              <a:lumOff val="-6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47955-C679-4381-981F-4FD59FCF8F22}">
      <dsp:nvSpPr>
        <dsp:cNvPr id="0" name=""/>
        <dsp:cNvSpPr/>
      </dsp:nvSpPr>
      <dsp:spPr>
        <a:xfrm>
          <a:off x="0" y="2175669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</a:t>
          </a:r>
          <a:r>
            <a:rPr lang="en-US" sz="2100" b="0" i="0" kern="1200"/>
            <a:t>ncovering </a:t>
          </a:r>
          <a:r>
            <a:rPr lang="en-US" sz="2100" b="1" i="0" kern="1200"/>
            <a:t>workarounds</a:t>
          </a:r>
          <a:r>
            <a:rPr lang="en-US" sz="2100" b="0" i="0" kern="1200"/>
            <a:t> implemented by Chinese subsidiaries that surprised the headquarters. </a:t>
          </a:r>
          <a:endParaRPr lang="en-US" sz="2100" kern="1200"/>
        </a:p>
      </dsp:txBody>
      <dsp:txXfrm>
        <a:off x="0" y="2175669"/>
        <a:ext cx="10515600" cy="1087834"/>
      </dsp:txXfrm>
    </dsp:sp>
    <dsp:sp modelId="{541168A3-7A7D-4F78-BD57-6641B3B689D9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5">
            <a:hueOff val="-7541480"/>
            <a:satOff val="0"/>
            <a:lumOff val="-980"/>
            <a:alphaOff val="0"/>
          </a:schemeClr>
        </a:solidFill>
        <a:ln w="12700" cap="flat" cmpd="sng" algn="ctr">
          <a:solidFill>
            <a:schemeClr val="accent5">
              <a:hueOff val="-7541480"/>
              <a:satOff val="0"/>
              <a:lumOff val="-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1A4A1C-B384-429E-9066-FDBD821F26F5}">
      <dsp:nvSpPr>
        <dsp:cNvPr id="0" name=""/>
        <dsp:cNvSpPr/>
      </dsp:nvSpPr>
      <dsp:spPr>
        <a:xfrm>
          <a:off x="0" y="3263503"/>
          <a:ext cx="10515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This led to a joint effort to perform </a:t>
          </a:r>
          <a:r>
            <a:rPr lang="en-US" sz="2100" b="1" kern="1200"/>
            <a:t>Canonical Action Research t</a:t>
          </a:r>
          <a:r>
            <a:rPr lang="en-US" sz="2100" b="0" i="0" kern="1200"/>
            <a:t>o balance standardized ERP processes with local needs.</a:t>
          </a:r>
          <a:r>
            <a:rPr lang="en-US" sz="2100" b="1" kern="1200"/>
            <a:t> </a:t>
          </a:r>
          <a:endParaRPr lang="en-US" sz="2100" kern="1200"/>
        </a:p>
      </dsp:txBody>
      <dsp:txXfrm>
        <a:off x="0" y="3263503"/>
        <a:ext cx="10515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B1857-7F2F-4FA5-AC91-CA6CB406E5ED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1AFB1-1A0D-4465-9C69-5C319B14D7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b="0" i="0">
                <a:solidFill>
                  <a:srgbClr val="424242"/>
                </a:solidFill>
                <a:effectLst/>
                <a:latin typeface="Segoe Sans"/>
              </a:rPr>
              <a:t>Action research is a method that solves real-world problems while also contributing to theoretical knowledge.</a:t>
            </a:r>
            <a:r>
              <a:rPr lang="en-US" sz="1800" b="0" i="0" u="none" strike="noStrike">
                <a:solidFill>
                  <a:srgbClr val="424242"/>
                </a:solidFill>
                <a:effectLst/>
                <a:latin typeface="Times New Roman" panose="02020603050405020304" pitchFamily="18" charset="0"/>
              </a:rPr>
              <a:t> </a:t>
            </a:r>
          </a:p>
          <a:p>
            <a:pPr rtl="0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800" b="0" i="0" u="none" strike="noStrike">
                <a:solidFill>
                  <a:srgbClr val="424242"/>
                </a:solidFill>
                <a:effectLst/>
                <a:latin typeface="Times New Roman" panose="02020603050405020304" pitchFamily="18" charset="0"/>
              </a:rPr>
              <a:t>Action Researchers are directly involved in changes made in Organization to understand the impact and reflect on the learnings to make scholars aware of the theoretical understanding. </a:t>
            </a:r>
          </a:p>
          <a:p>
            <a:pPr rtl="0">
              <a:spcBef>
                <a:spcPts val="500"/>
              </a:spcBef>
              <a:spcAft>
                <a:spcPts val="800"/>
              </a:spcAft>
              <a:buNone/>
            </a:pPr>
            <a:r>
              <a:rPr lang="en-US" sz="1800" b="0" i="0" u="none" strike="noStrike">
                <a:solidFill>
                  <a:srgbClr val="424242"/>
                </a:solidFill>
                <a:effectLst/>
                <a:latin typeface="Times New Roman" panose="02020603050405020304" pitchFamily="18" charset="0"/>
              </a:rPr>
              <a:t>This makes it different from case studies which are more observational without much involvement. </a:t>
            </a:r>
            <a:endParaRPr lang="en-US" b="0">
              <a:effectLst/>
            </a:endParaRPr>
          </a:p>
          <a:p>
            <a:pPr>
              <a:buNone/>
            </a:pPr>
            <a:br>
              <a:rPr lang="en-US"/>
            </a:b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05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Only 9 moths of intervention period was too short , and hence 13 workarounds were still remained as informal workarounds without any significant intervention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5FABD-26C8-4F74-B1E3-45BC91BC9D7B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00598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Calibri"/>
              <a:buChar char="-"/>
            </a:pPr>
            <a:r>
              <a:rPr lang="en-US">
                <a:ea typeface="Calibri"/>
                <a:cs typeface="Calibri"/>
              </a:rPr>
              <a:t>Identified and </a:t>
            </a:r>
            <a:r>
              <a:rPr lang="en-US" err="1">
                <a:ea typeface="Calibri"/>
                <a:cs typeface="Calibri"/>
              </a:rPr>
              <a:t>adressed</a:t>
            </a:r>
            <a:r>
              <a:rPr lang="en-US">
                <a:ea typeface="Calibri"/>
                <a:cs typeface="Calibri"/>
              </a:rPr>
              <a:t> - Three types of workarounds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>
                <a:ea typeface="Calibri"/>
                <a:cs typeface="Calibri"/>
              </a:rPr>
              <a:t>Parallel-system – alternate system, bypass official ERP, cause – Taxation</a:t>
            </a:r>
            <a:endParaRPr lang="en-US" b="1"/>
          </a:p>
          <a:p>
            <a:pPr marL="171450" indent="-171450">
              <a:buFont typeface="Arial"/>
              <a:buChar char="•"/>
            </a:pPr>
            <a:r>
              <a:rPr lang="en-US" b="1">
                <a:ea typeface="Calibri" panose="020F0502020204030204"/>
                <a:cs typeface="Calibri" panose="020F0502020204030204"/>
              </a:rPr>
              <a:t>Data adjustment – modifies data, cause - cost allocation, rules and pro</a:t>
            </a:r>
          </a:p>
          <a:p>
            <a:pPr marL="171450" indent="-171450">
              <a:buFont typeface="Arial"/>
              <a:buChar char="•"/>
            </a:pPr>
            <a:r>
              <a:rPr lang="en-US" b="1">
                <a:ea typeface="Calibri" panose="020F0502020204030204"/>
                <a:cs typeface="Calibri" panose="020F0502020204030204"/>
              </a:rPr>
              <a:t>Process adjustment – modifies existing process, Guanxi, improve customer relationship, by informal communication, not the standards set by the organization</a:t>
            </a:r>
          </a:p>
          <a:p>
            <a:pPr marL="171450" indent="-171450">
              <a:buFont typeface="Arial"/>
              <a:buChar char="•"/>
            </a:pPr>
            <a:endParaRPr lang="en-US" b="1"/>
          </a:p>
          <a:p>
            <a:pPr marL="171450" indent="-171450">
              <a:buFont typeface="Arial"/>
              <a:buChar char="•"/>
            </a:pPr>
            <a:endParaRPr lang="en-US" b="1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b="1"/>
          </a:p>
          <a:p>
            <a:pPr marL="171450" indent="-171450">
              <a:buFont typeface="Arial"/>
              <a:buChar char="•"/>
            </a:pPr>
            <a:endParaRPr lang="en-US" b="1"/>
          </a:p>
          <a:p>
            <a:pPr marL="171450" indent="-171450">
              <a:buFont typeface="Arial"/>
              <a:buChar char="•"/>
            </a:pPr>
            <a:endParaRPr lang="en-US" b="1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b="1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b="1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b="1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endParaRPr lang="en-US" b="1"/>
          </a:p>
          <a:p>
            <a:pPr marL="171450" indent="-171450">
              <a:buFont typeface="Arial"/>
              <a:buChar char="•"/>
            </a:pPr>
            <a:endParaRPr lang="en-US" b="1"/>
          </a:p>
          <a:p>
            <a:pPr marL="171450" indent="-171450">
              <a:buFont typeface="Arial"/>
              <a:buChar char="•"/>
            </a:pPr>
            <a:endParaRPr lang="en-US" b="1"/>
          </a:p>
          <a:p>
            <a:pPr marL="171450" indent="-171450">
              <a:buFont typeface="Arial"/>
              <a:buChar char="•"/>
            </a:pPr>
            <a:r>
              <a:rPr lang="en-US" b="1"/>
              <a:t>Parallel-System Workaround - </a:t>
            </a:r>
            <a:r>
              <a:rPr lang="en-US"/>
              <a:t>Using alternate systems to bypass the official ERP..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Cause - taxation,</a:t>
            </a:r>
            <a:r>
              <a:rPr lang="en-US">
                <a:ea typeface="Calibri"/>
                <a:cs typeface="Calibri"/>
              </a:rPr>
              <a:t> Action - </a:t>
            </a:r>
            <a:r>
              <a:rPr lang="en-US" b="1"/>
              <a:t>Action : </a:t>
            </a:r>
            <a:r>
              <a:rPr lang="en-US"/>
              <a:t>Users entering data into both the ERP system and other legacy systems to fulfill local requirements.</a:t>
            </a:r>
          </a:p>
          <a:p>
            <a:endParaRPr lang="en-US">
              <a:ea typeface="Calibri" panose="020F0502020204030204"/>
              <a:cs typeface="Calibri" panose="020F0502020204030204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Data Adjustment Workaround – action - </a:t>
            </a:r>
            <a:r>
              <a:rPr lang="en-US"/>
              <a:t>users modify data within the ERP system to meet local requirements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>
                <a:ea typeface="Calibri"/>
                <a:cs typeface="Calibri"/>
              </a:rPr>
              <a:t>Cause – </a:t>
            </a:r>
            <a:r>
              <a:rPr lang="en-US"/>
              <a:t>cost allocation - It means that the rules and procedures for how statistical key figures are used to allocate costs within a company are not the same in Chinese State-owned Enterprise (SOEs) as they are in Western companies.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Cause : </a:t>
            </a:r>
            <a:r>
              <a:rPr lang="en-US"/>
              <a:t>Controlling policies for Statistical key figures for cost allocation is different in Chinese state- owned enterprise to that of western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Action : </a:t>
            </a:r>
            <a:r>
              <a:rPr lang="en-US"/>
              <a:t>Users entered inaccurate or non-standard data into the ERP system to meet local needs.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b="1"/>
              <a:t>Process Adjustment Workaround</a:t>
            </a:r>
            <a:endParaRPr lang="en-US"/>
          </a:p>
          <a:p>
            <a:pPr marL="171450" indent="-171450">
              <a:buFont typeface="Arial"/>
              <a:buChar char="•"/>
            </a:pPr>
            <a:r>
              <a:rPr lang="en-US" b="1"/>
              <a:t>Cause : </a:t>
            </a:r>
            <a:r>
              <a:rPr lang="en-US"/>
              <a:t>Sales personnel nurturing relationship with customers following Chinese cultural practices 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 b="1"/>
              <a:t>Action : </a:t>
            </a:r>
            <a:r>
              <a:rPr lang="en-US"/>
              <a:t>Users modified organizational procedures, using empty fields and creating additional processes to fit their requirements</a:t>
            </a:r>
            <a:r>
              <a:rPr lang="en-US" i="1"/>
              <a:t>. 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04606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Greatest pillars of this research - </a:t>
            </a:r>
            <a:endParaRPr lang="en-US"/>
          </a:p>
          <a:p>
            <a:r>
              <a:rPr lang="en-US" b="1"/>
              <a:t>This research used - Canonical Action Research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Not only theoretical analysis , but also implementing remedial actions to resolve the issues and reflecting on the impact of the changes.</a:t>
            </a:r>
            <a:endParaRPr lang="en-US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r>
              <a:rPr lang="en-US"/>
              <a:t>The CAR approach, combined with activity theory and BPM, proved effective in dealing with workarounds and improving the ERP system post-implementation.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 b="1"/>
              <a:t>Diverse Team</a:t>
            </a:r>
            <a:endParaRPr lang="en-US"/>
          </a:p>
          <a:p>
            <a:r>
              <a:rPr lang="en-US"/>
              <a:t>Collaboration between Researchers and Practitioners gave all round understanding of Processes and theoretical concepts.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b="1"/>
              <a:t>Win-Win Situation </a:t>
            </a:r>
            <a:endParaRPr lang="en-US"/>
          </a:p>
          <a:p>
            <a:pPr marL="171450" indent="-171450">
              <a:lnSpc>
                <a:spcPts val="25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Both Headquarter and local Chinese users were satisfied by the outcomes</a:t>
            </a:r>
            <a:endParaRPr lang="en-US">
              <a:ea typeface="Calibri"/>
              <a:cs typeface="Calibri"/>
            </a:endParaRPr>
          </a:p>
          <a:p>
            <a:pPr marL="171450" indent="-171450">
              <a:lnSpc>
                <a:spcPts val="2500"/>
              </a:lnSpc>
              <a:spcBef>
                <a:spcPts val="1000"/>
              </a:spcBef>
              <a:buFont typeface="Arial"/>
              <a:buChar char="•"/>
            </a:pPr>
            <a:r>
              <a:rPr lang="en-US"/>
              <a:t>Reinstated trust between headquarter and Chinese subsidiary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b="1"/>
              <a:t>Practical Impact</a:t>
            </a:r>
            <a:endParaRPr lang="en-US"/>
          </a:p>
          <a:p>
            <a:r>
              <a:rPr lang="en-US"/>
              <a:t>The interventions addressed 49 out of 64 workarounds, aligning global ERP systems with local needs.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19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Bounded Timeline</a:t>
            </a:r>
            <a:endParaRPr lang="en-US">
              <a:ea typeface="Calibri"/>
              <a:cs typeface="Calibri"/>
            </a:endParaRPr>
          </a:p>
          <a:p>
            <a:r>
              <a:rPr lang="en-US" i="1"/>
              <a:t>A one-year timeline, constrained by organizational changes and PhD commitments, left 15 workarounds unresolved.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 b="1"/>
              <a:t>Activity theory difficult to comprehend</a:t>
            </a:r>
            <a:endParaRPr lang="en-US"/>
          </a:p>
          <a:p>
            <a:r>
              <a:rPr lang="en-US"/>
              <a:t>BPM was easily applied by practitioners, but activity theory was more difficult to communicate and understand.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 b="1"/>
              <a:t>Cultural Challenges</a:t>
            </a:r>
            <a:r>
              <a:rPr lang="en-US"/>
              <a:t> 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Local cultural practices like ‘</a:t>
            </a:r>
            <a:r>
              <a:rPr lang="en-US" i="1" err="1"/>
              <a:t>Gnauxi</a:t>
            </a:r>
            <a:r>
              <a:rPr lang="en-US"/>
              <a:t> ‘need to be emphasized more while analyzing business processes.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b="1"/>
              <a:t>Scalability and Generalization</a:t>
            </a:r>
            <a:endParaRPr lang="en-US" b="1">
              <a:ea typeface="Calibri"/>
              <a:cs typeface="Calibri"/>
            </a:endParaRPr>
          </a:p>
          <a:p>
            <a:r>
              <a:rPr lang="en-US"/>
              <a:t>Only one geographic location (China) was analyzed in the research , Similar issues could exist in other subsidiaries 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96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/>
              <a:t>Another cycle with extended intervention period to understand cultural aspects and formalize remaining workarounds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Global Integration : Learning should be integrated across organization to reduce local workarounds in various other subsidiaries</a:t>
            </a:r>
            <a:endParaRPr lang="en-US"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/>
              <a:t>Training Practitioners - create better understanding on activity theory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67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API and Webservices , along with custom modules based on local needs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1AFB1-1A0D-4465-9C69-5C319B14D7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1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anchor="b">
            <a:normAutofit/>
          </a:bodyPr>
          <a:lstStyle>
            <a:lvl1pPr algn="r"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chemeClr val="bg1"/>
                </a:solidFill>
                <a:cs typeface="Calibri"/>
              </a:rPr>
              <a:t>Click to edit master text style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>
            <a:no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>
            <a:normAutofit/>
          </a:bodyPr>
          <a:lstStyle>
            <a:lvl1pPr marL="0" indent="0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anchor="b">
            <a:noAutofit/>
          </a:bodyPr>
          <a:lstStyle>
            <a:lvl1pPr>
              <a:defRPr lang="en-US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Graphic 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ide patch Icon Content 3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24AA86D-A811-42CE-8C83-8053DFC66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8329286" cy="6858000"/>
          </a:xfrm>
          <a:custGeom>
            <a:avLst/>
            <a:gdLst>
              <a:gd name="connsiteX0" fmla="*/ 0 w 8329286"/>
              <a:gd name="connsiteY0" fmla="*/ 0 h 6858000"/>
              <a:gd name="connsiteX1" fmla="*/ 8329286 w 8329286"/>
              <a:gd name="connsiteY1" fmla="*/ 0 h 6858000"/>
              <a:gd name="connsiteX2" fmla="*/ 8329286 w 8329286"/>
              <a:gd name="connsiteY2" fmla="*/ 68183 h 6858000"/>
              <a:gd name="connsiteX3" fmla="*/ 3175958 w 8329286"/>
              <a:gd name="connsiteY3" fmla="*/ 6858000 h 6858000"/>
              <a:gd name="connsiteX4" fmla="*/ 0 w 8329286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29286" h="6858000">
                <a:moveTo>
                  <a:pt x="0" y="0"/>
                </a:moveTo>
                <a:lnTo>
                  <a:pt x="8329286" y="0"/>
                </a:lnTo>
                <a:lnTo>
                  <a:pt x="8329286" y="68183"/>
                </a:lnTo>
                <a:lnTo>
                  <a:pt x="317595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2CCEE-B750-4EF9-BAE5-217844AE7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29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15F2E0-A9EE-4095-8DFC-C3BBA80FA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90600"/>
            <a:ext cx="10805160" cy="707886"/>
          </a:xfrm>
        </p:spPr>
        <p:txBody>
          <a:bodyPr lIns="91440" anchor="t">
            <a:normAutofit/>
          </a:bodyPr>
          <a:lstStyle>
            <a:lvl1pPr>
              <a:lnSpc>
                <a:spcPct val="100000"/>
              </a:lnSpc>
              <a:defRPr sz="4000" b="0"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FB90DC-1879-4B22-883B-7444D1A858E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151214" y="2035302"/>
            <a:ext cx="4312844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8DAD49-E192-4934-8CF1-25E9CA66F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4840" y="2280181"/>
            <a:ext cx="49377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37CF37DF-A8A3-42D8-BAFE-0F56DCEC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756426" y="1935993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36B305EA-E44E-48DA-922F-20D8D3496709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071132" y="3576256"/>
            <a:ext cx="5392925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38D7323-C655-4E9F-A5C0-AE44AF90708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40" y="3846999"/>
            <a:ext cx="40233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79C998E-1F82-4AC1-AD39-82F45A05C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774508" y="350281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0693782-2388-4647-A185-3753739701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8788" y="6339840"/>
            <a:ext cx="302281" cy="3657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solidFill>
              <a:schemeClr val="accent2"/>
            </a:solidFill>
          </a:ln>
        </p:spPr>
        <p:txBody>
          <a:bodyPr vert="horz" lIns="0" tIns="45720" rIns="0" bIns="45720" rtlCol="0" anchor="ctr"/>
          <a:lstStyle>
            <a:lvl1pPr algn="ctr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3FD6DDB9-4D92-43F8-B746-ABBAB109CA1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949699" y="5117210"/>
            <a:ext cx="6514359" cy="914490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noProof="0"/>
              <a:t>Description text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3E2F95F-BD26-4AA8-941E-3993C9F1DBB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48641" y="5362089"/>
            <a:ext cx="2956560" cy="424732"/>
          </a:xfrm>
          <a:noFill/>
        </p:spPr>
        <p:txBody>
          <a:bodyPr wrap="square" lIns="91440" rIns="91440" anchor="ctr">
            <a:noAutofit/>
          </a:bodyPr>
          <a:lstStyle>
            <a:lvl1pPr marL="0" indent="0" algn="r">
              <a:buNone/>
              <a:defRPr sz="20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noProof="0"/>
              <a:t>ADD TEXT 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68F52DD2-B3F0-4652-8C7B-96406F99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680392" y="5017901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Icon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9F57DF2-7AB9-4D3A-AADE-E93D5621B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29286" cy="457200"/>
          </a:xfrm>
          <a:custGeom>
            <a:avLst/>
            <a:gdLst>
              <a:gd name="connsiteX0" fmla="*/ 0 w 8329286"/>
              <a:gd name="connsiteY0" fmla="*/ 0 h 457200"/>
              <a:gd name="connsiteX1" fmla="*/ 8329286 w 8329286"/>
              <a:gd name="connsiteY1" fmla="*/ 0 h 457200"/>
              <a:gd name="connsiteX2" fmla="*/ 7982281 w 8329286"/>
              <a:gd name="connsiteY2" fmla="*/ 457200 h 457200"/>
              <a:gd name="connsiteX3" fmla="*/ 0 w 8329286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29286" h="457200">
                <a:moveTo>
                  <a:pt x="0" y="0"/>
                </a:moveTo>
                <a:lnTo>
                  <a:pt x="8329286" y="0"/>
                </a:lnTo>
                <a:lnTo>
                  <a:pt x="7982281" y="457200"/>
                </a:lnTo>
                <a:lnTo>
                  <a:pt x="0" y="457200"/>
                </a:lnTo>
                <a:close/>
              </a:path>
            </a:pathLst>
          </a:cu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0130169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72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6879" y="884902"/>
            <a:ext cx="4567228" cy="1877976"/>
          </a:xfrm>
        </p:spPr>
        <p:txBody>
          <a:bodyPr lIns="0" tIns="0" rIns="0" bIns="0">
            <a:noAutofit/>
          </a:bodyPr>
          <a:lstStyle>
            <a:lvl1pPr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2125" y="409576"/>
            <a:ext cx="5789913" cy="6067424"/>
          </a:xfrm>
        </p:spPr>
        <p:txBody>
          <a:bodyPr lIns="0" tIns="0" rIns="0" bIns="0">
            <a:no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5" descr="Man looking up at skyscrapers">
            <a:extLst>
              <a:ext uri="{FF2B5EF4-FFF2-40B4-BE49-F238E27FC236}">
                <a16:creationId xmlns:a16="http://schemas.microsoft.com/office/drawing/2014/main" id="{7BCB4311-6C5C-4FCF-5824-E1C8254AC360}"/>
              </a:ext>
            </a:extLst>
          </p:cNvPr>
          <p:cNvSpPr/>
          <p:nvPr userDrawn="1"/>
        </p:nvSpPr>
        <p:spPr>
          <a:xfrm rot="2329651">
            <a:off x="-532604" y="2895950"/>
            <a:ext cx="5658498" cy="5088743"/>
          </a:xfrm>
          <a:custGeom>
            <a:avLst/>
            <a:gdLst>
              <a:gd name="connsiteX0" fmla="*/ 1041364 w 5658498"/>
              <a:gd name="connsiteY0" fmla="*/ 660618 h 5088743"/>
              <a:gd name="connsiteX1" fmla="*/ 2881574 w 5658498"/>
              <a:gd name="connsiteY1" fmla="*/ 0 h 5088743"/>
              <a:gd name="connsiteX2" fmla="*/ 5644500 w 5658498"/>
              <a:gd name="connsiteY2" fmla="*/ 2032703 h 5088743"/>
              <a:gd name="connsiteX3" fmla="*/ 5658498 w 5658498"/>
              <a:gd name="connsiteY3" fmla="*/ 2087143 h 5088743"/>
              <a:gd name="connsiteX4" fmla="*/ 1928931 w 5658498"/>
              <a:gd name="connsiteY4" fmla="*/ 5088743 h 5088743"/>
              <a:gd name="connsiteX5" fmla="*/ 0 w 5658498"/>
              <a:gd name="connsiteY5" fmla="*/ 2691993 h 5088743"/>
              <a:gd name="connsiteX6" fmla="*/ 7450 w 5658498"/>
              <a:gd name="connsiteY6" fmla="*/ 2560795 h 5088743"/>
              <a:gd name="connsiteX7" fmla="*/ 1041364 w 5658498"/>
              <a:gd name="connsiteY7" fmla="*/ 660618 h 5088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58498" h="5088743">
                <a:moveTo>
                  <a:pt x="1041364" y="660618"/>
                </a:moveTo>
                <a:cubicBezTo>
                  <a:pt x="1541443" y="247916"/>
                  <a:pt x="2182557" y="0"/>
                  <a:pt x="2881574" y="0"/>
                </a:cubicBezTo>
                <a:cubicBezTo>
                  <a:pt x="4179749" y="0"/>
                  <a:pt x="5278215" y="855058"/>
                  <a:pt x="5644500" y="2032703"/>
                </a:cubicBezTo>
                <a:lnTo>
                  <a:pt x="5658498" y="2087143"/>
                </a:lnTo>
                <a:lnTo>
                  <a:pt x="1928931" y="5088743"/>
                </a:lnTo>
                <a:lnTo>
                  <a:pt x="0" y="2691993"/>
                </a:lnTo>
                <a:lnTo>
                  <a:pt x="7450" y="2560795"/>
                </a:lnTo>
                <a:cubicBezTo>
                  <a:pt x="94683" y="1797754"/>
                  <a:pt x="478776" y="1124908"/>
                  <a:pt x="1041364" y="660618"/>
                </a:cubicBezTo>
                <a:close/>
              </a:path>
            </a:pathLst>
          </a:custGeom>
          <a:blipFill dpi="0"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  <a14:imgEffect>
                        <a14:brightnessContrast bright="8000" contrast="-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5704EA-7A65-5CC2-D428-F28396B06208}"/>
              </a:ext>
            </a:extLst>
          </p:cNvPr>
          <p:cNvSpPr/>
          <p:nvPr userDrawn="1"/>
        </p:nvSpPr>
        <p:spPr>
          <a:xfrm>
            <a:off x="356461" y="2238899"/>
            <a:ext cx="1411557" cy="1411557"/>
          </a:xfrm>
          <a:prstGeom prst="ellipse">
            <a:avLst/>
          </a:prstGeom>
          <a:solidFill>
            <a:schemeClr val="accent1">
              <a:alpha val="7607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04B56E-067D-C824-6EEB-3CCE57E4B5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DB247-3AE7-BCCA-E0CC-BC0FD69A7E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9A01C0A-2BB6-49E7-91A3-DCB9F9F595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45829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>
            <a:lvl1pPr>
              <a:defRPr sz="1800"/>
            </a:lvl1pPr>
          </a:lstStyle>
          <a:p>
            <a:r>
              <a:rPr lang="en-US" sz="180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anchor="ctr">
            <a:normAutofit/>
          </a:bodyPr>
          <a:lstStyle>
            <a:lvl1pPr algn="ctr">
              <a:defRPr lang="en-US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anchor="ctr">
            <a:normAutofit/>
          </a:bodyPr>
          <a:lstStyle>
            <a:lvl1pPr marL="0" indent="0">
              <a:lnSpc>
                <a:spcPts val="2500"/>
              </a:lnSpc>
              <a:buNone/>
              <a:defRPr sz="1800"/>
            </a:lvl1pPr>
          </a:lstStyle>
          <a:p>
            <a:r>
              <a:rPr lang="en-US" sz="1800">
                <a:cs typeface="Calibri"/>
              </a:rPr>
              <a:t>Click to edit master text style</a:t>
            </a:r>
          </a:p>
        </p:txBody>
      </p:sp>
      <p:sp>
        <p:nvSpPr>
          <p:cNvPr id="4" name="Graphic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Date Placeholder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anchor="b">
            <a:noAutofit/>
          </a:bodyPr>
          <a:lstStyle>
            <a:lvl1pPr algn="l">
              <a:defRPr lang="en-US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raphic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Graphic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anchor="b">
            <a:normAutofit/>
          </a:bodyPr>
          <a:lstStyle>
            <a:lvl1pPr>
              <a:def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 sz="1800">
                <a:cs typeface="Calibri"/>
              </a:rPr>
              <a:t>Click to edit master text style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>
            <a:normAutofit/>
          </a:bodyPr>
          <a:lstStyle>
            <a:lvl1pPr>
              <a:defRPr sz="54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Text Placeholder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Text Placeholder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24" name="Text Placeholder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26" name="Text Placeholder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2 column (comparison slide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lnSpc>
                <a:spcPts val="2500"/>
              </a:lnSpc>
              <a:defRPr sz="2000"/>
            </a:lvl1pPr>
            <a:lvl2pPr>
              <a:lnSpc>
                <a:spcPts val="2500"/>
              </a:lnSpc>
              <a:defRPr sz="2000"/>
            </a:lvl2pPr>
            <a:lvl3pPr>
              <a:lnSpc>
                <a:spcPts val="2500"/>
              </a:lnSpc>
              <a:defRPr sz="2000"/>
            </a:lvl3pPr>
            <a:lvl4pPr>
              <a:lnSpc>
                <a:spcPts val="2500"/>
              </a:lnSpc>
              <a:defRPr sz="2000"/>
            </a:lvl4pPr>
            <a:lvl5pPr>
              <a:lnSpc>
                <a:spcPts val="2500"/>
              </a:lnSpc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Graphic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Graphic 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accent2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  <p:sldLayoutId id="2147483684" r:id="rId13"/>
    <p:sldLayoutId id="2147483685" r:id="rId14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2148" y="549648"/>
            <a:ext cx="5812349" cy="19701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l" fontAlgn="auto">
              <a:spcAft>
                <a:spcPts val="600"/>
              </a:spcAft>
              <a:tabLst/>
              <a:defRPr/>
            </a:pPr>
            <a:r>
              <a:rPr lang="en-US" sz="23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Reconciling Global and Local Needs </a:t>
            </a:r>
            <a:br>
              <a:rPr lang="en-US" sz="23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b="1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canonical research project to deal with workarounds </a:t>
            </a:r>
            <a:br>
              <a:rPr kumimoji="0" lang="en-US" sz="2300" b="1" i="0" u="none" strike="noStrike" kern="1200" cap="all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lang="en-US" sz="2300" b="1" i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Placeholder 5" descr="Man in a safety vest looking up at a wall of stacked shipping containers. ">
            <a:extLst>
              <a:ext uri="{FF2B5EF4-FFF2-40B4-BE49-F238E27FC236}">
                <a16:creationId xmlns:a16="http://schemas.microsoft.com/office/drawing/2014/main" id="{B5F22C11-4FE3-4065-96C3-C3A1E470B97A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" r="-1" b="-1"/>
          <a:stretch/>
        </p:blipFill>
        <p:spPr>
          <a:xfrm>
            <a:off x="320067" y="564448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59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Surshita Cheripalli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/>
              <a:t>Garima Anand 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5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57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384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3C4AC0D7-4714-986A-026F-750B2215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129" y="563563"/>
            <a:ext cx="5203825" cy="5074709"/>
          </a:xfrm>
          <a:prstGeom prst="rect">
            <a:avLst/>
          </a:prstGeom>
          <a:ln>
            <a:noFill/>
          </a:ln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EA47-2235-BF9C-1356-7FBB2750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7" name="Callout: Left Arrow 6">
            <a:extLst>
              <a:ext uri="{FF2B5EF4-FFF2-40B4-BE49-F238E27FC236}">
                <a16:creationId xmlns:a16="http://schemas.microsoft.com/office/drawing/2014/main" id="{A09CB68F-8ED1-0759-611B-BBD8E2A5875B}"/>
              </a:ext>
            </a:extLst>
          </p:cNvPr>
          <p:cNvSpPr/>
          <p:nvPr/>
        </p:nvSpPr>
        <p:spPr>
          <a:xfrm>
            <a:off x="-1212131" y="1038031"/>
            <a:ext cx="7317676" cy="1694329"/>
          </a:xfrm>
          <a:prstGeom prst="leftArrowCallout">
            <a:avLst/>
          </a:prstGeom>
          <a:solidFill>
            <a:srgbClr val="A3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Extend the timeline for deeper cultural insights and to resolve workarounds.</a:t>
            </a:r>
          </a:p>
        </p:txBody>
      </p:sp>
      <p:sp>
        <p:nvSpPr>
          <p:cNvPr id="8" name="Callout: Left Arrow 7">
            <a:extLst>
              <a:ext uri="{FF2B5EF4-FFF2-40B4-BE49-F238E27FC236}">
                <a16:creationId xmlns:a16="http://schemas.microsoft.com/office/drawing/2014/main" id="{8BE9861E-19F4-19E4-B408-75E7673BF6A3}"/>
              </a:ext>
            </a:extLst>
          </p:cNvPr>
          <p:cNvSpPr/>
          <p:nvPr/>
        </p:nvSpPr>
        <p:spPr>
          <a:xfrm>
            <a:off x="-1597693" y="4569195"/>
            <a:ext cx="8440064" cy="1218080"/>
          </a:xfrm>
          <a:prstGeom prst="leftArrowCallout">
            <a:avLst/>
          </a:prstGeom>
          <a:solidFill>
            <a:srgbClr val="A3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Training Practitioners</a:t>
            </a:r>
            <a:endParaRPr lang="en-US" sz="2000" b="1">
              <a:latin typeface="Calibri"/>
              <a:ea typeface="Calibri"/>
              <a:cs typeface="Calibri"/>
            </a:endParaRPr>
          </a:p>
        </p:txBody>
      </p:sp>
      <p:sp>
        <p:nvSpPr>
          <p:cNvPr id="9" name="Callout: Left Arrow 8">
            <a:extLst>
              <a:ext uri="{FF2B5EF4-FFF2-40B4-BE49-F238E27FC236}">
                <a16:creationId xmlns:a16="http://schemas.microsoft.com/office/drawing/2014/main" id="{EC80F7A2-A991-129D-0656-AB270FE8717E}"/>
              </a:ext>
            </a:extLst>
          </p:cNvPr>
          <p:cNvSpPr/>
          <p:nvPr/>
        </p:nvSpPr>
        <p:spPr>
          <a:xfrm>
            <a:off x="-1060108" y="3098397"/>
            <a:ext cx="6786840" cy="1132855"/>
          </a:xfrm>
          <a:prstGeom prst="leftArrowCallout">
            <a:avLst/>
          </a:prstGeom>
          <a:solidFill>
            <a:srgbClr val="A3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Global Integration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364E41-E2E3-6301-D276-FD8858076CC2}"/>
              </a:ext>
            </a:extLst>
          </p:cNvPr>
          <p:cNvSpPr txBox="1"/>
          <p:nvPr/>
        </p:nvSpPr>
        <p:spPr>
          <a:xfrm>
            <a:off x="7651750" y="2730499"/>
            <a:ext cx="3409950" cy="9387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5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Proposal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60309B-5D4D-4753-59BD-0896EC0C91B6}"/>
              </a:ext>
            </a:extLst>
          </p:cNvPr>
          <p:cNvSpPr txBox="1"/>
          <p:nvPr/>
        </p:nvSpPr>
        <p:spPr>
          <a:xfrm>
            <a:off x="849465" y="6370985"/>
            <a:ext cx="620762" cy="369332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535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A17A9F-68AD-B13E-49FC-FC68C78485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228" b="21666"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4F3B5-41CA-0DEE-FA95-3B8F4E616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0624" y="2197546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100" b="1" i="0" kern="1200" cap="all" baseline="0">
                <a:latin typeface="+mj-lt"/>
                <a:ea typeface="+mj-ea"/>
                <a:cs typeface="+mj-cs"/>
              </a:rPr>
              <a:t>Utilizing futuristic technologies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chemeClr val="tx1">
                  <a:alpha val="24000"/>
                </a:schemeClr>
              </a:gs>
              <a:gs pos="85000">
                <a:schemeClr val="tx1">
                  <a:alpha val="45000"/>
                </a:schemeClr>
              </a:gs>
              <a:gs pos="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51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6EB51B-D9E9-BE9C-9C34-48066FDCE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1B787A8-0D67-4B7E-9B48-86BD906AB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3BC2478-C645-8EFF-ECB7-7613A1C7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608" y="583345"/>
            <a:ext cx="5279179" cy="22741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b="1" i="0" kern="1200" cap="all" baseline="0"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7" name="Picture Placeholder 15" descr="Aerial view of a container ship">
            <a:extLst>
              <a:ext uri="{FF2B5EF4-FFF2-40B4-BE49-F238E27FC236}">
                <a16:creationId xmlns:a16="http://schemas.microsoft.com/office/drawing/2014/main" id="{8A43A137-77F4-11F0-B2D1-43B88151FD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" r="1" b="1245"/>
          <a:stretch/>
        </p:blipFill>
        <p:spPr>
          <a:xfrm>
            <a:off x="1883229" y="132279"/>
            <a:ext cx="3555819" cy="3555819"/>
          </a:xfrm>
          <a:custGeom>
            <a:avLst/>
            <a:gdLst/>
            <a:ahLst/>
            <a:cxnLst/>
            <a:rect l="l" t="t" r="r" b="b"/>
            <a:pathLst>
              <a:path w="1924906" h="1924906">
                <a:moveTo>
                  <a:pt x="962453" y="0"/>
                </a:moveTo>
                <a:cubicBezTo>
                  <a:pt x="1494001" y="0"/>
                  <a:pt x="1924906" y="430905"/>
                  <a:pt x="1924906" y="962453"/>
                </a:cubicBezTo>
                <a:cubicBezTo>
                  <a:pt x="1924906" y="1494001"/>
                  <a:pt x="1494001" y="1924906"/>
                  <a:pt x="962453" y="1924906"/>
                </a:cubicBezTo>
                <a:cubicBezTo>
                  <a:pt x="430905" y="1924906"/>
                  <a:pt x="0" y="1494001"/>
                  <a:pt x="0" y="962453"/>
                </a:cubicBezTo>
                <a:cubicBezTo>
                  <a:pt x="0" y="430905"/>
                  <a:pt x="430905" y="0"/>
                  <a:pt x="962453" y="0"/>
                </a:cubicBezTo>
                <a:close/>
              </a:path>
            </a:pathLst>
          </a:custGeom>
        </p:spPr>
      </p:pic>
      <p:sp>
        <p:nvSpPr>
          <p:cNvPr id="70" name="Graphic 32">
            <a:extLst>
              <a:ext uri="{FF2B5EF4-FFF2-40B4-BE49-F238E27FC236}">
                <a16:creationId xmlns:a16="http://schemas.microsoft.com/office/drawing/2014/main" id="{5DFC1D2F-D2C1-4B4C-A109-43567B85E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3202" y="114520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2" name="Graphic 33">
            <a:extLst>
              <a:ext uri="{FF2B5EF4-FFF2-40B4-BE49-F238E27FC236}">
                <a16:creationId xmlns:a16="http://schemas.microsoft.com/office/drawing/2014/main" id="{FDE74ABC-C18D-4D27-A77F-43594963B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1825" y="306578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Placeholder 23" descr="Aerial view of a container shipyard">
            <a:extLst>
              <a:ext uri="{FF2B5EF4-FFF2-40B4-BE49-F238E27FC236}">
                <a16:creationId xmlns:a16="http://schemas.microsoft.com/office/drawing/2014/main" id="{6F28EC9C-E0DC-772B-4F74-F7F9150E0E0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47" b="-3"/>
          <a:stretch/>
        </p:blipFill>
        <p:spPr>
          <a:xfrm>
            <a:off x="1134538" y="3783685"/>
            <a:ext cx="2784784" cy="2784784"/>
          </a:xfrm>
          <a:custGeom>
            <a:avLst/>
            <a:gdLst/>
            <a:ahLst/>
            <a:cxnLst/>
            <a:rect l="l" t="t" r="r" b="b"/>
            <a:pathLst>
              <a:path w="2784784" h="2784784">
                <a:moveTo>
                  <a:pt x="1392392" y="0"/>
                </a:moveTo>
                <a:cubicBezTo>
                  <a:pt x="2161389" y="0"/>
                  <a:pt x="2784784" y="623395"/>
                  <a:pt x="2784784" y="1392392"/>
                </a:cubicBezTo>
                <a:cubicBezTo>
                  <a:pt x="2784784" y="2161389"/>
                  <a:pt x="2161389" y="2784784"/>
                  <a:pt x="1392392" y="2784784"/>
                </a:cubicBezTo>
                <a:cubicBezTo>
                  <a:pt x="623395" y="2784784"/>
                  <a:pt x="0" y="2161389"/>
                  <a:pt x="0" y="1392392"/>
                </a:cubicBezTo>
                <a:cubicBezTo>
                  <a:pt x="0" y="623395"/>
                  <a:pt x="623395" y="0"/>
                  <a:pt x="1392392" y="0"/>
                </a:cubicBezTo>
                <a:close/>
              </a:path>
            </a:pathLst>
          </a:custGeom>
        </p:spPr>
      </p:pic>
      <p:pic>
        <p:nvPicPr>
          <p:cNvPr id="4" name="Picture Placeholder 12" descr="Aerial view of a container ship">
            <a:extLst>
              <a:ext uri="{FF2B5EF4-FFF2-40B4-BE49-F238E27FC236}">
                <a16:creationId xmlns:a16="http://schemas.microsoft.com/office/drawing/2014/main" id="{B258D874-6C80-1B10-7CBC-A8990EA93DF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08" r="-2" b="10652"/>
          <a:stretch/>
        </p:blipFill>
        <p:spPr>
          <a:xfrm>
            <a:off x="4197746" y="4040416"/>
            <a:ext cx="3555818" cy="2817584"/>
          </a:xfrm>
          <a:custGeom>
            <a:avLst/>
            <a:gdLst/>
            <a:ahLst/>
            <a:cxnLst/>
            <a:rect l="l" t="t" r="r" b="b"/>
            <a:pathLst>
              <a:path w="3555818" h="2817584">
                <a:moveTo>
                  <a:pt x="1777909" y="0"/>
                </a:moveTo>
                <a:cubicBezTo>
                  <a:pt x="2759821" y="0"/>
                  <a:pt x="3555818" y="795997"/>
                  <a:pt x="3555818" y="1777909"/>
                </a:cubicBezTo>
                <a:cubicBezTo>
                  <a:pt x="3555818" y="2146126"/>
                  <a:pt x="3443881" y="2488199"/>
                  <a:pt x="3252179" y="2771955"/>
                </a:cubicBezTo>
                <a:lnTo>
                  <a:pt x="3218058" y="2817584"/>
                </a:lnTo>
                <a:lnTo>
                  <a:pt x="337760" y="2817584"/>
                </a:lnTo>
                <a:lnTo>
                  <a:pt x="303639" y="2771955"/>
                </a:lnTo>
                <a:cubicBezTo>
                  <a:pt x="111937" y="2488199"/>
                  <a:pt x="0" y="2146126"/>
                  <a:pt x="0" y="1777909"/>
                </a:cubicBezTo>
                <a:cubicBezTo>
                  <a:pt x="0" y="795997"/>
                  <a:pt x="795997" y="0"/>
                  <a:pt x="1777909" y="0"/>
                </a:cubicBezTo>
                <a:close/>
              </a:path>
            </a:pathLst>
          </a:custGeom>
        </p:spPr>
      </p:pic>
      <p:sp>
        <p:nvSpPr>
          <p:cNvPr id="76" name="Graphic 31">
            <a:extLst>
              <a:ext uri="{FF2B5EF4-FFF2-40B4-BE49-F238E27FC236}">
                <a16:creationId xmlns:a16="http://schemas.microsoft.com/office/drawing/2014/main" id="{1CF7DF92-B01A-4340-9465-5B2DC9650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14230" y="40510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6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5720758" cy="1517063"/>
          </a:xfrm>
        </p:spPr>
        <p:txBody>
          <a:bodyPr>
            <a:normAutofit/>
          </a:bodyPr>
          <a:lstStyle/>
          <a:p>
            <a:r>
              <a:rPr lang="en-US" sz="4000">
                <a:latin typeface="Gill Sans MT" panose="020B0502020104020203" pitchFamily="34" charset="0"/>
              </a:rPr>
              <a:t>Agenda</a:t>
            </a:r>
          </a:p>
        </p:txBody>
      </p:sp>
      <p:pic>
        <p:nvPicPr>
          <p:cNvPr id="7" name="Picture Placeholder 6" descr="Aerial view of shipyard containers">
            <a:extLst>
              <a:ext uri="{FF2B5EF4-FFF2-40B4-BE49-F238E27FC236}">
                <a16:creationId xmlns:a16="http://schemas.microsoft.com/office/drawing/2014/main" id="{6878A551-84F5-4601-9455-67DC5E4E99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550" y="539750"/>
            <a:ext cx="4281488" cy="2468563"/>
          </a:xfrm>
        </p:spPr>
      </p:pic>
      <p:pic>
        <p:nvPicPr>
          <p:cNvPr id="9" name="Picture Placeholder 8" descr="A boat in the water">
            <a:extLst>
              <a:ext uri="{FF2B5EF4-FFF2-40B4-BE49-F238E27FC236}">
                <a16:creationId xmlns:a16="http://schemas.microsoft.com/office/drawing/2014/main" id="{2AB5D194-2C9E-4040-80F4-AD268E197DD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050" y="3835400"/>
            <a:ext cx="4281488" cy="246856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/>
          <a:lstStyle/>
          <a:p>
            <a:r>
              <a:rPr lang="en-US" sz="2000"/>
              <a:t>Introduction</a:t>
            </a:r>
          </a:p>
          <a:p>
            <a:r>
              <a:rPr lang="en-US" sz="2000"/>
              <a:t>Research details</a:t>
            </a:r>
          </a:p>
          <a:p>
            <a:r>
              <a:rPr lang="en-US" sz="2000"/>
              <a:t>Strengths </a:t>
            </a:r>
          </a:p>
          <a:p>
            <a:r>
              <a:rPr lang="en-US" sz="2000"/>
              <a:t>Weaknesses</a:t>
            </a:r>
          </a:p>
          <a:p>
            <a:r>
              <a:rPr lang="en-US" sz="2000"/>
              <a:t>Proposal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16AC3602-3348-4F31-9E43-076B03514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34E3E26E-714B-4B44-A67B-0189BC68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6755" y="365125"/>
            <a:ext cx="7161245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69" name="Graphic 11">
            <a:extLst>
              <a:ext uri="{FF2B5EF4-FFF2-40B4-BE49-F238E27FC236}">
                <a16:creationId xmlns:a16="http://schemas.microsoft.com/office/drawing/2014/main" id="{394094B0-A6C9-44BE-9042-66EF0612F6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03882" y="59182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1" name="Graphic 10">
            <a:extLst>
              <a:ext uri="{FF2B5EF4-FFF2-40B4-BE49-F238E27FC236}">
                <a16:creationId xmlns:a16="http://schemas.microsoft.com/office/drawing/2014/main" id="{64C2CA96-0B16-4AA7-B340-33044D238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62662" y="82112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4169334-264D-4176-8BDE-037249A61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440" y="1027906"/>
            <a:ext cx="3408787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Graphic 12">
            <a:extLst>
              <a:ext uri="{FF2B5EF4-FFF2-40B4-BE49-F238E27FC236}">
                <a16:creationId xmlns:a16="http://schemas.microsoft.com/office/drawing/2014/main" id="{1D50D7A8-F1D5-4306-8A9B-DD7A73EB8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8342" y="1336268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84" name="Text Placeholder 20">
            <a:extLst>
              <a:ext uri="{FF2B5EF4-FFF2-40B4-BE49-F238E27FC236}">
                <a16:creationId xmlns:a16="http://schemas.microsoft.com/office/drawing/2014/main" id="{C000750C-5D07-073E-DC8B-86CCE21255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59678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87074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C915C-CD43-EF34-7D6D-0BD100EDB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F4189-5703-DBB8-7CAB-06AE911AD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181" y="19223"/>
            <a:ext cx="4567228" cy="1877976"/>
          </a:xfrm>
        </p:spPr>
        <p:txBody>
          <a:bodyPr/>
          <a:lstStyle/>
          <a:p>
            <a:r>
              <a:rPr lang="en-US" sz="4000">
                <a:latin typeface="Gill Sans MT" panose="020B0502020104020203" pitchFamily="34" charset="0"/>
              </a:rPr>
              <a:t>Research Setting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DDF0CE1-788C-B7FC-DDED-D1D081740E7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31158141"/>
              </p:ext>
            </p:extLst>
          </p:nvPr>
        </p:nvGraphicFramePr>
        <p:xfrm>
          <a:off x="5019040" y="409574"/>
          <a:ext cx="6921776" cy="6448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5211">
                  <a:extLst>
                    <a:ext uri="{9D8B030D-6E8A-4147-A177-3AD203B41FA5}">
                      <a16:colId xmlns:a16="http://schemas.microsoft.com/office/drawing/2014/main" val="2918303207"/>
                    </a:ext>
                  </a:extLst>
                </a:gridCol>
                <a:gridCol w="4266565">
                  <a:extLst>
                    <a:ext uri="{9D8B030D-6E8A-4147-A177-3AD203B41FA5}">
                      <a16:colId xmlns:a16="http://schemas.microsoft.com/office/drawing/2014/main" val="1189393465"/>
                    </a:ext>
                  </a:extLst>
                </a:gridCol>
              </a:tblGrid>
              <a:tr h="1289685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Focal</a:t>
                      </a:r>
                    </a:p>
                    <a:p>
                      <a:r>
                        <a:rPr lang="en-US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Organization</a:t>
                      </a:r>
                      <a:r>
                        <a:rPr lang="en-US" sz="1800" b="1" i="0" spc="30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latin typeface="+mn-lt"/>
                          <a:cs typeface="Times New Roman" panose="02020603050405020304" pitchFamily="18" charset="0"/>
                        </a:rPr>
                        <a:t>Chinese Subsidiaries of French Multinational Company in Nuclear Power Industry</a:t>
                      </a:r>
                      <a:endParaRPr lang="en-US" sz="1400" b="1" i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2157666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latin typeface="+mn-lt"/>
                          <a:cs typeface="Times New Roman" panose="02020603050405020304" pitchFamily="18" charset="0"/>
                        </a:rPr>
                        <a:t>12 Units split into 38 Plants and 670 Users</a:t>
                      </a:r>
                      <a:endParaRPr lang="en-US" sz="140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334722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latin typeface="+mn-lt"/>
                          <a:cs typeface="Times New Roman" panose="02020603050405020304" pitchFamily="18" charset="0"/>
                        </a:rPr>
                        <a:t>1 Year Action Research project 2010(Backed by 3 Years Case Study by researcher 2007-2011 )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403263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r>
                        <a:rPr lang="en-US" sz="1800" b="1" i="0">
                          <a:latin typeface="+mn-lt"/>
                          <a:cs typeface="Times New Roman" panose="02020603050405020304" pitchFamily="18" charset="0"/>
                        </a:rPr>
                        <a:t>Team</a:t>
                      </a:r>
                      <a:endParaRPr lang="en-US" sz="1800" b="1" i="0" spc="30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 Functional experts 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3 ERP technical Experts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 Joint Project Leaders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 Academic researcher who studied diffusion of global ERP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924858"/>
                  </a:ext>
                </a:extLst>
              </a:tr>
              <a:tr h="1289685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Location</a:t>
                      </a:r>
                      <a:r>
                        <a:rPr lang="en-US" sz="1800" b="1" i="0" spc="30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latin typeface="+mn-lt"/>
                          <a:cs typeface="Times New Roman" panose="02020603050405020304" pitchFamily="18" charset="0"/>
                        </a:rPr>
                        <a:t>Local Asia Pacific Head office ( Shanghai )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4136017"/>
                  </a:ext>
                </a:extLst>
              </a:tr>
            </a:tbl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135731-B7E9-D4D9-99B2-85070B417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976" y="329236"/>
            <a:ext cx="0" cy="6038848"/>
          </a:xfrm>
          <a:prstGeom prst="line">
            <a:avLst/>
          </a:prstGeom>
          <a:ln w="127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3E35EE6-CA48-FDDF-B7AD-B72AFD2C3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1405" y="913958"/>
            <a:ext cx="202470" cy="2024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5529D9-37C2-8DA8-8803-94F7EA5F3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1405" y="2096896"/>
            <a:ext cx="202470" cy="2024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F7CD0F-FA0F-E632-4BE0-A35C20757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1405" y="3279834"/>
            <a:ext cx="202470" cy="2024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102350A-9A6F-58F3-6A14-E04BDC07E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1405" y="4462772"/>
            <a:ext cx="202470" cy="2024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253A54D-3DF9-49F9-D94C-CA66E9760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51405" y="5645710"/>
            <a:ext cx="202470" cy="20247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21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2B08C0-4A3E-B310-DCED-D2BCC4ADE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7762186-F458-9F16-BCDC-A091B85A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022DF47-B1C8-4DA4-8C2E-C39A7975C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cxnSp>
        <p:nvCxnSpPr>
          <p:cNvPr id="36" name="!!Straight Connector">
            <a:extLst>
              <a:ext uri="{FF2B5EF4-FFF2-40B4-BE49-F238E27FC236}">
                <a16:creationId xmlns:a16="http://schemas.microsoft.com/office/drawing/2014/main" id="{13B023DE-3252-B720-DB46-7907D1B70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!!plus graphic">
            <a:extLst>
              <a:ext uri="{FF2B5EF4-FFF2-40B4-BE49-F238E27FC236}">
                <a16:creationId xmlns:a16="http://schemas.microsoft.com/office/drawing/2014/main" id="{02DF753D-CD10-D90B-B84D-138C7CB12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40" name="!!dot graphic">
            <a:extLst>
              <a:ext uri="{FF2B5EF4-FFF2-40B4-BE49-F238E27FC236}">
                <a16:creationId xmlns:a16="http://schemas.microsoft.com/office/drawing/2014/main" id="{F8362037-B471-3884-6A71-9F97BCE85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F56D1D-3C5B-D2D2-DF8F-9DF9B5C4D417}"/>
              </a:ext>
            </a:extLst>
          </p:cNvPr>
          <p:cNvSpPr txBox="1"/>
          <p:nvPr/>
        </p:nvSpPr>
        <p:spPr>
          <a:xfrm>
            <a:off x="261699" y="809340"/>
            <a:ext cx="61061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+mj-ea"/>
                <a:cs typeface="+mj-cs"/>
              </a:rPr>
              <a:t>Research Process Model </a:t>
            </a:r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5C5391-DBC6-5BAA-C662-9FE7CA967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200811"/>
              </p:ext>
            </p:extLst>
          </p:nvPr>
        </p:nvGraphicFramePr>
        <p:xfrm>
          <a:off x="5784567" y="1746011"/>
          <a:ext cx="5943600" cy="41724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5278">
                  <a:extLst>
                    <a:ext uri="{9D8B030D-6E8A-4147-A177-3AD203B41FA5}">
                      <a16:colId xmlns:a16="http://schemas.microsoft.com/office/drawing/2014/main" val="1990375244"/>
                    </a:ext>
                  </a:extLst>
                </a:gridCol>
                <a:gridCol w="3938322">
                  <a:extLst>
                    <a:ext uri="{9D8B030D-6E8A-4147-A177-3AD203B41FA5}">
                      <a16:colId xmlns:a16="http://schemas.microsoft.com/office/drawing/2014/main" val="3170448733"/>
                    </a:ext>
                  </a:extLst>
                </a:gridCol>
              </a:tblGrid>
              <a:tr h="1390816">
                <a:tc>
                  <a:txBody>
                    <a:bodyPr/>
                    <a:lstStyle/>
                    <a:p>
                      <a:r>
                        <a:rPr lang="en-US" sz="1800" b="1" i="0" spc="300">
                          <a:latin typeface="+mn-lt"/>
                          <a:cs typeface="Times New Roman" panose="02020603050405020304" pitchFamily="18" charset="0"/>
                        </a:rPr>
                        <a:t>Research 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>
                          <a:latin typeface="+mn-lt"/>
                          <a:cs typeface="Times New Roman" panose="02020603050405020304" pitchFamily="18" charset="0"/>
                        </a:rPr>
                        <a:t>Canonical Action Research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i="0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>
                          <a:latin typeface="+mn-lt"/>
                          <a:cs typeface="Times New Roman" panose="02020603050405020304" pitchFamily="18" charset="0"/>
                        </a:rPr>
                        <a:t>Practical problem solving with theoretical relevance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153674"/>
                  </a:ext>
                </a:extLst>
              </a:tr>
              <a:tr h="1390816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Focal  Theory</a:t>
                      </a:r>
                      <a:r>
                        <a:rPr lang="en-US" sz="1800" b="1" i="0" spc="300">
                          <a:latin typeface="+mn-lt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>
                          <a:latin typeface="+mn-lt"/>
                          <a:cs typeface="Times New Roman" panose="02020603050405020304" pitchFamily="18" charset="0"/>
                        </a:rPr>
                        <a:t>Activity Theory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The intellectual basis influencing and guiding the research scope of the AR project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3813266"/>
                  </a:ext>
                </a:extLst>
              </a:tr>
              <a:tr h="1390816">
                <a:tc>
                  <a:txBody>
                    <a:bodyPr/>
                    <a:lstStyle/>
                    <a:p>
                      <a:r>
                        <a:rPr lang="en-US" sz="1800" b="1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Instrumental Theory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latin typeface="+mn-lt"/>
                          <a:cs typeface="Times New Roman" panose="02020603050405020304" pitchFamily="18" charset="0"/>
                        </a:rPr>
                        <a:t>Business Process Management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>
                        <a:latin typeface="+mn-lt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Include tools, processes, or models that theorize how work is done and how outcomes are achieved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771069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4B84296B-7877-86B8-D900-39332FB0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99" y="1874038"/>
            <a:ext cx="5261169" cy="378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624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4C582A2-A406-4C9B-A3DA-BA4EECAB3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044" y="488586"/>
            <a:ext cx="10805160" cy="707886"/>
          </a:xfrm>
        </p:spPr>
        <p:txBody>
          <a:bodyPr>
            <a:normAutofit/>
          </a:bodyPr>
          <a:lstStyle/>
          <a:p>
            <a:r>
              <a:rPr lang="en-US">
                <a:latin typeface="Gill Sans MT" panose="020B0502020104020203" pitchFamily="34" charset="0"/>
              </a:rPr>
              <a:t>1 Year 1 Cycle CAR Project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56610ED-3E2D-4E6A-ABD0-150F203E6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872131" y="1110835"/>
            <a:ext cx="4312844" cy="914490"/>
          </a:xfrm>
        </p:spPr>
        <p:txBody>
          <a:bodyPr/>
          <a:lstStyle/>
          <a:p>
            <a:r>
              <a:rPr lang="en-US"/>
              <a:t>64 Work arounds identified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E63BA8-EAF4-4B88-8D23-BEF6AA60CC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492537" y="1355714"/>
            <a:ext cx="4937760" cy="424732"/>
          </a:xfrm>
        </p:spPr>
        <p:txBody>
          <a:bodyPr/>
          <a:lstStyle/>
          <a:p>
            <a:r>
              <a:rPr lang="en-US"/>
              <a:t>Diagnosis</a:t>
            </a:r>
          </a:p>
        </p:txBody>
      </p:sp>
      <p:pic>
        <p:nvPicPr>
          <p:cNvPr id="85" name="Picture Placeholder 84">
            <a:extLst>
              <a:ext uri="{FF2B5EF4-FFF2-40B4-BE49-F238E27FC236}">
                <a16:creationId xmlns:a16="http://schemas.microsoft.com/office/drawing/2014/main" id="{F738FFEE-D221-419F-9925-DFE3C2A81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8275" t="-29639" r="-28275" b="-29639"/>
          <a:stretch/>
        </p:blipFill>
        <p:spPr>
          <a:xfrm>
            <a:off x="5035845" y="3230938"/>
            <a:ext cx="1094116" cy="1113108"/>
          </a:xfrm>
        </p:spPr>
      </p:pic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2F8BDB9A-6E49-4052-924A-83FDD2B0A48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242953" y="3447810"/>
            <a:ext cx="5392925" cy="914490"/>
          </a:xfrm>
        </p:spPr>
        <p:txBody>
          <a:bodyPr/>
          <a:lstStyle/>
          <a:p>
            <a:r>
              <a:rPr lang="en-US"/>
              <a:t>Identifying users to work with managers to decide whether to formalize workarounds or prevent them</a:t>
            </a:r>
          </a:p>
        </p:txBody>
      </p:sp>
      <p:pic>
        <p:nvPicPr>
          <p:cNvPr id="87" name="Picture Placeholder 86">
            <a:extLst>
              <a:ext uri="{FF2B5EF4-FFF2-40B4-BE49-F238E27FC236}">
                <a16:creationId xmlns:a16="http://schemas.microsoft.com/office/drawing/2014/main" id="{BA712089-DDBF-4741-BA71-63A6F987E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-24968" t="-26383" r="-24968" b="-26383"/>
          <a:stretch/>
        </p:blipFill>
        <p:spPr>
          <a:xfrm>
            <a:off x="5883239" y="2087840"/>
            <a:ext cx="1094116" cy="1113108"/>
          </a:xfrm>
        </p:spPr>
      </p:pic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38AA8C13-AFD3-4C46-AEA7-67BEBF73986D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4752543" y="5736779"/>
            <a:ext cx="6514359" cy="914490"/>
          </a:xfrm>
        </p:spPr>
        <p:txBody>
          <a:bodyPr/>
          <a:lstStyle/>
          <a:p>
            <a:r>
              <a:rPr lang="en-US"/>
              <a:t>Insufficient contract duration</a:t>
            </a:r>
          </a:p>
          <a:p>
            <a:r>
              <a:rPr lang="en-US"/>
              <a:t>Activity theory principles were difficult to communicate among practitioners</a:t>
            </a:r>
          </a:p>
          <a:p>
            <a:r>
              <a:rPr lang="en-US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05FAE-96F0-43A6-B386-AAE4E62C6E85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-367075" y="5547164"/>
            <a:ext cx="2956560" cy="42473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Reflection</a:t>
            </a:r>
          </a:p>
        </p:txBody>
      </p:sp>
      <p:pic>
        <p:nvPicPr>
          <p:cNvPr id="89" name="Picture Placeholder 88">
            <a:extLst>
              <a:ext uri="{FF2B5EF4-FFF2-40B4-BE49-F238E27FC236}">
                <a16:creationId xmlns:a16="http://schemas.microsoft.com/office/drawing/2014/main" id="{C8671B21-B5F4-4BFE-A90B-A16041BB7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3427740" y="5294414"/>
            <a:ext cx="1094116" cy="1113108"/>
          </a:xfrm>
        </p:spPr>
      </p:pic>
      <p:sp>
        <p:nvSpPr>
          <p:cNvPr id="29" name="Text Placeholder 119">
            <a:extLst>
              <a:ext uri="{FF2B5EF4-FFF2-40B4-BE49-F238E27FC236}">
                <a16:creationId xmlns:a16="http://schemas.microsoft.com/office/drawing/2014/main" id="{4DE3975B-F441-486B-9317-C176CC96BC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93060" y="6641305"/>
            <a:ext cx="173736" cy="152400"/>
          </a:xfrm>
          <a:prstGeom prst="rect">
            <a:avLst/>
          </a:prstGeom>
          <a:solidFill>
            <a:schemeClr val="accent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45720" tIns="45720" rIns="45720" bIns="45720" rtlCol="0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>
                    <a:alpha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" name="Picture Placeholder 88">
            <a:extLst>
              <a:ext uri="{FF2B5EF4-FFF2-40B4-BE49-F238E27FC236}">
                <a16:creationId xmlns:a16="http://schemas.microsoft.com/office/drawing/2014/main" id="{3B1DB558-FE61-CAEB-E932-3A67CB2E5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-18093" t="-19179" r="-18093" b="-19179"/>
          <a:stretch/>
        </p:blipFill>
        <p:spPr>
          <a:xfrm>
            <a:off x="6604156" y="1058326"/>
            <a:ext cx="1094116" cy="1113108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E6CCCDB-D5DF-B8D1-6E38-D606B5EB54A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8083" y="3265635"/>
            <a:ext cx="4023360" cy="424732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Intervention</a:t>
            </a:r>
          </a:p>
        </p:txBody>
      </p:sp>
      <p:sp>
        <p:nvSpPr>
          <p:cNvPr id="7" name="Text Placeholder 24">
            <a:extLst>
              <a:ext uri="{FF2B5EF4-FFF2-40B4-BE49-F238E27FC236}">
                <a16:creationId xmlns:a16="http://schemas.microsoft.com/office/drawing/2014/main" id="{34818BA8-E954-4497-B8B9-B67D92F6032D}"/>
              </a:ext>
            </a:extLst>
          </p:cNvPr>
          <p:cNvSpPr txBox="1">
            <a:spLocks/>
          </p:cNvSpPr>
          <p:nvPr/>
        </p:nvSpPr>
        <p:spPr>
          <a:xfrm>
            <a:off x="1686020" y="2274742"/>
            <a:ext cx="40233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Action Planning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453973-F2CB-D83F-3428-F32CCB70F64E}"/>
              </a:ext>
            </a:extLst>
          </p:cNvPr>
          <p:cNvSpPr txBox="1">
            <a:spLocks/>
          </p:cNvSpPr>
          <p:nvPr/>
        </p:nvSpPr>
        <p:spPr>
          <a:xfrm>
            <a:off x="556122" y="4357286"/>
            <a:ext cx="2956560" cy="4247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1"/>
                </a:solidFill>
              </a:rPr>
              <a:t>Evaluation</a:t>
            </a:r>
          </a:p>
        </p:txBody>
      </p:sp>
      <p:pic>
        <p:nvPicPr>
          <p:cNvPr id="9" name="Picture Placeholder 88">
            <a:extLst>
              <a:ext uri="{FF2B5EF4-FFF2-40B4-BE49-F238E27FC236}">
                <a16:creationId xmlns:a16="http://schemas.microsoft.com/office/drawing/2014/main" id="{51CC8573-5993-7EC7-4991-4B1F8B481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-18093" t="-19179" r="-18093" b="-19179"/>
          <a:stretch/>
        </p:blipFill>
        <p:spPr>
          <a:xfrm>
            <a:off x="4205485" y="4305157"/>
            <a:ext cx="1094116" cy="1064024"/>
          </a:xfrm>
          <a:prstGeom prst="ellipse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8B6DD8F2-70A1-052C-A8FA-9D71EF652C08}"/>
              </a:ext>
            </a:extLst>
          </p:cNvPr>
          <p:cNvSpPr txBox="1">
            <a:spLocks/>
          </p:cNvSpPr>
          <p:nvPr/>
        </p:nvSpPr>
        <p:spPr>
          <a:xfrm>
            <a:off x="7151214" y="2406521"/>
            <a:ext cx="4312844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Embracing workaround practices ,by formal agreement on mission statement</a:t>
            </a:r>
          </a:p>
        </p:txBody>
      </p:sp>
      <p:sp>
        <p:nvSpPr>
          <p:cNvPr id="14" name="Content Placeholder 22">
            <a:extLst>
              <a:ext uri="{FF2B5EF4-FFF2-40B4-BE49-F238E27FC236}">
                <a16:creationId xmlns:a16="http://schemas.microsoft.com/office/drawing/2014/main" id="{AE90C348-0034-3271-1F90-DB761D3F2369}"/>
              </a:ext>
            </a:extLst>
          </p:cNvPr>
          <p:cNvSpPr txBox="1">
            <a:spLocks/>
          </p:cNvSpPr>
          <p:nvPr/>
        </p:nvSpPr>
        <p:spPr>
          <a:xfrm>
            <a:off x="5510415" y="4379924"/>
            <a:ext cx="5392925" cy="91449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Comparison of pre intervention and post intervention states </a:t>
            </a:r>
          </a:p>
          <a:p>
            <a:r>
              <a:rPr lang="en-US"/>
              <a:t>21 formalized 28 prevented 15 informal workarounds</a:t>
            </a:r>
          </a:p>
        </p:txBody>
      </p:sp>
      <p:pic>
        <p:nvPicPr>
          <p:cNvPr id="16" name="Graphic 15" descr="Scales of justice with solid fill">
            <a:extLst>
              <a:ext uri="{FF2B5EF4-FFF2-40B4-BE49-F238E27FC236}">
                <a16:creationId xmlns:a16="http://schemas.microsoft.com/office/drawing/2014/main" id="{C145A518-8D48-58EA-A9B5-1CBEC4D07FE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5343" y="4303521"/>
            <a:ext cx="914400" cy="914400"/>
          </a:xfrm>
          <a:prstGeom prst="rect">
            <a:avLst/>
          </a:prstGeom>
        </p:spPr>
      </p:pic>
      <p:pic>
        <p:nvPicPr>
          <p:cNvPr id="18" name="Graphic 17" descr="Research with solid fill">
            <a:extLst>
              <a:ext uri="{FF2B5EF4-FFF2-40B4-BE49-F238E27FC236}">
                <a16:creationId xmlns:a16="http://schemas.microsoft.com/office/drawing/2014/main" id="{B3DF0427-1891-E28B-F4CA-D60C7CA006F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32347" y="53783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7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D681D-B806-434D-8F8F-7B2685336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000"/>
              <a:t>Addressing Workarounds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9776A932-6ABB-47FE-9460-F331784DC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387533"/>
              </p:ext>
            </p:extLst>
          </p:nvPr>
        </p:nvGraphicFramePr>
        <p:xfrm>
          <a:off x="1566333" y="1735666"/>
          <a:ext cx="9156657" cy="42803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2219">
                  <a:extLst>
                    <a:ext uri="{9D8B030D-6E8A-4147-A177-3AD203B41FA5}">
                      <a16:colId xmlns:a16="http://schemas.microsoft.com/office/drawing/2014/main" val="339163235"/>
                    </a:ext>
                  </a:extLst>
                </a:gridCol>
                <a:gridCol w="3066142">
                  <a:extLst>
                    <a:ext uri="{9D8B030D-6E8A-4147-A177-3AD203B41FA5}">
                      <a16:colId xmlns:a16="http://schemas.microsoft.com/office/drawing/2014/main" val="1998228315"/>
                    </a:ext>
                  </a:extLst>
                </a:gridCol>
                <a:gridCol w="3038296">
                  <a:extLst>
                    <a:ext uri="{9D8B030D-6E8A-4147-A177-3AD203B41FA5}">
                      <a16:colId xmlns:a16="http://schemas.microsoft.com/office/drawing/2014/main" val="1982676541"/>
                    </a:ext>
                  </a:extLst>
                </a:gridCol>
              </a:tblGrid>
              <a:tr h="1454391">
                <a:tc>
                  <a:txBody>
                    <a:bodyPr/>
                    <a:lstStyle/>
                    <a:p>
                      <a:r>
                        <a:rPr lang="en-US" sz="2000" i="0" u="none">
                          <a:solidFill>
                            <a:schemeClr val="tx1"/>
                          </a:solidFill>
                          <a:latin typeface="Calibri"/>
                        </a:rPr>
                        <a:t>Parallel-System Workaround</a:t>
                      </a:r>
                    </a:p>
                  </a:txBody>
                  <a:tcPr marL="254882" marR="254882" marT="76935" marB="76935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Data Adjustment Workaround</a:t>
                      </a:r>
                      <a:endParaRPr kumimoji="0" lang="en-US" sz="2000" i="0" u="non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254882" marR="254882" marT="76935" marB="76935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Process Adjustment Workaround</a:t>
                      </a:r>
                    </a:p>
                    <a:p>
                      <a:pPr algn="l"/>
                      <a:endParaRPr lang="en-IN" sz="2000" i="0" u="non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254882" marR="254882" marT="76935" marB="76935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015703"/>
                  </a:ext>
                </a:extLst>
              </a:tr>
              <a:tr h="83385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It creates separate, often informal, systems</a:t>
                      </a:r>
                      <a:endParaRPr kumimoji="0" lang="en-US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It modifies data with non-standard data within the ERP system</a:t>
                      </a:r>
                      <a:endParaRPr kumimoji="0" lang="en-US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modifications to existing company processes</a:t>
                      </a:r>
                      <a:endParaRPr kumimoji="0" lang="en-US" sz="1500" i="0" u="none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6259203"/>
                  </a:ext>
                </a:extLst>
              </a:tr>
              <a:tr h="68942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Cause -</a:t>
                      </a:r>
                      <a:r>
                        <a:rPr lang="en-US" sz="15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Taxation system</a:t>
                      </a:r>
                    </a:p>
                  </a:txBody>
                  <a:tcPr marL="254881" marR="254881" marT="76934" marB="769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Cause – Cost allocation</a:t>
                      </a:r>
                    </a:p>
                  </a:txBody>
                  <a:tcPr marL="254881" marR="254881" marT="76934" marB="769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Cause -  Guanxi</a:t>
                      </a:r>
                    </a:p>
                  </a:txBody>
                  <a:tcPr marL="254881" marR="254881" marT="76934" marB="76934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585754"/>
                  </a:ext>
                </a:extLst>
              </a:tr>
              <a:tr h="1124728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Action- </a:t>
                      </a: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Users entering data into both the ERP system and other legacy systems to fulfill local taxation requirements.</a:t>
                      </a:r>
                      <a:endParaRPr kumimoji="0" lang="en-US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Action- controlling policies for displaying statistical key figures for cost allocation were different within </a:t>
                      </a:r>
                      <a:r>
                        <a:rPr lang="en-US" sz="15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chinese</a:t>
                      </a: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 subsidiaries and western orgs</a:t>
                      </a:r>
                      <a:endParaRPr kumimoji="0" lang="en-US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Action- </a:t>
                      </a: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nurturing personnel relationship with customers which are out of standards set by </a:t>
                      </a:r>
                      <a:r>
                        <a:rPr lang="en-US" sz="1500" b="0" i="0" u="none" strike="noStrike" kern="1200" cap="none" spc="0" normalizeH="0" baseline="0" noProof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french</a:t>
                      </a:r>
                      <a:r>
                        <a:rPr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multinational </a:t>
                      </a:r>
                      <a:endParaRPr kumimoji="0" lang="en-US" sz="15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254882" marR="254882" marT="76935" marB="76935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004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054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66968"/>
            <a:ext cx="10515600" cy="1122671"/>
          </a:xfrm>
        </p:spPr>
        <p:txBody>
          <a:bodyPr>
            <a:normAutofit/>
          </a:bodyPr>
          <a:lstStyle/>
          <a:p>
            <a:r>
              <a:rPr lang="en-US" sz="4000">
                <a:latin typeface="Calibri"/>
                <a:ea typeface="Calibri"/>
                <a:cs typeface="Calibri"/>
              </a:rPr>
              <a:t>Strengths of Research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6F3EE4-2DF6-181D-397E-8B2A5F004A1A}"/>
              </a:ext>
            </a:extLst>
          </p:cNvPr>
          <p:cNvSpPr/>
          <p:nvPr/>
        </p:nvSpPr>
        <p:spPr>
          <a:xfrm>
            <a:off x="5653489" y="1371513"/>
            <a:ext cx="5533779" cy="1040778"/>
          </a:xfrm>
          <a:prstGeom prst="roundRect">
            <a:avLst/>
          </a:prstGeom>
          <a:solidFill>
            <a:srgbClr val="E6D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Canonical Action Research – combines activity theory with BPM processes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1118CC-3B9E-76CF-4A08-CD1D9D1A99AA}"/>
              </a:ext>
            </a:extLst>
          </p:cNvPr>
          <p:cNvSpPr/>
          <p:nvPr/>
        </p:nvSpPr>
        <p:spPr>
          <a:xfrm>
            <a:off x="4014469" y="2507326"/>
            <a:ext cx="5576910" cy="1242060"/>
          </a:xfrm>
          <a:prstGeom prst="roundRect">
            <a:avLst/>
          </a:prstGeom>
          <a:solidFill>
            <a:srgbClr val="E6D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Diverse Team – Collaboration between researcher and practitioners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C7B2B4-A0AA-5D9E-C512-CF27B2D49C42}"/>
              </a:ext>
            </a:extLst>
          </p:cNvPr>
          <p:cNvSpPr/>
          <p:nvPr/>
        </p:nvSpPr>
        <p:spPr>
          <a:xfrm>
            <a:off x="2634243" y="3916307"/>
            <a:ext cx="5576910" cy="1170173"/>
          </a:xfrm>
          <a:prstGeom prst="roundRect">
            <a:avLst/>
          </a:prstGeom>
          <a:solidFill>
            <a:srgbClr val="E6D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Win-Win Situation – both headquarters and </a:t>
            </a:r>
            <a:r>
              <a:rPr lang="en-US" sz="2000" b="1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chinese</a:t>
            </a:r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subsidiary satisfied by outcome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85172DD-E2C3-7749-375A-9339DC80EAA6}"/>
              </a:ext>
            </a:extLst>
          </p:cNvPr>
          <p:cNvSpPr/>
          <p:nvPr/>
        </p:nvSpPr>
        <p:spPr>
          <a:xfrm>
            <a:off x="1369035" y="5224646"/>
            <a:ext cx="5289364" cy="1069533"/>
          </a:xfrm>
          <a:prstGeom prst="roundRect">
            <a:avLst/>
          </a:prstGeom>
          <a:solidFill>
            <a:srgbClr val="E6DB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Practical Impact – 49 out of 64 workarounds addressed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9EC44-AC72-E974-B5C5-CA739B838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2220-2BA0-A4BE-C556-A0B432334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734" y="566968"/>
            <a:ext cx="3668183" cy="5165504"/>
          </a:xfrm>
        </p:spPr>
        <p:txBody>
          <a:bodyPr>
            <a:normAutofit/>
          </a:bodyPr>
          <a:lstStyle/>
          <a:p>
            <a:r>
              <a:rPr lang="en-US" sz="4000">
                <a:latin typeface="Calibri"/>
                <a:ea typeface="Calibri"/>
                <a:cs typeface="Calibri"/>
              </a:rPr>
              <a:t>Weaknesses of </a:t>
            </a:r>
            <a:br>
              <a:rPr lang="en-US" sz="4000">
                <a:latin typeface="Calibri"/>
              </a:rPr>
            </a:br>
            <a:r>
              <a:rPr lang="en-US" sz="4000">
                <a:latin typeface="Calibri"/>
                <a:ea typeface="Calibri"/>
                <a:cs typeface="Calibri"/>
              </a:rPr>
              <a:t>Research 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A4D7449-2297-30C4-51D7-42513FB6272C}"/>
              </a:ext>
            </a:extLst>
          </p:cNvPr>
          <p:cNvSpPr txBox="1">
            <a:spLocks/>
          </p:cNvSpPr>
          <p:nvPr/>
        </p:nvSpPr>
        <p:spPr>
          <a:xfrm>
            <a:off x="739726" y="4668747"/>
            <a:ext cx="4725270" cy="152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A9286B5-B896-8B7A-07E5-5BE30E31E846}"/>
              </a:ext>
            </a:extLst>
          </p:cNvPr>
          <p:cNvSpPr txBox="1">
            <a:spLocks/>
          </p:cNvSpPr>
          <p:nvPr/>
        </p:nvSpPr>
        <p:spPr>
          <a:xfrm>
            <a:off x="892126" y="4821147"/>
            <a:ext cx="4725270" cy="1526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25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5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</p:txBody>
      </p:sp>
      <p:sp>
        <p:nvSpPr>
          <p:cNvPr id="22" name="Callout: Right Arrow 21">
            <a:extLst>
              <a:ext uri="{FF2B5EF4-FFF2-40B4-BE49-F238E27FC236}">
                <a16:creationId xmlns:a16="http://schemas.microsoft.com/office/drawing/2014/main" id="{2B9930A9-4723-AE47-8C35-436B41F8BF5E}"/>
              </a:ext>
            </a:extLst>
          </p:cNvPr>
          <p:cNvSpPr/>
          <p:nvPr/>
        </p:nvSpPr>
        <p:spPr>
          <a:xfrm>
            <a:off x="5407459" y="835816"/>
            <a:ext cx="8291374" cy="2342296"/>
          </a:xfrm>
          <a:prstGeom prst="rightArrowCallout">
            <a:avLst/>
          </a:prstGeom>
          <a:solidFill>
            <a:srgbClr val="C7B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baseline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Bounded Timeline</a:t>
            </a:r>
            <a:r>
              <a:rPr 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 – one-year timeline, 15 workarounds unresolved</a:t>
            </a:r>
            <a:endParaRPr lang="en-US" sz="2000" b="1" baseline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500" b="1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15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and</a:t>
            </a:r>
            <a:endParaRPr lang="en-US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1500" b="1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 algn="ctr"/>
            <a:r>
              <a:rPr lang="en-US" sz="2000" b="1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Cultural Challenges – Guanxi – informal communications</a:t>
            </a:r>
            <a:endParaRPr lang="en-US" sz="200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" name="Callout: Right Arrow 22">
            <a:extLst>
              <a:ext uri="{FF2B5EF4-FFF2-40B4-BE49-F238E27FC236}">
                <a16:creationId xmlns:a16="http://schemas.microsoft.com/office/drawing/2014/main" id="{41DB215A-42FB-6515-DDAC-8CBAF12DF0A1}"/>
              </a:ext>
            </a:extLst>
          </p:cNvPr>
          <p:cNvSpPr/>
          <p:nvPr/>
        </p:nvSpPr>
        <p:spPr>
          <a:xfrm>
            <a:off x="4270506" y="4975410"/>
            <a:ext cx="9428326" cy="1206854"/>
          </a:xfrm>
          <a:prstGeom prst="rightArrowCallout">
            <a:avLst/>
          </a:prstGeom>
          <a:solidFill>
            <a:srgbClr val="C7B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Activity theory difficult to comprehend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Callout: Right Arrow 23">
            <a:extLst>
              <a:ext uri="{FF2B5EF4-FFF2-40B4-BE49-F238E27FC236}">
                <a16:creationId xmlns:a16="http://schemas.microsoft.com/office/drawing/2014/main" id="{C5BA7D46-6B0B-B945-0AFB-7EF75663FC53}"/>
              </a:ext>
            </a:extLst>
          </p:cNvPr>
          <p:cNvSpPr/>
          <p:nvPr/>
        </p:nvSpPr>
        <p:spPr>
          <a:xfrm>
            <a:off x="4879802" y="3427221"/>
            <a:ext cx="8279279" cy="1231044"/>
          </a:xfrm>
          <a:prstGeom prst="rightArrowCallout">
            <a:avLst/>
          </a:prstGeom>
          <a:solidFill>
            <a:srgbClr val="C7B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000" b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Scalability and Generalization</a:t>
            </a: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5381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F32794E-1933-4140-BA77-CCE15A8B12A3}">
  <we:reference id="wa104380050" version="3.6.0.0" store="en-US" storeType="OMEX"/>
  <we:alternateReferences>
    <we:reference id="wa104380050" version="3.6.0.0" store="wa104380050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B2BE0AF-90CB-4C86-BB1E-26E501BCE9E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5B3D43-99F7-47DF-90D6-3E3028F5936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Application>Microsoft Office PowerPoint</Application>
  <PresentationFormat>Widescreen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GradientVTI</vt:lpstr>
      <vt:lpstr>Reconciling Global and Local Needs  A canonical research project to deal with workarounds  </vt:lpstr>
      <vt:lpstr>Agenda</vt:lpstr>
      <vt:lpstr>Introduction</vt:lpstr>
      <vt:lpstr>Research Setting </vt:lpstr>
      <vt:lpstr>PowerPoint Presentation</vt:lpstr>
      <vt:lpstr>1 Year 1 Cycle CAR Project</vt:lpstr>
      <vt:lpstr>Addressing Workarounds</vt:lpstr>
      <vt:lpstr>Strengths of Research </vt:lpstr>
      <vt:lpstr>Weaknesses of  Research </vt:lpstr>
      <vt:lpstr>PowerPoint Presentation</vt:lpstr>
      <vt:lpstr>Utilizing futuristic technologies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Garima Anand</dc:creator>
  <cp:revision>2</cp:revision>
  <dcterms:created xsi:type="dcterms:W3CDTF">2025-03-28T22:04:18Z</dcterms:created>
  <dcterms:modified xsi:type="dcterms:W3CDTF">2025-04-08T00:53:32Z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