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66" r:id="rId2"/>
    <p:sldId id="285" r:id="rId3"/>
    <p:sldId id="287" r:id="rId4"/>
    <p:sldId id="289" r:id="rId5"/>
    <p:sldId id="284" r:id="rId6"/>
    <p:sldId id="291" r:id="rId7"/>
    <p:sldId id="295" r:id="rId8"/>
    <p:sldId id="296" r:id="rId9"/>
    <p:sldId id="29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D9001B10-325B-FE4C-8D21-1AF0BB48BA65}">
          <p14:sldIdLst/>
        </p14:section>
        <p14:section name="Content" id="{B825D7DE-D95B-A746-A57E-4F18420CFA32}">
          <p14:sldIdLst>
            <p14:sldId id="266"/>
            <p14:sldId id="285"/>
            <p14:sldId id="287"/>
            <p14:sldId id="289"/>
            <p14:sldId id="284"/>
            <p14:sldId id="291"/>
            <p14:sldId id="295"/>
            <p14:sldId id="296"/>
            <p14:sldId id="29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B0905"/>
    <a:srgbClr val="EB1E0C"/>
    <a:srgbClr val="FFFFFF"/>
    <a:srgbClr val="D90000"/>
    <a:srgbClr val="990000"/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77" autoAdjust="0"/>
    <p:restoredTop sz="99672" autoAdjust="0"/>
  </p:normalViewPr>
  <p:slideViewPr>
    <p:cSldViewPr snapToGrid="0" snapToObjects="1">
      <p:cViewPr varScale="1">
        <p:scale>
          <a:sx n="69" d="100"/>
          <a:sy n="69" d="100"/>
        </p:scale>
        <p:origin x="-25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ED49F-B5E6-D844-8C8D-0FE0DAB51C8D}" type="datetimeFigureOut">
              <a:rPr lang="en-US" smtClean="0"/>
              <a:t>4/19/13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0031C-19EB-854C-A2BB-2F7173C43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68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Iterative</a:t>
            </a:r>
            <a:r>
              <a:rPr lang="en-US" baseline="0" dirty="0" smtClean="0"/>
              <a:t> Fashion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0031C-19EB-854C-A2BB-2F7173C439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02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Iterative</a:t>
            </a:r>
            <a:r>
              <a:rPr lang="en-US" baseline="0" dirty="0" smtClean="0"/>
              <a:t> Fashion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0031C-19EB-854C-A2BB-2F7173C4399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02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Iterative</a:t>
            </a:r>
            <a:r>
              <a:rPr lang="en-US" baseline="0" dirty="0" smtClean="0"/>
              <a:t> Fashion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0031C-19EB-854C-A2BB-2F7173C4399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02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803900"/>
            <a:ext cx="9144000" cy="10527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1027" y="238127"/>
            <a:ext cx="748239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700" y="6462029"/>
            <a:ext cx="1822126" cy="154821"/>
          </a:xfrm>
          <a:prstGeom prst="rect">
            <a:avLst/>
          </a:prstGeom>
        </p:spPr>
      </p:pic>
      <p:pic>
        <p:nvPicPr>
          <p:cNvPr id="12" name="Picture 11" descr="Formal_Viterbi_GoldOnCard_NoBG.ep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102" y="6138309"/>
            <a:ext cx="1741688" cy="4700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dirty="0" smtClean="0"/>
              <a:t>METIS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457200" y="1417639"/>
            <a:ext cx="3556000" cy="363046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TW" dirty="0" smtClean="0"/>
              <a:t>Three Phases</a:t>
            </a:r>
          </a:p>
          <a:p>
            <a:pPr lvl="1" algn="just"/>
            <a:r>
              <a:rPr lang="en-US" altLang="zh-TW" dirty="0" smtClean="0"/>
              <a:t>Coarsening</a:t>
            </a:r>
          </a:p>
          <a:p>
            <a:pPr lvl="1" algn="just"/>
            <a:r>
              <a:rPr lang="en-US" altLang="zh-TW" dirty="0" smtClean="0"/>
              <a:t>Partitioning </a:t>
            </a:r>
            <a:endParaRPr lang="en-US" altLang="zh-TW" dirty="0"/>
          </a:p>
          <a:p>
            <a:pPr lvl="1" algn="just"/>
            <a:r>
              <a:rPr lang="en-US" altLang="zh-TW" dirty="0" err="1" smtClean="0"/>
              <a:t>Uncoarsening</a:t>
            </a:r>
            <a:endParaRPr lang="en-US" altLang="zh-TW" dirty="0"/>
          </a:p>
        </p:txBody>
      </p:sp>
      <p:sp>
        <p:nvSpPr>
          <p:cNvPr id="5" name="矩形 79"/>
          <p:cNvSpPr/>
          <p:nvPr/>
        </p:nvSpPr>
        <p:spPr>
          <a:xfrm>
            <a:off x="467544" y="5106764"/>
            <a:ext cx="820891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G.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Karypis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, V. Kumar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, “A fast and high quality multilevel scheme for partitioning irregular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graphs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International Conference on Parallel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Processing, 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1995.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300" y="1515128"/>
            <a:ext cx="4737100" cy="355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714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dirty="0" smtClean="0"/>
              <a:t>METIS - Coarsening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457200" y="1417639"/>
            <a:ext cx="4838700" cy="363046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TW" dirty="0" smtClean="0"/>
              <a:t>Maximal Matching</a:t>
            </a:r>
          </a:p>
          <a:p>
            <a:pPr lvl="1" algn="just"/>
            <a:r>
              <a:rPr lang="en-US" altLang="zh-TW" dirty="0" smtClean="0"/>
              <a:t>A </a:t>
            </a:r>
            <a:r>
              <a:rPr lang="en-US" altLang="zh-TW" dirty="0"/>
              <a:t>set of edges without common </a:t>
            </a:r>
            <a:r>
              <a:rPr lang="en-US" altLang="zh-TW" dirty="0" smtClean="0"/>
              <a:t>vertices</a:t>
            </a:r>
          </a:p>
          <a:p>
            <a:pPr lvl="1" algn="just"/>
            <a:r>
              <a:rPr lang="en-US" altLang="zh-TW" dirty="0" smtClean="0"/>
              <a:t>An NP-Complete problem</a:t>
            </a:r>
            <a:endParaRPr lang="en-US" altLang="zh-TW" dirty="0"/>
          </a:p>
        </p:txBody>
      </p:sp>
      <p:grpSp>
        <p:nvGrpSpPr>
          <p:cNvPr id="15" name="Group 14"/>
          <p:cNvGrpSpPr/>
          <p:nvPr/>
        </p:nvGrpSpPr>
        <p:grpSpPr>
          <a:xfrm>
            <a:off x="1206500" y="3695549"/>
            <a:ext cx="3365500" cy="1948447"/>
            <a:chOff x="622300" y="3568549"/>
            <a:chExt cx="4343400" cy="251460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300" y="3568549"/>
              <a:ext cx="4343400" cy="12827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500" y="4863949"/>
              <a:ext cx="4267200" cy="1219200"/>
            </a:xfrm>
            <a:prstGeom prst="rect">
              <a:avLst/>
            </a:prstGeom>
          </p:spPr>
        </p:pic>
      </p:grpSp>
      <p:grpSp>
        <p:nvGrpSpPr>
          <p:cNvPr id="81" name="Group 80"/>
          <p:cNvGrpSpPr/>
          <p:nvPr/>
        </p:nvGrpSpPr>
        <p:grpSpPr>
          <a:xfrm>
            <a:off x="5980440" y="2889250"/>
            <a:ext cx="2325360" cy="1130300"/>
            <a:chOff x="5980440" y="2901950"/>
            <a:chExt cx="2325360" cy="1130300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94400" y="2901950"/>
              <a:ext cx="2311400" cy="1130300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 rot="18502584">
              <a:off x="6274039" y="3159086"/>
              <a:ext cx="357618" cy="944815"/>
            </a:xfrm>
            <a:prstGeom prst="rect">
              <a:avLst/>
            </a:prstGeom>
            <a:noFill/>
            <a:ln w="38100" cmpd="sng">
              <a:solidFill>
                <a:srgbClr val="EB1E0C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 rot="16200000">
              <a:off x="6817971" y="2611173"/>
              <a:ext cx="404464" cy="1025751"/>
            </a:xfrm>
            <a:prstGeom prst="rect">
              <a:avLst/>
            </a:prstGeom>
            <a:noFill/>
            <a:ln w="38100" cmpd="sng">
              <a:solidFill>
                <a:srgbClr val="EB1E0C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86950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dirty="0" smtClean="0"/>
              <a:t>METIS - Partitioning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457200" y="1417639"/>
            <a:ext cx="4127500" cy="363046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TW" dirty="0" smtClean="0"/>
              <a:t>Two Steps</a:t>
            </a:r>
          </a:p>
          <a:p>
            <a:pPr lvl="1" algn="just"/>
            <a:r>
              <a:rPr lang="en-US" altLang="zh-TW" dirty="0" smtClean="0"/>
              <a:t>Randomly Choose a </a:t>
            </a:r>
            <a:r>
              <a:rPr lang="en-US" altLang="zh-TW" b="1" i="1" dirty="0" smtClean="0"/>
              <a:t>root</a:t>
            </a:r>
          </a:p>
          <a:p>
            <a:pPr lvl="1" algn="just"/>
            <a:r>
              <a:rPr lang="en-US" altLang="zh-TW" dirty="0" smtClean="0"/>
              <a:t>BFS to include the vertex leading less </a:t>
            </a:r>
            <a:r>
              <a:rPr lang="en-US" altLang="zh-TW" b="1" dirty="0" smtClean="0"/>
              <a:t>edge-cuts</a:t>
            </a:r>
            <a:endParaRPr lang="en-US" altLang="zh-TW" b="1" dirty="0"/>
          </a:p>
        </p:txBody>
      </p:sp>
      <p:sp>
        <p:nvSpPr>
          <p:cNvPr id="8" name="橢圓 70"/>
          <p:cNvSpPr/>
          <p:nvPr/>
        </p:nvSpPr>
        <p:spPr>
          <a:xfrm>
            <a:off x="6775376" y="2340058"/>
            <a:ext cx="432048" cy="28803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72"/>
          <p:cNvSpPr/>
          <p:nvPr/>
        </p:nvSpPr>
        <p:spPr>
          <a:xfrm>
            <a:off x="6775996" y="3190958"/>
            <a:ext cx="432048" cy="28803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84"/>
          <p:cNvCxnSpPr>
            <a:stCxn id="9" idx="1"/>
            <a:endCxn id="31" idx="5"/>
          </p:cNvCxnSpPr>
          <p:nvPr/>
        </p:nvCxnSpPr>
        <p:spPr>
          <a:xfrm flipH="1" flipV="1">
            <a:off x="6280304" y="2572399"/>
            <a:ext cx="558964" cy="660740"/>
          </a:xfrm>
          <a:prstGeom prst="line">
            <a:avLst/>
          </a:prstGeom>
          <a:ln w="12700" cmpd="sng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7" name="直線接點 84"/>
          <p:cNvCxnSpPr>
            <a:stCxn id="9" idx="0"/>
            <a:endCxn id="8" idx="4"/>
          </p:cNvCxnSpPr>
          <p:nvPr/>
        </p:nvCxnSpPr>
        <p:spPr>
          <a:xfrm flipH="1" flipV="1">
            <a:off x="6991400" y="2628090"/>
            <a:ext cx="620" cy="562868"/>
          </a:xfrm>
          <a:prstGeom prst="line">
            <a:avLst/>
          </a:prstGeom>
          <a:ln w="12700" cmpd="sng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1" name="橢圓 68"/>
          <p:cNvSpPr/>
          <p:nvPr/>
        </p:nvSpPr>
        <p:spPr>
          <a:xfrm>
            <a:off x="5911528" y="2326548"/>
            <a:ext cx="432048" cy="28803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68"/>
          <p:cNvSpPr/>
          <p:nvPr/>
        </p:nvSpPr>
        <p:spPr>
          <a:xfrm>
            <a:off x="7639472" y="2326548"/>
            <a:ext cx="432048" cy="28803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5" name="直線接點 84"/>
          <p:cNvCxnSpPr>
            <a:stCxn id="9" idx="7"/>
            <a:endCxn id="32" idx="3"/>
          </p:cNvCxnSpPr>
          <p:nvPr/>
        </p:nvCxnSpPr>
        <p:spPr>
          <a:xfrm flipV="1">
            <a:off x="7144772" y="2572399"/>
            <a:ext cx="557972" cy="660740"/>
          </a:xfrm>
          <a:prstGeom prst="line">
            <a:avLst/>
          </a:prstGeom>
          <a:ln w="12700" cmpd="sng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8" name="TextBox 37"/>
          <p:cNvSpPr txBox="1"/>
          <p:nvPr/>
        </p:nvSpPr>
        <p:spPr>
          <a:xfrm>
            <a:off x="6601660" y="3502967"/>
            <a:ext cx="779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Root</a:t>
            </a:r>
            <a:endParaRPr lang="en-US" sz="2400" dirty="0"/>
          </a:p>
        </p:txBody>
      </p:sp>
      <p:cxnSp>
        <p:nvCxnSpPr>
          <p:cNvPr id="39" name="直線接點 26"/>
          <p:cNvCxnSpPr>
            <a:stCxn id="31" idx="0"/>
          </p:cNvCxnSpPr>
          <p:nvPr/>
        </p:nvCxnSpPr>
        <p:spPr>
          <a:xfrm flipV="1">
            <a:off x="6127552" y="2070100"/>
            <a:ext cx="0" cy="25644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直線接點 26"/>
          <p:cNvCxnSpPr>
            <a:stCxn id="31" idx="2"/>
          </p:cNvCxnSpPr>
          <p:nvPr/>
        </p:nvCxnSpPr>
        <p:spPr>
          <a:xfrm flipH="1">
            <a:off x="5714252" y="2470564"/>
            <a:ext cx="19727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直線接點 26"/>
          <p:cNvCxnSpPr>
            <a:stCxn id="31" idx="7"/>
          </p:cNvCxnSpPr>
          <p:nvPr/>
        </p:nvCxnSpPr>
        <p:spPr>
          <a:xfrm flipV="1">
            <a:off x="6280304" y="2222501"/>
            <a:ext cx="158596" cy="14622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直線接點 26"/>
          <p:cNvCxnSpPr>
            <a:endCxn id="31" idx="3"/>
          </p:cNvCxnSpPr>
          <p:nvPr/>
        </p:nvCxnSpPr>
        <p:spPr>
          <a:xfrm flipV="1">
            <a:off x="5911528" y="2572399"/>
            <a:ext cx="63272" cy="2429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0" name="直線接點 26"/>
          <p:cNvCxnSpPr>
            <a:endCxn id="31" idx="4"/>
          </p:cNvCxnSpPr>
          <p:nvPr/>
        </p:nvCxnSpPr>
        <p:spPr>
          <a:xfrm flipH="1" flipV="1">
            <a:off x="6127552" y="2614580"/>
            <a:ext cx="152752" cy="2937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直線接點 26"/>
          <p:cNvCxnSpPr>
            <a:stCxn id="31" idx="1"/>
          </p:cNvCxnSpPr>
          <p:nvPr/>
        </p:nvCxnSpPr>
        <p:spPr>
          <a:xfrm flipH="1" flipV="1">
            <a:off x="5714252" y="2222501"/>
            <a:ext cx="260548" cy="14622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3" name="直線接點 26"/>
          <p:cNvCxnSpPr>
            <a:stCxn id="8" idx="7"/>
          </p:cNvCxnSpPr>
          <p:nvPr/>
        </p:nvCxnSpPr>
        <p:spPr>
          <a:xfrm flipV="1">
            <a:off x="7144152" y="2222501"/>
            <a:ext cx="63892" cy="15973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直線接點 26"/>
          <p:cNvCxnSpPr>
            <a:stCxn id="32" idx="2"/>
          </p:cNvCxnSpPr>
          <p:nvPr/>
        </p:nvCxnSpPr>
        <p:spPr>
          <a:xfrm flipH="1" flipV="1">
            <a:off x="7493000" y="2222501"/>
            <a:ext cx="146472" cy="24806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192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59300">
            <a:off x="5666173" y="1151889"/>
            <a:ext cx="2501625" cy="3505101"/>
          </a:xfrm>
          <a:prstGeom prst="rect">
            <a:avLst/>
          </a:prstGeom>
        </p:spPr>
      </p:pic>
      <p:sp>
        <p:nvSpPr>
          <p:cNvPr id="3" name="標題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dirty="0" smtClean="0"/>
              <a:t>METIS - </a:t>
            </a:r>
            <a:r>
              <a:rPr lang="en-US" altLang="zh-TW" dirty="0" err="1" smtClean="0"/>
              <a:t>Uncoarsening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457200" y="1417639"/>
            <a:ext cx="4622800" cy="363046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TW" dirty="0" smtClean="0"/>
              <a:t>Key Idea</a:t>
            </a:r>
          </a:p>
          <a:p>
            <a:pPr lvl="1" algn="just"/>
            <a:r>
              <a:rPr lang="en-US" altLang="zh-TW" dirty="0" smtClean="0"/>
              <a:t>Each super-node comprises a set of nodes  </a:t>
            </a:r>
          </a:p>
          <a:p>
            <a:pPr lvl="1" algn="just"/>
            <a:r>
              <a:rPr lang="en-US" altLang="zh-TW" dirty="0" smtClean="0"/>
              <a:t>Decrease the edge-cuts by moving a vertex to one partition to another </a:t>
            </a:r>
          </a:p>
        </p:txBody>
      </p:sp>
    </p:spTree>
    <p:extLst>
      <p:ext uri="{BB962C8B-B14F-4D97-AF65-F5344CB8AC3E}">
        <p14:creationId xmlns:p14="http://schemas.microsoft.com/office/powerpoint/2010/main" val="1745097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dirty="0"/>
              <a:t>Parallel METIS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457200" y="1524001"/>
            <a:ext cx="3544900" cy="352409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TW" dirty="0" smtClean="0"/>
              <a:t>Five Phases</a:t>
            </a:r>
          </a:p>
          <a:p>
            <a:pPr lvl="1" algn="just"/>
            <a:r>
              <a:rPr lang="en-US" altLang="zh-TW" b="1" dirty="0" smtClean="0"/>
              <a:t>Initial Partition</a:t>
            </a:r>
            <a:r>
              <a:rPr lang="en-US" altLang="zh-TW" dirty="0" smtClean="0"/>
              <a:t> </a:t>
            </a:r>
          </a:p>
          <a:p>
            <a:pPr lvl="1" algn="just"/>
            <a:r>
              <a:rPr lang="en-US" altLang="zh-TW" b="1" dirty="0" smtClean="0"/>
              <a:t>Coloring</a:t>
            </a:r>
          </a:p>
          <a:p>
            <a:pPr lvl="1" algn="just"/>
            <a:r>
              <a:rPr lang="en-US" altLang="zh-TW" dirty="0"/>
              <a:t>C</a:t>
            </a:r>
            <a:r>
              <a:rPr lang="en-US" altLang="zh-TW" dirty="0" smtClean="0"/>
              <a:t>oarsening</a:t>
            </a:r>
          </a:p>
          <a:p>
            <a:pPr lvl="1" algn="just"/>
            <a:r>
              <a:rPr lang="en-US" altLang="zh-TW" dirty="0" smtClean="0"/>
              <a:t>Partitioning </a:t>
            </a:r>
          </a:p>
          <a:p>
            <a:pPr lvl="1" algn="just"/>
            <a:r>
              <a:rPr lang="en-US" altLang="zh-TW" dirty="0" err="1" smtClean="0"/>
              <a:t>Uncoarsening</a:t>
            </a:r>
            <a:endParaRPr lang="en-US" altLang="zh-TW" dirty="0"/>
          </a:p>
        </p:txBody>
      </p:sp>
      <p:sp>
        <p:nvSpPr>
          <p:cNvPr id="5" name="矩形 79"/>
          <p:cNvSpPr/>
          <p:nvPr/>
        </p:nvSpPr>
        <p:spPr>
          <a:xfrm>
            <a:off x="467544" y="5106764"/>
            <a:ext cx="820891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G.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Karypis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, V. Kumar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, “Parallel Multilevel k-way Partitioning Scheme for Irregular Graphs,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IEEE/ACM Conference on Supercomputing, 1996.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002100" y="1663430"/>
            <a:ext cx="4733350" cy="2965568"/>
            <a:chOff x="3951300" y="2400030"/>
            <a:chExt cx="4733350" cy="2965568"/>
          </a:xfrm>
        </p:grpSpPr>
        <p:grpSp>
          <p:nvGrpSpPr>
            <p:cNvPr id="6" name="Group 5"/>
            <p:cNvGrpSpPr/>
            <p:nvPr/>
          </p:nvGrpSpPr>
          <p:grpSpPr>
            <a:xfrm>
              <a:off x="4378092" y="2400030"/>
              <a:ext cx="3894716" cy="1587770"/>
              <a:chOff x="239958" y="2971528"/>
              <a:chExt cx="6833942" cy="2786014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953657" y="2971528"/>
                <a:ext cx="5120243" cy="1295883"/>
                <a:chOff x="3043982" y="1736695"/>
                <a:chExt cx="5044538" cy="1318955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946080" y="2132403"/>
                  <a:ext cx="2142440" cy="486920"/>
                </a:xfrm>
                <a:prstGeom prst="rect">
                  <a:avLst/>
                </a:prstGeom>
              </p:spPr>
            </p:pic>
            <p:pic>
              <p:nvPicPr>
                <p:cNvPr id="21" name="Picture 20" descr="dyck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43982" y="1736695"/>
                  <a:ext cx="2695168" cy="1318955"/>
                </a:xfrm>
                <a:prstGeom prst="rect">
                  <a:avLst/>
                </a:prstGeom>
              </p:spPr>
            </p:pic>
          </p:grpSp>
          <p:pic>
            <p:nvPicPr>
              <p:cNvPr id="8" name="Picture 7" descr="356371-hp-z220-cmt-workstation.jp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9958" y="5126958"/>
                <a:ext cx="693641" cy="630583"/>
              </a:xfrm>
              <a:prstGeom prst="rect">
                <a:avLst/>
              </a:prstGeom>
            </p:spPr>
          </p:pic>
          <p:pic>
            <p:nvPicPr>
              <p:cNvPr id="9" name="Picture 8" descr="356371-hp-z220-cmt-workstation.jp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0698" y="5126958"/>
                <a:ext cx="693641" cy="630583"/>
              </a:xfrm>
              <a:prstGeom prst="rect">
                <a:avLst/>
              </a:prstGeom>
            </p:spPr>
          </p:pic>
          <p:pic>
            <p:nvPicPr>
              <p:cNvPr id="10" name="Picture 9" descr="356371-hp-z220-cmt-workstation.jp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1438" y="5126959"/>
                <a:ext cx="693641" cy="630583"/>
              </a:xfrm>
              <a:prstGeom prst="rect">
                <a:avLst/>
              </a:prstGeom>
            </p:spPr>
          </p:pic>
          <p:pic>
            <p:nvPicPr>
              <p:cNvPr id="11" name="Picture 10" descr="356371-hp-z220-cmt-workstation.jp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58410" y="5126957"/>
                <a:ext cx="693641" cy="630583"/>
              </a:xfrm>
              <a:prstGeom prst="rect">
                <a:avLst/>
              </a:prstGeom>
            </p:spPr>
          </p:pic>
          <p:pic>
            <p:nvPicPr>
              <p:cNvPr id="12" name="Picture 11" descr="356371-hp-z220-cmt-workstation.jp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99150" y="5126957"/>
                <a:ext cx="693641" cy="630583"/>
              </a:xfrm>
              <a:prstGeom prst="rect">
                <a:avLst/>
              </a:prstGeom>
            </p:spPr>
          </p:pic>
          <p:pic>
            <p:nvPicPr>
              <p:cNvPr id="13" name="Picture 12" descr="356371-hp-z220-cmt-workstation.jp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39890" y="5126958"/>
                <a:ext cx="693641" cy="630583"/>
              </a:xfrm>
              <a:prstGeom prst="rect">
                <a:avLst/>
              </a:prstGeom>
            </p:spPr>
          </p:pic>
          <p:cxnSp>
            <p:nvCxnSpPr>
              <p:cNvPr id="14" name="直線單箭頭接點 45"/>
              <p:cNvCxnSpPr>
                <a:stCxn id="21" idx="2"/>
                <a:endCxn id="8" idx="0"/>
              </p:cNvCxnSpPr>
              <p:nvPr/>
            </p:nvCxnSpPr>
            <p:spPr>
              <a:xfrm flipH="1">
                <a:off x="586779" y="4267411"/>
                <a:ext cx="2734686" cy="859547"/>
              </a:xfrm>
              <a:prstGeom prst="straightConnector1">
                <a:avLst/>
              </a:prstGeom>
              <a:ln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線單箭頭接點 45"/>
              <p:cNvCxnSpPr>
                <a:stCxn id="21" idx="2"/>
                <a:endCxn id="9" idx="0"/>
              </p:cNvCxnSpPr>
              <p:nvPr/>
            </p:nvCxnSpPr>
            <p:spPr>
              <a:xfrm flipH="1">
                <a:off x="1727519" y="4267411"/>
                <a:ext cx="1593946" cy="859547"/>
              </a:xfrm>
              <a:prstGeom prst="straightConnector1">
                <a:avLst/>
              </a:prstGeom>
              <a:ln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線單箭頭接點 45"/>
              <p:cNvCxnSpPr>
                <a:stCxn id="21" idx="2"/>
                <a:endCxn id="10" idx="0"/>
              </p:cNvCxnSpPr>
              <p:nvPr/>
            </p:nvCxnSpPr>
            <p:spPr>
              <a:xfrm flipH="1">
                <a:off x="2868259" y="4267411"/>
                <a:ext cx="453206" cy="859548"/>
              </a:xfrm>
              <a:prstGeom prst="straightConnector1">
                <a:avLst/>
              </a:prstGeom>
              <a:ln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線單箭頭接點 45"/>
              <p:cNvCxnSpPr>
                <a:stCxn id="21" idx="2"/>
                <a:endCxn id="11" idx="0"/>
              </p:cNvCxnSpPr>
              <p:nvPr/>
            </p:nvCxnSpPr>
            <p:spPr>
              <a:xfrm>
                <a:off x="3321465" y="4267411"/>
                <a:ext cx="683766" cy="859546"/>
              </a:xfrm>
              <a:prstGeom prst="straightConnector1">
                <a:avLst/>
              </a:prstGeom>
              <a:ln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線單箭頭接點 45"/>
              <p:cNvCxnSpPr>
                <a:stCxn id="21" idx="2"/>
                <a:endCxn id="12" idx="0"/>
              </p:cNvCxnSpPr>
              <p:nvPr/>
            </p:nvCxnSpPr>
            <p:spPr>
              <a:xfrm>
                <a:off x="3321465" y="4267411"/>
                <a:ext cx="1824506" cy="859546"/>
              </a:xfrm>
              <a:prstGeom prst="straightConnector1">
                <a:avLst/>
              </a:prstGeom>
              <a:ln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線單箭頭接點 45"/>
              <p:cNvCxnSpPr>
                <a:stCxn id="21" idx="2"/>
                <a:endCxn id="13" idx="0"/>
              </p:cNvCxnSpPr>
              <p:nvPr/>
            </p:nvCxnSpPr>
            <p:spPr>
              <a:xfrm>
                <a:off x="3321465" y="4267411"/>
                <a:ext cx="2965246" cy="859547"/>
              </a:xfrm>
              <a:prstGeom prst="straightConnector1">
                <a:avLst/>
              </a:prstGeom>
              <a:ln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" name="TextBox 1"/>
            <p:cNvSpPr txBox="1"/>
            <p:nvPr/>
          </p:nvSpPr>
          <p:spPr>
            <a:xfrm>
              <a:off x="3951300" y="4442268"/>
              <a:ext cx="473335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Each processor keeps two pieces of Information:</a:t>
              </a:r>
            </a:p>
            <a:p>
              <a:r>
                <a:rPr lang="en-US" dirty="0" smtClean="0"/>
                <a:t>   1. Sub-graph</a:t>
              </a:r>
            </a:p>
            <a:p>
              <a:r>
                <a:rPr lang="en-US" dirty="0" smtClean="0"/>
                <a:t>   2. Adjacency List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41504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dirty="0"/>
              <a:t>Parallel METIS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457200" y="1524001"/>
            <a:ext cx="4444712" cy="352409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TW" b="1" dirty="0" smtClean="0"/>
              <a:t>Coloring</a:t>
            </a:r>
          </a:p>
          <a:p>
            <a:pPr lvl="1" algn="just"/>
            <a:r>
              <a:rPr lang="en-US" altLang="zh-TW" dirty="0" smtClean="0"/>
              <a:t>Adjacent vertices have different colors [</a:t>
            </a:r>
            <a:r>
              <a:rPr lang="en-US" altLang="zh-TW" dirty="0" err="1" smtClean="0"/>
              <a:t>Luby’s</a:t>
            </a:r>
            <a:r>
              <a:rPr lang="en-US" altLang="zh-TW" dirty="0" smtClean="0"/>
              <a:t> Algorithm]</a:t>
            </a:r>
          </a:p>
          <a:p>
            <a:pPr lvl="1" algn="just"/>
            <a:r>
              <a:rPr lang="en-US" altLang="zh-TW" dirty="0" smtClean="0"/>
              <a:t>The number of distinct colors used is to be minimized</a:t>
            </a:r>
            <a:endParaRPr lang="en-US" altLang="zh-TW" dirty="0"/>
          </a:p>
        </p:txBody>
      </p:sp>
      <p:grpSp>
        <p:nvGrpSpPr>
          <p:cNvPr id="40" name="Group 39"/>
          <p:cNvGrpSpPr/>
          <p:nvPr/>
        </p:nvGrpSpPr>
        <p:grpSpPr>
          <a:xfrm>
            <a:off x="4901912" y="1887538"/>
            <a:ext cx="3720812" cy="2847487"/>
            <a:chOff x="4914612" y="1887538"/>
            <a:chExt cx="3720812" cy="2847487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14612" y="1887538"/>
              <a:ext cx="1155988" cy="1183891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84324" y="1887538"/>
              <a:ext cx="1155988" cy="1183891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79436" y="1887538"/>
              <a:ext cx="1155988" cy="1183891"/>
            </a:xfrm>
            <a:prstGeom prst="rect">
              <a:avLst/>
            </a:prstGeom>
          </p:spPr>
        </p:pic>
        <p:pic>
          <p:nvPicPr>
            <p:cNvPr id="26" name="Picture 25" descr="356371-hp-z220-cmt-workstation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3927" y="4098324"/>
              <a:ext cx="700369" cy="636700"/>
            </a:xfrm>
            <a:prstGeom prst="rect">
              <a:avLst/>
            </a:prstGeom>
          </p:spPr>
        </p:pic>
        <p:pic>
          <p:nvPicPr>
            <p:cNvPr id="27" name="Picture 26" descr="356371-hp-z220-cmt-workstation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044" y="4098324"/>
              <a:ext cx="700369" cy="636700"/>
            </a:xfrm>
            <a:prstGeom prst="rect">
              <a:avLst/>
            </a:prstGeom>
          </p:spPr>
        </p:pic>
        <p:pic>
          <p:nvPicPr>
            <p:cNvPr id="28" name="Picture 27" descr="356371-hp-z220-cmt-workstation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4160" y="4098325"/>
              <a:ext cx="700369" cy="636700"/>
            </a:xfrm>
            <a:prstGeom prst="rect">
              <a:avLst/>
            </a:prstGeom>
          </p:spPr>
        </p:pic>
        <p:cxnSp>
          <p:nvCxnSpPr>
            <p:cNvPr id="29" name="直線單箭頭接點 45"/>
            <p:cNvCxnSpPr>
              <a:stCxn id="24" idx="2"/>
              <a:endCxn id="27" idx="0"/>
            </p:cNvCxnSpPr>
            <p:nvPr/>
          </p:nvCxnSpPr>
          <p:spPr>
            <a:xfrm>
              <a:off x="6762318" y="3071429"/>
              <a:ext cx="11911" cy="1026895"/>
            </a:xfrm>
            <a:prstGeom prst="straightConnector1">
              <a:avLst/>
            </a:prstGeom>
            <a:ln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單箭頭接點 45"/>
            <p:cNvCxnSpPr>
              <a:stCxn id="25" idx="2"/>
              <a:endCxn id="28" idx="0"/>
            </p:cNvCxnSpPr>
            <p:nvPr/>
          </p:nvCxnSpPr>
          <p:spPr>
            <a:xfrm flipH="1">
              <a:off x="7424345" y="3071429"/>
              <a:ext cx="633085" cy="1026896"/>
            </a:xfrm>
            <a:prstGeom prst="straightConnector1">
              <a:avLst/>
            </a:prstGeom>
            <a:ln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單箭頭接點 45"/>
            <p:cNvCxnSpPr>
              <a:stCxn id="23" idx="2"/>
              <a:endCxn id="26" idx="0"/>
            </p:cNvCxnSpPr>
            <p:nvPr/>
          </p:nvCxnSpPr>
          <p:spPr>
            <a:xfrm>
              <a:off x="5492606" y="3071429"/>
              <a:ext cx="631506" cy="1026895"/>
            </a:xfrm>
            <a:prstGeom prst="straightConnector1">
              <a:avLst/>
            </a:prstGeom>
            <a:ln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5753794" y="1938338"/>
            <a:ext cx="707802" cy="944815"/>
          </a:xfrm>
          <a:prstGeom prst="rect">
            <a:avLst/>
          </a:prstGeom>
          <a:noFill/>
          <a:ln w="38100" cmpd="sng">
            <a:solidFill>
              <a:srgbClr val="EB1E0C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049194" y="1938338"/>
            <a:ext cx="707802" cy="944815"/>
          </a:xfrm>
          <a:prstGeom prst="rect">
            <a:avLst/>
          </a:prstGeom>
          <a:noFill/>
          <a:ln w="38100" cmpd="sng">
            <a:solidFill>
              <a:srgbClr val="EB1E0C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698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dirty="0"/>
              <a:t>Parallel METIS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457200" y="1524001"/>
            <a:ext cx="4653849" cy="352409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TW" b="1" dirty="0" smtClean="0"/>
              <a:t>Coarsening Phase</a:t>
            </a:r>
          </a:p>
          <a:p>
            <a:pPr lvl="1" algn="just"/>
            <a:r>
              <a:rPr lang="en-US" altLang="zh-TW" dirty="0" smtClean="0"/>
              <a:t>Unilateral Matching</a:t>
            </a:r>
            <a:endParaRPr lang="en-US" altLang="zh-TW" dirty="0"/>
          </a:p>
          <a:p>
            <a:pPr lvl="2" algn="just"/>
            <a:r>
              <a:rPr lang="en-US" altLang="zh-TW" dirty="0" smtClean="0"/>
              <a:t>Matching Conflicts?</a:t>
            </a:r>
          </a:p>
          <a:p>
            <a:pPr lvl="2" algn="just"/>
            <a:r>
              <a:rPr lang="en-US" altLang="zh-TW" dirty="0" smtClean="0"/>
              <a:t>Why do we need coloring?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824" y="2542061"/>
            <a:ext cx="2458170" cy="2517505"/>
          </a:xfrm>
          <a:prstGeom prst="rect">
            <a:avLst/>
          </a:prstGeom>
        </p:spPr>
      </p:pic>
      <p:cxnSp>
        <p:nvCxnSpPr>
          <p:cNvPr id="25" name="直線單箭頭接點 45"/>
          <p:cNvCxnSpPr/>
          <p:nvPr/>
        </p:nvCxnSpPr>
        <p:spPr>
          <a:xfrm flipH="1">
            <a:off x="6488072" y="3299054"/>
            <a:ext cx="93134" cy="787400"/>
          </a:xfrm>
          <a:prstGeom prst="straightConnector1">
            <a:avLst/>
          </a:prstGeom>
          <a:ln w="38100" cmpd="sng">
            <a:solidFill>
              <a:srgbClr val="EB1E0C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線單箭頭接點 45"/>
          <p:cNvCxnSpPr/>
          <p:nvPr/>
        </p:nvCxnSpPr>
        <p:spPr>
          <a:xfrm>
            <a:off x="6657404" y="3294821"/>
            <a:ext cx="711201" cy="1329266"/>
          </a:xfrm>
          <a:prstGeom prst="straightConnector1">
            <a:avLst/>
          </a:prstGeom>
          <a:ln w="38100" cmpd="sng">
            <a:solidFill>
              <a:srgbClr val="EB1E0C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線單箭頭接點 45"/>
          <p:cNvCxnSpPr/>
          <p:nvPr/>
        </p:nvCxnSpPr>
        <p:spPr>
          <a:xfrm>
            <a:off x="6767471" y="3167821"/>
            <a:ext cx="1507067" cy="842433"/>
          </a:xfrm>
          <a:prstGeom prst="straightConnector1">
            <a:avLst/>
          </a:prstGeom>
          <a:ln w="38100" cmpd="sng">
            <a:solidFill>
              <a:srgbClr val="EB1E0C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線單箭頭接點 45"/>
          <p:cNvCxnSpPr/>
          <p:nvPr/>
        </p:nvCxnSpPr>
        <p:spPr>
          <a:xfrm flipV="1">
            <a:off x="6767471" y="3061987"/>
            <a:ext cx="1439334" cy="67734"/>
          </a:xfrm>
          <a:prstGeom prst="straightConnector1">
            <a:avLst/>
          </a:prstGeom>
          <a:ln w="38100" cmpd="sng">
            <a:solidFill>
              <a:srgbClr val="EB1E0C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51588" y="2901633"/>
            <a:ext cx="474498" cy="456175"/>
          </a:xfrm>
          <a:prstGeom prst="rect">
            <a:avLst/>
          </a:prstGeom>
          <a:noFill/>
          <a:ln w="38100" cmpd="sng">
            <a:solidFill>
              <a:schemeClr val="accent3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645858" y="2491138"/>
            <a:ext cx="1401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Node</a:t>
            </a:r>
            <a:r>
              <a:rPr lang="en-US" dirty="0" err="1" smtClean="0"/>
              <a:t>.</a:t>
            </a:r>
            <a:r>
              <a:rPr lang="en-US" i="1" dirty="0" err="1" smtClean="0"/>
              <a:t>Match</a:t>
            </a:r>
            <a:endParaRPr lang="en-US" i="1" dirty="0"/>
          </a:p>
        </p:txBody>
      </p:sp>
      <p:cxnSp>
        <p:nvCxnSpPr>
          <p:cNvPr id="43" name="直線單箭頭接點 45"/>
          <p:cNvCxnSpPr/>
          <p:nvPr/>
        </p:nvCxnSpPr>
        <p:spPr>
          <a:xfrm flipH="1">
            <a:off x="5314462" y="3129721"/>
            <a:ext cx="1064849" cy="690025"/>
          </a:xfrm>
          <a:prstGeom prst="straightConnector1">
            <a:avLst/>
          </a:prstGeom>
          <a:ln w="38100" cmpd="sng">
            <a:solidFill>
              <a:srgbClr val="EB1E0C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19561131">
            <a:off x="5185991" y="3216104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Remote Edge</a:t>
            </a:r>
            <a:endParaRPr lang="en-US" sz="14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1808971" y="4217854"/>
            <a:ext cx="2325360" cy="1130300"/>
            <a:chOff x="5980440" y="2901950"/>
            <a:chExt cx="2325360" cy="1130300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94400" y="2901950"/>
              <a:ext cx="2311400" cy="1130300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 rot="18502584">
              <a:off x="6274039" y="3159086"/>
              <a:ext cx="357618" cy="944815"/>
            </a:xfrm>
            <a:prstGeom prst="rect">
              <a:avLst/>
            </a:prstGeom>
            <a:noFill/>
            <a:ln w="38100" cmpd="sng">
              <a:solidFill>
                <a:srgbClr val="EB1E0C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 rot="16200000">
              <a:off x="6817971" y="2611173"/>
              <a:ext cx="404464" cy="1025751"/>
            </a:xfrm>
            <a:prstGeom prst="rect">
              <a:avLst/>
            </a:prstGeom>
            <a:noFill/>
            <a:ln w="38100" cmpd="sng">
              <a:solidFill>
                <a:srgbClr val="EB1E0C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14438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dirty="0"/>
              <a:t>Parallel METIS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457200" y="1524001"/>
            <a:ext cx="8229600" cy="352409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TW" b="1" dirty="0" smtClean="0"/>
              <a:t>Partitioning Phase</a:t>
            </a:r>
          </a:p>
          <a:p>
            <a:pPr lvl="1" algn="just"/>
            <a:r>
              <a:rPr lang="en-US" altLang="zh-TW" dirty="0" smtClean="0"/>
              <a:t>Since the coarsened graph has been relatively small, partition can be done </a:t>
            </a:r>
          </a:p>
          <a:p>
            <a:pPr lvl="1" algn="just"/>
            <a:r>
              <a:rPr lang="en-US" altLang="zh-TW" dirty="0"/>
              <a:t>Further parallelization </a:t>
            </a:r>
            <a:r>
              <a:rPr lang="en-US" altLang="zh-TW" dirty="0" smtClean="0"/>
              <a:t>is also possible</a:t>
            </a:r>
          </a:p>
        </p:txBody>
      </p:sp>
      <p:sp>
        <p:nvSpPr>
          <p:cNvPr id="17" name="矩形 79"/>
          <p:cNvSpPr/>
          <p:nvPr/>
        </p:nvSpPr>
        <p:spPr>
          <a:xfrm>
            <a:off x="467544" y="5106764"/>
            <a:ext cx="820891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G.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Karypis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, V. Kumar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, “Parallel Multilevel k-way Partitioning Scheme for Irregular Graphs,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IEEE/ACM Conference on Supercomputing, 1996.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428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dirty="0" smtClean="0"/>
              <a:t>Parallel METIS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457200" y="1524001"/>
            <a:ext cx="4241800" cy="2383691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TW" b="1" dirty="0" err="1" smtClean="0"/>
              <a:t>Uncoarsening</a:t>
            </a:r>
            <a:r>
              <a:rPr lang="en-US" altLang="zh-TW" b="1" dirty="0" smtClean="0"/>
              <a:t> Phase</a:t>
            </a:r>
          </a:p>
          <a:p>
            <a:pPr lvl="1" algn="just"/>
            <a:r>
              <a:rPr lang="en-US" dirty="0" smtClean="0"/>
              <a:t>This phase </a:t>
            </a:r>
            <a:r>
              <a:rPr lang="en-US" dirty="0"/>
              <a:t>is broken up into </a:t>
            </a:r>
            <a:r>
              <a:rPr lang="en-US" i="1" dirty="0"/>
              <a:t>c </a:t>
            </a:r>
            <a:r>
              <a:rPr lang="en-US" dirty="0"/>
              <a:t>sub-phases, where </a:t>
            </a:r>
            <a:r>
              <a:rPr lang="en-US" b="1" i="1" dirty="0"/>
              <a:t>c</a:t>
            </a:r>
            <a:r>
              <a:rPr lang="en-US" i="1" dirty="0"/>
              <a:t> </a:t>
            </a:r>
            <a:r>
              <a:rPr lang="en-US" dirty="0"/>
              <a:t>is the number of </a:t>
            </a:r>
            <a:r>
              <a:rPr lang="en-US" dirty="0" smtClean="0"/>
              <a:t>colors</a:t>
            </a:r>
          </a:p>
          <a:p>
            <a:pPr lvl="1" algn="just"/>
            <a:r>
              <a:rPr lang="en-US" dirty="0" smtClean="0"/>
              <a:t>During </a:t>
            </a:r>
            <a:r>
              <a:rPr lang="en-US" dirty="0"/>
              <a:t>the </a:t>
            </a:r>
            <a:r>
              <a:rPr lang="en-US" b="1" i="1" dirty="0" err="1" smtClean="0"/>
              <a:t>c</a:t>
            </a:r>
            <a:r>
              <a:rPr lang="en-US" b="1" i="1" baseline="30000" dirty="0" err="1" smtClean="0"/>
              <a:t>th</a:t>
            </a:r>
            <a:r>
              <a:rPr lang="en-US" i="1" dirty="0" smtClean="0"/>
              <a:t> </a:t>
            </a:r>
            <a:r>
              <a:rPr lang="en-US" dirty="0"/>
              <a:t>phase, all the vertices of color </a:t>
            </a:r>
            <a:r>
              <a:rPr lang="en-US" i="1" dirty="0"/>
              <a:t>c </a:t>
            </a:r>
            <a:r>
              <a:rPr lang="en-US" dirty="0"/>
              <a:t>are considered for </a:t>
            </a:r>
            <a:r>
              <a:rPr lang="en-US" dirty="0" smtClean="0"/>
              <a:t>movement</a:t>
            </a:r>
            <a:endParaRPr lang="en-US" altLang="zh-TW" dirty="0" smtClean="0"/>
          </a:p>
          <a:p>
            <a:pPr lvl="1" algn="just"/>
            <a:endParaRPr lang="en-US" altLang="zh-TW" dirty="0"/>
          </a:p>
          <a:p>
            <a:pPr lvl="1" algn="just"/>
            <a:endParaRPr lang="en-US" altLang="zh-TW" dirty="0" smtClean="0"/>
          </a:p>
          <a:p>
            <a:pPr lvl="1" algn="just"/>
            <a:endParaRPr lang="en-US" altLang="zh-TW" dirty="0"/>
          </a:p>
          <a:p>
            <a:pPr lvl="1" algn="just"/>
            <a:endParaRPr lang="en-US" altLang="zh-TW" dirty="0" smtClean="0"/>
          </a:p>
        </p:txBody>
      </p:sp>
      <p:sp>
        <p:nvSpPr>
          <p:cNvPr id="17" name="矩形 79"/>
          <p:cNvSpPr/>
          <p:nvPr/>
        </p:nvSpPr>
        <p:spPr>
          <a:xfrm>
            <a:off x="467544" y="5106764"/>
            <a:ext cx="820891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G.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Karypis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, V. Kumar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, “Parallel Multilevel k-way Partitioning Scheme for Irregular Graphs,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IEEE/ACM Conference on Supercomputing, 1996.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901912" y="1887538"/>
            <a:ext cx="3720812" cy="2847487"/>
            <a:chOff x="4914612" y="1887538"/>
            <a:chExt cx="3720812" cy="284748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14612" y="1887538"/>
              <a:ext cx="1155988" cy="1183891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84324" y="1887538"/>
              <a:ext cx="1155988" cy="1183891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79436" y="1887538"/>
              <a:ext cx="1155988" cy="1183891"/>
            </a:xfrm>
            <a:prstGeom prst="rect">
              <a:avLst/>
            </a:prstGeom>
          </p:spPr>
        </p:pic>
        <p:pic>
          <p:nvPicPr>
            <p:cNvPr id="9" name="Picture 8" descr="356371-hp-z220-cmt-workstation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3927" y="4098324"/>
              <a:ext cx="700369" cy="636700"/>
            </a:xfrm>
            <a:prstGeom prst="rect">
              <a:avLst/>
            </a:prstGeom>
          </p:spPr>
        </p:pic>
        <p:pic>
          <p:nvPicPr>
            <p:cNvPr id="10" name="Picture 9" descr="356371-hp-z220-cmt-workstation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044" y="4098324"/>
              <a:ext cx="700369" cy="636700"/>
            </a:xfrm>
            <a:prstGeom prst="rect">
              <a:avLst/>
            </a:prstGeom>
          </p:spPr>
        </p:pic>
        <p:pic>
          <p:nvPicPr>
            <p:cNvPr id="11" name="Picture 10" descr="356371-hp-z220-cmt-workstation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4160" y="4098325"/>
              <a:ext cx="700369" cy="636700"/>
            </a:xfrm>
            <a:prstGeom prst="rect">
              <a:avLst/>
            </a:prstGeom>
          </p:spPr>
        </p:pic>
        <p:cxnSp>
          <p:nvCxnSpPr>
            <p:cNvPr id="12" name="直線單箭頭接點 45"/>
            <p:cNvCxnSpPr>
              <a:stCxn id="7" idx="2"/>
              <a:endCxn id="10" idx="0"/>
            </p:cNvCxnSpPr>
            <p:nvPr/>
          </p:nvCxnSpPr>
          <p:spPr>
            <a:xfrm>
              <a:off x="6762318" y="3071429"/>
              <a:ext cx="11911" cy="1026895"/>
            </a:xfrm>
            <a:prstGeom prst="straightConnector1">
              <a:avLst/>
            </a:prstGeom>
            <a:ln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單箭頭接點 45"/>
            <p:cNvCxnSpPr>
              <a:stCxn id="8" idx="2"/>
              <a:endCxn id="11" idx="0"/>
            </p:cNvCxnSpPr>
            <p:nvPr/>
          </p:nvCxnSpPr>
          <p:spPr>
            <a:xfrm flipH="1">
              <a:off x="7424345" y="3071429"/>
              <a:ext cx="633085" cy="1026896"/>
            </a:xfrm>
            <a:prstGeom prst="straightConnector1">
              <a:avLst/>
            </a:prstGeom>
            <a:ln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單箭頭接點 45"/>
            <p:cNvCxnSpPr>
              <a:stCxn id="6" idx="2"/>
              <a:endCxn id="9" idx="0"/>
            </p:cNvCxnSpPr>
            <p:nvPr/>
          </p:nvCxnSpPr>
          <p:spPr>
            <a:xfrm>
              <a:off x="5492606" y="3071429"/>
              <a:ext cx="631506" cy="1026895"/>
            </a:xfrm>
            <a:prstGeom prst="straightConnector1">
              <a:avLst/>
            </a:prstGeom>
            <a:ln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5753794" y="1938338"/>
            <a:ext cx="707802" cy="944815"/>
          </a:xfrm>
          <a:prstGeom prst="rect">
            <a:avLst/>
          </a:prstGeom>
          <a:noFill/>
          <a:ln w="38100" cmpd="sng">
            <a:solidFill>
              <a:srgbClr val="EB1E0C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049194" y="1938338"/>
            <a:ext cx="707802" cy="944815"/>
          </a:xfrm>
          <a:prstGeom prst="rect">
            <a:avLst/>
          </a:prstGeom>
          <a:noFill/>
          <a:ln w="38100" cmpd="sng">
            <a:solidFill>
              <a:srgbClr val="EB1E0C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012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3">
      <a:dk1>
        <a:srgbClr val="99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5014</TotalTime>
  <Words>328</Words>
  <Application>Microsoft Macintosh PowerPoint</Application>
  <PresentationFormat>On-screen Show (4:3)</PresentationFormat>
  <Paragraphs>59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YS</dc:creator>
  <cp:lastModifiedBy>Hsuan-Yi Chu</cp:lastModifiedBy>
  <cp:revision>304</cp:revision>
  <cp:lastPrinted>2012-02-07T18:57:58Z</cp:lastPrinted>
  <dcterms:created xsi:type="dcterms:W3CDTF">2012-08-06T17:49:24Z</dcterms:created>
  <dcterms:modified xsi:type="dcterms:W3CDTF">2013-04-19T17:44:39Z</dcterms:modified>
</cp:coreProperties>
</file>