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7"/>
  </p:notesMasterIdLst>
  <p:sldIdLst>
    <p:sldId id="256" r:id="rId2"/>
    <p:sldId id="284" r:id="rId3"/>
    <p:sldId id="259" r:id="rId4"/>
    <p:sldId id="263" r:id="rId5"/>
    <p:sldId id="264" r:id="rId6"/>
    <p:sldId id="265" r:id="rId7"/>
    <p:sldId id="266" r:id="rId8"/>
    <p:sldId id="267" r:id="rId9"/>
    <p:sldId id="268" r:id="rId10"/>
    <p:sldId id="261" r:id="rId11"/>
    <p:sldId id="269" r:id="rId12"/>
    <p:sldId id="283" r:id="rId13"/>
    <p:sldId id="275" r:id="rId14"/>
    <p:sldId id="270" r:id="rId15"/>
    <p:sldId id="274" r:id="rId16"/>
    <p:sldId id="273" r:id="rId17"/>
    <p:sldId id="276" r:id="rId18"/>
    <p:sldId id="277" r:id="rId19"/>
    <p:sldId id="279" r:id="rId20"/>
    <p:sldId id="278" r:id="rId21"/>
    <p:sldId id="285" r:id="rId22"/>
    <p:sldId id="282" r:id="rId23"/>
    <p:sldId id="280" r:id="rId24"/>
    <p:sldId id="258" r:id="rId25"/>
    <p:sldId id="281"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607" autoAdjust="0"/>
    <p:restoredTop sz="94358" autoAdjust="0"/>
  </p:normalViewPr>
  <p:slideViewPr>
    <p:cSldViewPr>
      <p:cViewPr>
        <p:scale>
          <a:sx n="75" d="100"/>
          <a:sy n="75" d="100"/>
        </p:scale>
        <p:origin x="-1122" y="-16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strRef>
              <c:f>Sheet1!$B$1</c:f>
              <c:strCache>
                <c:ptCount val="1"/>
                <c:pt idx="0">
                  <c:v>Best ParMetis</c:v>
                </c:pt>
              </c:strCache>
            </c:strRef>
          </c:tx>
          <c:spPr>
            <a:noFill/>
            <a:ln>
              <a:noFill/>
            </a:ln>
          </c:spPr>
          <c:invertIfNegative val="0"/>
          <c:cat>
            <c:strRef>
              <c:f>Sheet1!$A$2:$A$9</c:f>
              <c:strCache>
                <c:ptCount val="8"/>
                <c:pt idx="0">
                  <c:v>memchip(2.3s)</c:v>
                </c:pt>
                <c:pt idx="1">
                  <c:v>Freescale1(2.9s)</c:v>
                </c:pt>
                <c:pt idx="2">
                  <c:v>circuit5M dc(3.2s)</c:v>
                </c:pt>
                <c:pt idx="3">
                  <c:v>rajat31(4.0s)</c:v>
                </c:pt>
                <c:pt idx="4">
                  <c:v>kkt power(10.4s)</c:v>
                </c:pt>
                <c:pt idx="5">
                  <c:v>cage15(23.7s)</c:v>
                </c:pt>
                <c:pt idx="6">
                  <c:v>patents(51.7s)</c:v>
                </c:pt>
                <c:pt idx="7">
                  <c:v>cit-Patents(58.7s)</c:v>
                </c:pt>
              </c:strCache>
            </c:strRef>
          </c:cat>
          <c:val>
            <c:numRef>
              <c:f>Sheet1!$B$2:$B$9</c:f>
              <c:numCache>
                <c:formatCode>General</c:formatCode>
                <c:ptCount val="8"/>
                <c:pt idx="0">
                  <c:v>1.84</c:v>
                </c:pt>
                <c:pt idx="1">
                  <c:v>1.6</c:v>
                </c:pt>
                <c:pt idx="2">
                  <c:v>1.38</c:v>
                </c:pt>
                <c:pt idx="3">
                  <c:v>3.49</c:v>
                </c:pt>
                <c:pt idx="4">
                  <c:v>1.34</c:v>
                </c:pt>
                <c:pt idx="5">
                  <c:v>2.31</c:v>
                </c:pt>
                <c:pt idx="6">
                  <c:v>1.65</c:v>
                </c:pt>
                <c:pt idx="7">
                  <c:v>1.62</c:v>
                </c:pt>
              </c:numCache>
            </c:numRef>
          </c:val>
        </c:ser>
        <c:ser>
          <c:idx val="1"/>
          <c:order val="1"/>
          <c:tx>
            <c:strRef>
              <c:f>Sheet1!$C$1</c:f>
              <c:strCache>
                <c:ptCount val="1"/>
                <c:pt idx="0">
                  <c:v>Best GHMetis</c:v>
                </c:pt>
              </c:strCache>
            </c:strRef>
          </c:tx>
          <c:invertIfNegative val="0"/>
          <c:cat>
            <c:strRef>
              <c:f>Sheet1!$A$2:$A$9</c:f>
              <c:strCache>
                <c:ptCount val="8"/>
                <c:pt idx="0">
                  <c:v>memchip(2.3s)</c:v>
                </c:pt>
                <c:pt idx="1">
                  <c:v>Freescale1(2.9s)</c:v>
                </c:pt>
                <c:pt idx="2">
                  <c:v>circuit5M dc(3.2s)</c:v>
                </c:pt>
                <c:pt idx="3">
                  <c:v>rajat31(4.0s)</c:v>
                </c:pt>
                <c:pt idx="4">
                  <c:v>kkt power(10.4s)</c:v>
                </c:pt>
                <c:pt idx="5">
                  <c:v>cage15(23.7s)</c:v>
                </c:pt>
                <c:pt idx="6">
                  <c:v>patents(51.7s)</c:v>
                </c:pt>
                <c:pt idx="7">
                  <c:v>cit-Patents(58.7s)</c:v>
                </c:pt>
              </c:strCache>
            </c:strRef>
          </c:cat>
          <c:val>
            <c:numRef>
              <c:f>Sheet1!$C$2:$C$9</c:f>
              <c:numCache>
                <c:formatCode>General</c:formatCode>
                <c:ptCount val="8"/>
                <c:pt idx="0">
                  <c:v>3.27</c:v>
                </c:pt>
                <c:pt idx="1">
                  <c:v>3.61</c:v>
                </c:pt>
                <c:pt idx="2">
                  <c:v>3.2</c:v>
                </c:pt>
                <c:pt idx="3">
                  <c:v>3.37</c:v>
                </c:pt>
                <c:pt idx="4">
                  <c:v>2.91</c:v>
                </c:pt>
                <c:pt idx="5">
                  <c:v>3.16</c:v>
                </c:pt>
                <c:pt idx="6">
                  <c:v>2.91</c:v>
                </c:pt>
                <c:pt idx="7">
                  <c:v>2.93</c:v>
                </c:pt>
              </c:numCache>
            </c:numRef>
          </c:val>
        </c:ser>
        <c:dLbls>
          <c:showLegendKey val="0"/>
          <c:showVal val="0"/>
          <c:showCatName val="0"/>
          <c:showSerName val="0"/>
          <c:showPercent val="0"/>
          <c:showBubbleSize val="0"/>
        </c:dLbls>
        <c:gapWidth val="150"/>
        <c:axId val="75238912"/>
        <c:axId val="75041600"/>
      </c:barChart>
      <c:catAx>
        <c:axId val="75238912"/>
        <c:scaling>
          <c:orientation val="minMax"/>
        </c:scaling>
        <c:delete val="0"/>
        <c:axPos val="b"/>
        <c:majorTickMark val="out"/>
        <c:minorTickMark val="none"/>
        <c:tickLblPos val="nextTo"/>
        <c:txPr>
          <a:bodyPr/>
          <a:lstStyle/>
          <a:p>
            <a:pPr>
              <a:defRPr sz="1400"/>
            </a:pPr>
            <a:endParaRPr lang="en-US"/>
          </a:p>
        </c:txPr>
        <c:crossAx val="75041600"/>
        <c:crosses val="autoZero"/>
        <c:auto val="1"/>
        <c:lblAlgn val="ctr"/>
        <c:lblOffset val="100"/>
        <c:noMultiLvlLbl val="0"/>
      </c:catAx>
      <c:valAx>
        <c:axId val="75041600"/>
        <c:scaling>
          <c:orientation val="minMax"/>
          <c:max val="6"/>
        </c:scaling>
        <c:delete val="0"/>
        <c:axPos val="l"/>
        <c:majorGridlines/>
        <c:numFmt formatCode="General" sourceLinked="1"/>
        <c:majorTickMark val="out"/>
        <c:minorTickMark val="none"/>
        <c:tickLblPos val="nextTo"/>
        <c:crossAx val="75238912"/>
        <c:crosses val="autoZero"/>
        <c:crossBetween val="between"/>
      </c:valAx>
    </c:plotArea>
    <c:legend>
      <c:legendPos val="r"/>
      <c:layout/>
      <c:overlay val="0"/>
    </c:legend>
    <c:plotVisOnly val="1"/>
    <c:dispBlanksAs val="gap"/>
    <c:showDLblsOverMax val="0"/>
  </c:chart>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strRef>
              <c:f>Sheet1!$B$1</c:f>
              <c:strCache>
                <c:ptCount val="1"/>
                <c:pt idx="0">
                  <c:v>Best ParMetis</c:v>
                </c:pt>
              </c:strCache>
            </c:strRef>
          </c:tx>
          <c:spPr>
            <a:solidFill>
              <a:schemeClr val="accent1"/>
            </a:solidFill>
            <a:ln>
              <a:noFill/>
            </a:ln>
          </c:spPr>
          <c:invertIfNegative val="0"/>
          <c:cat>
            <c:strRef>
              <c:f>Sheet1!$A$2:$A$9</c:f>
              <c:strCache>
                <c:ptCount val="8"/>
                <c:pt idx="0">
                  <c:v>memchip(2.3s)</c:v>
                </c:pt>
                <c:pt idx="1">
                  <c:v>Freescale1(2.9s)</c:v>
                </c:pt>
                <c:pt idx="2">
                  <c:v>circuit5M dc(3.2s)</c:v>
                </c:pt>
                <c:pt idx="3">
                  <c:v>rajat31(4.0s)</c:v>
                </c:pt>
                <c:pt idx="4">
                  <c:v>kkt power(10.4s)</c:v>
                </c:pt>
                <c:pt idx="5">
                  <c:v>cage15(23.7s)</c:v>
                </c:pt>
                <c:pt idx="6">
                  <c:v>patents(51.7s)</c:v>
                </c:pt>
                <c:pt idx="7">
                  <c:v>cit-Patents(58.7s)</c:v>
                </c:pt>
              </c:strCache>
            </c:strRef>
          </c:cat>
          <c:val>
            <c:numRef>
              <c:f>Sheet1!$B$2:$B$9</c:f>
              <c:numCache>
                <c:formatCode>General</c:formatCode>
                <c:ptCount val="8"/>
                <c:pt idx="0">
                  <c:v>1.84</c:v>
                </c:pt>
                <c:pt idx="1">
                  <c:v>1.6</c:v>
                </c:pt>
                <c:pt idx="2">
                  <c:v>1.38</c:v>
                </c:pt>
                <c:pt idx="3">
                  <c:v>3.49</c:v>
                </c:pt>
                <c:pt idx="4">
                  <c:v>1.34</c:v>
                </c:pt>
                <c:pt idx="5">
                  <c:v>2.31</c:v>
                </c:pt>
                <c:pt idx="6">
                  <c:v>1.65</c:v>
                </c:pt>
                <c:pt idx="7">
                  <c:v>1.62</c:v>
                </c:pt>
              </c:numCache>
            </c:numRef>
          </c:val>
        </c:ser>
        <c:ser>
          <c:idx val="1"/>
          <c:order val="1"/>
          <c:tx>
            <c:strRef>
              <c:f>Sheet1!$C$1</c:f>
              <c:strCache>
                <c:ptCount val="1"/>
                <c:pt idx="0">
                  <c:v>Best GHMetis</c:v>
                </c:pt>
              </c:strCache>
            </c:strRef>
          </c:tx>
          <c:invertIfNegative val="0"/>
          <c:cat>
            <c:strRef>
              <c:f>Sheet1!$A$2:$A$9</c:f>
              <c:strCache>
                <c:ptCount val="8"/>
                <c:pt idx="0">
                  <c:v>memchip(2.3s)</c:v>
                </c:pt>
                <c:pt idx="1">
                  <c:v>Freescale1(2.9s)</c:v>
                </c:pt>
                <c:pt idx="2">
                  <c:v>circuit5M dc(3.2s)</c:v>
                </c:pt>
                <c:pt idx="3">
                  <c:v>rajat31(4.0s)</c:v>
                </c:pt>
                <c:pt idx="4">
                  <c:v>kkt power(10.4s)</c:v>
                </c:pt>
                <c:pt idx="5">
                  <c:v>cage15(23.7s)</c:v>
                </c:pt>
                <c:pt idx="6">
                  <c:v>patents(51.7s)</c:v>
                </c:pt>
                <c:pt idx="7">
                  <c:v>cit-Patents(58.7s)</c:v>
                </c:pt>
              </c:strCache>
            </c:strRef>
          </c:cat>
          <c:val>
            <c:numRef>
              <c:f>Sheet1!$C$2:$C$9</c:f>
              <c:numCache>
                <c:formatCode>General</c:formatCode>
                <c:ptCount val="8"/>
                <c:pt idx="0">
                  <c:v>3.27</c:v>
                </c:pt>
                <c:pt idx="1">
                  <c:v>3.61</c:v>
                </c:pt>
                <c:pt idx="2">
                  <c:v>3.2</c:v>
                </c:pt>
                <c:pt idx="3">
                  <c:v>3.37</c:v>
                </c:pt>
                <c:pt idx="4">
                  <c:v>2.91</c:v>
                </c:pt>
                <c:pt idx="5">
                  <c:v>3.16</c:v>
                </c:pt>
                <c:pt idx="6">
                  <c:v>2.91</c:v>
                </c:pt>
                <c:pt idx="7">
                  <c:v>2.93</c:v>
                </c:pt>
              </c:numCache>
            </c:numRef>
          </c:val>
        </c:ser>
        <c:dLbls>
          <c:showLegendKey val="0"/>
          <c:showVal val="0"/>
          <c:showCatName val="0"/>
          <c:showSerName val="0"/>
          <c:showPercent val="0"/>
          <c:showBubbleSize val="0"/>
        </c:dLbls>
        <c:gapWidth val="150"/>
        <c:axId val="75283456"/>
        <c:axId val="75043328"/>
      </c:barChart>
      <c:catAx>
        <c:axId val="75283456"/>
        <c:scaling>
          <c:orientation val="minMax"/>
        </c:scaling>
        <c:delete val="0"/>
        <c:axPos val="b"/>
        <c:majorTickMark val="out"/>
        <c:minorTickMark val="none"/>
        <c:tickLblPos val="nextTo"/>
        <c:txPr>
          <a:bodyPr/>
          <a:lstStyle/>
          <a:p>
            <a:pPr>
              <a:defRPr sz="1400"/>
            </a:pPr>
            <a:endParaRPr lang="en-US"/>
          </a:p>
        </c:txPr>
        <c:crossAx val="75043328"/>
        <c:crosses val="autoZero"/>
        <c:auto val="1"/>
        <c:lblAlgn val="ctr"/>
        <c:lblOffset val="100"/>
        <c:noMultiLvlLbl val="0"/>
      </c:catAx>
      <c:valAx>
        <c:axId val="75043328"/>
        <c:scaling>
          <c:orientation val="minMax"/>
          <c:max val="6"/>
        </c:scaling>
        <c:delete val="0"/>
        <c:axPos val="l"/>
        <c:majorGridlines/>
        <c:numFmt formatCode="General" sourceLinked="1"/>
        <c:majorTickMark val="out"/>
        <c:minorTickMark val="none"/>
        <c:tickLblPos val="nextTo"/>
        <c:crossAx val="75283456"/>
        <c:crosses val="autoZero"/>
        <c:crossBetween val="between"/>
      </c:valAx>
    </c:plotArea>
    <c:legend>
      <c:legendPos val="r"/>
      <c:layout/>
      <c:overlay val="0"/>
    </c:legend>
    <c:plotVisOnly val="1"/>
    <c:dispBlanksAs val="gap"/>
    <c:showDLblsOverMax val="0"/>
  </c:chart>
  <c:txPr>
    <a:bodyPr/>
    <a:lstStyle/>
    <a:p>
      <a:pPr>
        <a:defRPr sz="1800"/>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A5C22BE-C0B6-4385-8EAD-605C28A809F0}" type="datetimeFigureOut">
              <a:rPr lang="en-US" smtClean="0"/>
              <a:t>10/24/2011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9298039-6A63-4E87-BBF8-04ACE2A13FE1}" type="slidenum">
              <a:rPr lang="en-US" smtClean="0"/>
              <a:t>‹#›</a:t>
            </a:fld>
            <a:endParaRPr lang="en-US"/>
          </a:p>
        </p:txBody>
      </p:sp>
    </p:spTree>
    <p:extLst>
      <p:ext uri="{BB962C8B-B14F-4D97-AF65-F5344CB8AC3E}">
        <p14:creationId xmlns:p14="http://schemas.microsoft.com/office/powerpoint/2010/main" val="31532449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baseline="0" dirty="0" smtClean="0"/>
              <a:t>In this slide I would like to briefly introduce a general approach of parallelizing graph algorithms. The parallelization strategy that we</a:t>
            </a:r>
          </a:p>
          <a:p>
            <a:r>
              <a:rPr lang="en-US" baseline="0" dirty="0" smtClean="0"/>
              <a:t>use for </a:t>
            </a:r>
            <a:r>
              <a:rPr lang="en-US" baseline="0" dirty="0" err="1" smtClean="0"/>
              <a:t>metis</a:t>
            </a:r>
            <a:r>
              <a:rPr lang="en-US" baseline="0" dirty="0" smtClean="0"/>
              <a:t> is essentially an instance of that idea. </a:t>
            </a:r>
          </a:p>
          <a:p>
            <a:r>
              <a:rPr lang="en-US" baseline="0" dirty="0" smtClean="0"/>
              <a:t>We will view an iterative graph algorithm as the repeated application of an operator on that graph…..</a:t>
            </a:r>
          </a:p>
          <a:p>
            <a:endParaRPr lang="en-US" baseline="0" dirty="0" smtClean="0"/>
          </a:p>
          <a:p>
            <a:r>
              <a:rPr lang="en-US" baseline="0" dirty="0" smtClean="0"/>
              <a:t>For example, each iteration of the for loops in the graph algorithms can be thought as an application of an operator.</a:t>
            </a:r>
          </a:p>
          <a:p>
            <a:r>
              <a:rPr lang="en-US" baseline="0" dirty="0" smtClean="0"/>
              <a:t>The application of the operator is called an activity and it usually starts from some node in the graph. The starting node is called active node. For example, in the right figure, i2 is an active node. When doing the computation, </a:t>
            </a:r>
          </a:p>
          <a:p>
            <a:r>
              <a:rPr lang="en-US" baseline="0" dirty="0" smtClean="0"/>
              <a:t>the activity usually touch </a:t>
            </a:r>
            <a:r>
              <a:rPr lang="en-US" baseline="0" dirty="0" err="1" smtClean="0"/>
              <a:t>subgraph</a:t>
            </a:r>
            <a:r>
              <a:rPr lang="en-US" baseline="0" dirty="0" smtClean="0"/>
              <a:t> of the graph. It may read or write the nodes or edges, add or delete nodes, edges. The </a:t>
            </a:r>
            <a:r>
              <a:rPr lang="en-US" baseline="0" dirty="0" err="1" smtClean="0"/>
              <a:t>subgraph</a:t>
            </a:r>
            <a:r>
              <a:rPr lang="en-US" baseline="0" dirty="0" smtClean="0"/>
              <a:t> the activity touches is called neighborhood. In general, There are multiple active nodes in the graph waiting for processing. In some algorithms, the active nodes can be processed in any order while in others, there may be some ordering constraints. Here we focus on unordered algorithm. </a:t>
            </a:r>
          </a:p>
          <a:p>
            <a:endParaRPr lang="en-US" baseline="0" dirty="0" smtClean="0"/>
          </a:p>
          <a:p>
            <a:r>
              <a:rPr lang="en-US" baseline="0" dirty="0" smtClean="0"/>
              <a:t>So where does the parallelism come from? Click… It comes from the concurrent execution of multiple non-</a:t>
            </a:r>
            <a:r>
              <a:rPr lang="en-US" baseline="0" dirty="0" err="1" smtClean="0"/>
              <a:t>iterferring</a:t>
            </a:r>
            <a:r>
              <a:rPr lang="en-US" baseline="0" dirty="0" smtClean="0"/>
              <a:t> activities. </a:t>
            </a:r>
          </a:p>
          <a:p>
            <a:r>
              <a:rPr lang="en-US" baseline="0" dirty="0" smtClean="0"/>
              <a:t>This is a generalized form of data parallelism, which also respects ordering and neighborhood constraints, and which we call amorphous data parallelism. </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3A37903E-DAF6-9842-A2BD-DB5A19CE966C}" type="slidenum">
              <a:rPr lang="en-US" smtClean="0"/>
              <a:pPr/>
              <a:t>17</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Show some </a:t>
            </a:r>
            <a:endParaRPr lang="en-US" dirty="0"/>
          </a:p>
        </p:txBody>
      </p:sp>
      <p:sp>
        <p:nvSpPr>
          <p:cNvPr id="4" name="Slide Number Placeholder 3"/>
          <p:cNvSpPr>
            <a:spLocks noGrp="1"/>
          </p:cNvSpPr>
          <p:nvPr>
            <p:ph type="sldNum" sz="quarter" idx="10"/>
          </p:nvPr>
        </p:nvSpPr>
        <p:spPr/>
        <p:txBody>
          <a:bodyPr/>
          <a:lstStyle/>
          <a:p>
            <a:fld id="{3A37903E-DAF6-9842-A2BD-DB5A19CE966C}" type="slidenum">
              <a:rPr lang="en-US" smtClean="0"/>
              <a:pPr/>
              <a:t>22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 the figure, we compare</a:t>
            </a:r>
            <a:r>
              <a:rPr lang="en-US" baseline="0" dirty="0" smtClean="0"/>
              <a:t> the scalabilities of </a:t>
            </a:r>
            <a:r>
              <a:rPr lang="en-US" baseline="0" dirty="0" err="1" smtClean="0"/>
              <a:t>Parmetis</a:t>
            </a:r>
            <a:r>
              <a:rPr lang="en-US" baseline="0" dirty="0" smtClean="0"/>
              <a:t> and </a:t>
            </a:r>
            <a:r>
              <a:rPr lang="en-US" baseline="0" dirty="0" err="1" smtClean="0"/>
              <a:t>GHMetis</a:t>
            </a:r>
            <a:r>
              <a:rPr lang="en-US" baseline="0" dirty="0" smtClean="0"/>
              <a:t>. The scalability is the runtime of one thread </a:t>
            </a:r>
            <a:r>
              <a:rPr lang="en-US" baseline="0" dirty="0" err="1" smtClean="0"/>
              <a:t>vs</a:t>
            </a:r>
            <a:r>
              <a:rPr lang="en-US" baseline="0" dirty="0" smtClean="0"/>
              <a:t> multiple threads for each </a:t>
            </a:r>
            <a:r>
              <a:rPr lang="en-US" baseline="0" dirty="0" err="1" smtClean="0"/>
              <a:t>partitioner</a:t>
            </a:r>
            <a:r>
              <a:rPr lang="en-US" baseline="0" dirty="0" smtClean="0"/>
              <a:t>. Again, the dataset is sorted according to the sequential </a:t>
            </a:r>
            <a:r>
              <a:rPr lang="en-US" baseline="0" dirty="0" err="1" smtClean="0"/>
              <a:t>metis</a:t>
            </a:r>
            <a:r>
              <a:rPr lang="en-US" baseline="0" dirty="0" smtClean="0"/>
              <a:t> runtime. From the blue bars, we can see the scalability of </a:t>
            </a:r>
            <a:r>
              <a:rPr lang="en-US" baseline="0" dirty="0" err="1" smtClean="0"/>
              <a:t>parmetis</a:t>
            </a:r>
            <a:r>
              <a:rPr lang="en-US" baseline="0" dirty="0" smtClean="0"/>
              <a:t> is range from 1.5 to 3. The red bar shows that the scalability of </a:t>
            </a:r>
            <a:r>
              <a:rPr lang="en-US" baseline="0" dirty="0" err="1" smtClean="0"/>
              <a:t>GHMetis</a:t>
            </a:r>
            <a:r>
              <a:rPr lang="en-US" baseline="0" dirty="0" smtClean="0"/>
              <a:t> is about 3. The </a:t>
            </a:r>
            <a:r>
              <a:rPr lang="en-US" baseline="0" dirty="0" err="1" smtClean="0"/>
              <a:t>GHMetis</a:t>
            </a:r>
            <a:r>
              <a:rPr lang="en-US" baseline="0" dirty="0" smtClean="0"/>
              <a:t> is a little better than </a:t>
            </a:r>
            <a:r>
              <a:rPr lang="en-US" baseline="0" dirty="0" err="1" smtClean="0"/>
              <a:t>ParMetis</a:t>
            </a:r>
            <a:r>
              <a:rPr lang="en-US" baseline="0" dirty="0" smtClean="0"/>
              <a:t>. The gap between them may be because the one thread version of </a:t>
            </a:r>
            <a:r>
              <a:rPr lang="en-US" baseline="0" dirty="0" err="1" smtClean="0"/>
              <a:t>GHMetis</a:t>
            </a:r>
            <a:r>
              <a:rPr lang="en-US" baseline="0" dirty="0" smtClean="0"/>
              <a:t> is slower than </a:t>
            </a:r>
            <a:r>
              <a:rPr lang="en-US" baseline="0" dirty="0" err="1" smtClean="0"/>
              <a:t>ParMetis</a:t>
            </a:r>
            <a:r>
              <a:rPr lang="en-US" baseline="0" dirty="0" smtClean="0"/>
              <a:t>. To summarize the experiment results, the </a:t>
            </a:r>
            <a:r>
              <a:rPr lang="en-US" baseline="0" dirty="0" err="1" smtClean="0"/>
              <a:t>GHMetis</a:t>
            </a:r>
            <a:r>
              <a:rPr lang="en-US" baseline="0" dirty="0" smtClean="0"/>
              <a:t> achieved some speedup over the </a:t>
            </a:r>
            <a:r>
              <a:rPr lang="en-US" baseline="0" dirty="0" err="1" smtClean="0"/>
              <a:t>c</a:t>
            </a:r>
            <a:r>
              <a:rPr lang="en-US" baseline="0" dirty="0" smtClean="0"/>
              <a:t> based hand tuned sequential version and achieved a little better scalability than </a:t>
            </a:r>
            <a:r>
              <a:rPr lang="en-US" baseline="0" dirty="0" err="1" smtClean="0"/>
              <a:t>ParMetis</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3A37903E-DAF6-9842-A2BD-DB5A19CE966C}" type="slidenum">
              <a:rPr lang="en-US" smtClean="0"/>
              <a:pPr/>
              <a:t>23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b="1"/>
            </a:lvl1pPr>
          </a:lstStyle>
          <a:p>
            <a:r>
              <a:rPr lang="en-US"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90DF53A-7E00-412C-9E56-F510C7CC67D5}" type="datetime1">
              <a:rPr lang="en-US" smtClean="0"/>
              <a:pPr/>
              <a:t>10/24/2011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E1C287-65B3-4F87-9126-6322B4D60B7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AC32787-0126-421B-A702-5FA990CF0B3B}" type="datetime1">
              <a:rPr lang="en-US" smtClean="0"/>
              <a:pPr/>
              <a:t>10/24/2011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E1C287-65B3-4F87-9126-6322B4D60B7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lvl1pPr>
              <a:defRPr b="1"/>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7438596-547E-479E-96C1-ACC7411CF627}" type="datetime1">
              <a:rPr lang="en-US" smtClean="0"/>
              <a:pPr/>
              <a:t>10/24/2011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E1C287-65B3-4F87-9126-6322B4D60B79}"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b="1"/>
            </a:lvl1pPr>
          </a:lstStyle>
          <a:p>
            <a:r>
              <a:rPr lang="en-US" smtClean="0"/>
              <a:t>Click to edit Master title style</a:t>
            </a:r>
            <a:endParaRPr lang="en-US" dirty="0"/>
          </a:p>
        </p:txBody>
      </p:sp>
      <p:sp>
        <p:nvSpPr>
          <p:cNvPr id="3" name="Table Placeholder 2"/>
          <p:cNvSpPr>
            <a:spLocks noGrp="1"/>
          </p:cNvSpPr>
          <p:nvPr>
            <p:ph type="tbl" idx="1"/>
          </p:nvPr>
        </p:nvSpPr>
        <p:spPr>
          <a:xfrm>
            <a:off x="457200" y="1600200"/>
            <a:ext cx="8229600" cy="4525963"/>
          </a:xfrm>
        </p:spPr>
        <p:txBody>
          <a:bodyPr/>
          <a:lstStyle/>
          <a:p>
            <a:pPr lvl="0"/>
            <a:r>
              <a:rPr lang="en-US" noProof="0" smtClean="0"/>
              <a:t>Click icon to add table</a:t>
            </a:r>
          </a:p>
        </p:txBody>
      </p:sp>
      <p:sp>
        <p:nvSpPr>
          <p:cNvPr id="4" name="Rectangle 4"/>
          <p:cNvSpPr>
            <a:spLocks noGrp="1" noChangeArrowheads="1"/>
          </p:cNvSpPr>
          <p:nvPr>
            <p:ph type="dt" sz="half" idx="10"/>
          </p:nvPr>
        </p:nvSpPr>
        <p:spPr>
          <a:ln/>
        </p:spPr>
        <p:txBody>
          <a:bodyPr/>
          <a:lstStyle>
            <a:lvl1pPr>
              <a:defRPr/>
            </a:lvl1pPr>
          </a:lstStyle>
          <a:p>
            <a:pPr>
              <a:defRPr/>
            </a:pPr>
            <a:fld id="{3DFE2352-4A12-4638-AD19-2E2C7FB48312}" type="datetime1">
              <a:rPr lang="en-US" smtClean="0"/>
              <a:pPr>
                <a:defRPr/>
              </a:pPr>
              <a:t>10/24/2011</a:t>
            </a:fld>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4698EADB-ED16-418C-9698-DAB05A5064CF}"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x">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b="1"/>
            </a:lvl1pPr>
          </a:lstStyle>
          <a:p>
            <a:r>
              <a:rPr lang="en-US" smtClean="0"/>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fld id="{84FBB546-7F1C-4286-BF68-B0FDE8CC4EFC}" type="datetime1">
              <a:rPr lang="en-US" smtClean="0"/>
              <a:pPr>
                <a:defRPr/>
              </a:pPr>
              <a:t>10/24/2011</a:t>
            </a:fld>
            <a:endParaRPr lang="en-US"/>
          </a:p>
        </p:txBody>
      </p:sp>
      <p:sp>
        <p:nvSpPr>
          <p:cNvPr id="6" name="Rectangle 6"/>
          <p:cNvSpPr>
            <a:spLocks noGrp="1" noChangeArrowheads="1"/>
          </p:cNvSpPr>
          <p:nvPr>
            <p:ph type="sldNum" sz="quarter" idx="11"/>
          </p:nvPr>
        </p:nvSpPr>
        <p:spPr>
          <a:ln/>
        </p:spPr>
        <p:txBody>
          <a:bodyPr/>
          <a:lstStyle>
            <a:lvl1pPr>
              <a:defRPr/>
            </a:lvl1pPr>
          </a:lstStyle>
          <a:p>
            <a:pPr>
              <a:defRPr/>
            </a:pPr>
            <a:fld id="{8DC7BF26-175F-4F8A-8966-91466318F4CE}" type="slidenum">
              <a:rPr lang="en-US"/>
              <a:pPr>
                <a:defRPr/>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OverTx">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b="1"/>
            </a:lvl1pPr>
          </a:lstStyle>
          <a:p>
            <a:r>
              <a:rPr lang="en-US" smtClean="0"/>
              <a:t>Click to edit Master title style</a:t>
            </a:r>
            <a:endParaRPr lang="en-US" dirty="0"/>
          </a:p>
        </p:txBody>
      </p:sp>
      <p:sp>
        <p:nvSpPr>
          <p:cNvPr id="3" name="Content Placeholder 2"/>
          <p:cNvSpPr>
            <a:spLocks noGrp="1"/>
          </p:cNvSpPr>
          <p:nvPr>
            <p:ph sz="half" idx="1"/>
          </p:nvPr>
        </p:nvSpPr>
        <p:spPr>
          <a:xfrm>
            <a:off x="457200" y="1600200"/>
            <a:ext cx="82296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3938588"/>
            <a:ext cx="82296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fld id="{795BA56A-7228-487B-BF6D-856EDB6151B1}" type="datetime1">
              <a:rPr lang="en-US" smtClean="0"/>
              <a:pPr>
                <a:defRPr/>
              </a:pPr>
              <a:t>10/24/2011</a:t>
            </a:fld>
            <a:endParaRPr lang="en-US"/>
          </a:p>
        </p:txBody>
      </p:sp>
      <p:sp>
        <p:nvSpPr>
          <p:cNvPr id="6" name="Rectangle 6"/>
          <p:cNvSpPr>
            <a:spLocks noGrp="1" noChangeArrowheads="1"/>
          </p:cNvSpPr>
          <p:nvPr>
            <p:ph type="sldNum" sz="quarter" idx="11"/>
          </p:nvPr>
        </p:nvSpPr>
        <p:spPr>
          <a:ln/>
        </p:spPr>
        <p:txBody>
          <a:bodyPr/>
          <a:lstStyle>
            <a:lvl1pPr>
              <a:defRPr/>
            </a:lvl1pPr>
          </a:lstStyle>
          <a:p>
            <a:pPr>
              <a:defRPr/>
            </a:pPr>
            <a:fld id="{DAC4A5A1-510A-4415-88D5-B28D24A38661}" type="slidenum">
              <a:rPr lang="en-US"/>
              <a:pPr>
                <a:defRPr/>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245225"/>
            <a:ext cx="2133600" cy="476250"/>
          </a:xfrm>
        </p:spPr>
        <p:txBody>
          <a:bodyPr/>
          <a:lstStyle>
            <a:lvl1pPr>
              <a:defRPr/>
            </a:lvl1pPr>
          </a:lstStyle>
          <a:p>
            <a:fld id="{63377094-63B9-F74D-96CB-88B75C748035}" type="datetime1">
              <a:rPr lang="en-US" smtClean="0"/>
              <a:pPr/>
              <a:t>10/24/2011</a:t>
            </a:fld>
            <a:endParaRPr lang="en-US"/>
          </a:p>
        </p:txBody>
      </p:sp>
      <p:sp>
        <p:nvSpPr>
          <p:cNvPr id="6" name="Slide Number Placeholder 5"/>
          <p:cNvSpPr>
            <a:spLocks noGrp="1"/>
          </p:cNvSpPr>
          <p:nvPr>
            <p:ph type="sldNum" sz="quarter" idx="11"/>
          </p:nvPr>
        </p:nvSpPr>
        <p:spPr>
          <a:xfrm>
            <a:off x="6553200" y="6245225"/>
            <a:ext cx="2133600" cy="476250"/>
          </a:xfrm>
        </p:spPr>
        <p:txBody>
          <a:bodyPr/>
          <a:lstStyle>
            <a:lvl1pPr>
              <a:defRPr/>
            </a:lvl1pPr>
          </a:lstStyle>
          <a:p>
            <a:fld id="{DF89FC0A-7A03-4E91-A6CA-4AACBFBDAA6F}" type="slidenum">
              <a:rPr lang="en-US"/>
              <a:pPr/>
              <a:t>‹#›</a:t>
            </a:fld>
            <a:endParaRPr lang="en-US"/>
          </a:p>
        </p:txBody>
      </p:sp>
    </p:spTree>
    <p:extLst>
      <p:ext uri="{BB962C8B-B14F-4D97-AF65-F5344CB8AC3E}">
        <p14:creationId xmlns:p14="http://schemas.microsoft.com/office/powerpoint/2010/main" val="26167504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78156EA-ADA5-40FC-A289-785CEDE73A08}" type="datetime1">
              <a:rPr lang="en-US" smtClean="0"/>
              <a:pPr/>
              <a:t>10/24/2011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E1C287-65B3-4F87-9126-6322B4D60B7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7EAC944-CA44-4A8A-B94A-3D5C9507CBDD}" type="datetime1">
              <a:rPr lang="en-US" smtClean="0"/>
              <a:pPr/>
              <a:t>10/24/2011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E1C287-65B3-4F87-9126-6322B4D60B7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en-US" smtClean="0"/>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0C32D4-49AF-4464-83CE-7B74907AA8BF}" type="datetime1">
              <a:rPr lang="en-US" smtClean="0"/>
              <a:pPr/>
              <a:t>10/24/2011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E1C287-65B3-4F87-9126-6322B4D60B7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en-US"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F821379-53A5-43D6-A099-E3ADC9C0BF62}" type="datetime1">
              <a:rPr lang="en-US" smtClean="0"/>
              <a:pPr/>
              <a:t>10/24/2011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8E1C287-65B3-4F87-9126-6322B4D60B7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2F7F028-18D3-4480-B4F4-D24CB99C6B9D}" type="datetime1">
              <a:rPr lang="en-US" smtClean="0"/>
              <a:pPr/>
              <a:t>10/24/2011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8E1C287-65B3-4F87-9126-6322B4D60B7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5E4B20-F354-4F91-B766-F1B32A45D6E2}" type="datetime1">
              <a:rPr lang="en-US" smtClean="0"/>
              <a:pPr/>
              <a:t>10/24/2011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8E1C287-65B3-4F87-9126-6322B4D60B7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5BEBEBF-A661-4F79-BC9B-1EE29C22014B}" type="datetime1">
              <a:rPr lang="en-US" smtClean="0"/>
              <a:pPr/>
              <a:t>10/24/2011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E1C287-65B3-4F87-9126-6322B4D60B7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56A71C1-EED0-43B5-8C98-0664902E3D16}" type="datetime1">
              <a:rPr lang="en-US" smtClean="0"/>
              <a:pPr/>
              <a:t>10/24/2011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E1C287-65B3-4F87-9126-6322B4D60B7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5643733-D440-44BE-8B0A-D3250F42A620}" type="datetime1">
              <a:rPr lang="en-US" smtClean="0"/>
              <a:pPr/>
              <a:t>10/24/2011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8E1C287-65B3-4F87-9126-6322B4D60B7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2" r:id="rId13"/>
    <p:sldLayoutId id="2147483664" r:id="rId14"/>
    <p:sldLayoutId id="2147483665" r:id="rId15"/>
  </p:sldLayoutIdLst>
  <p:hf hdr="0" ftr="0" dt="0"/>
  <p:txStyles>
    <p:titleStyle>
      <a:lvl1pPr algn="ctr" defTabSz="914400" rtl="0" eaLnBrk="1" latinLnBrk="0" hangingPunct="1">
        <a:spcBef>
          <a:spcPct val="0"/>
        </a:spcBef>
        <a:buNone/>
        <a:defRPr sz="4400" b="1"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5.xml"/><Relationship Id="rId1" Type="http://schemas.openxmlformats.org/officeDocument/2006/relationships/tags" Target="../tags/tag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chart" Target="../charts/char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Graph Partitioning</a:t>
            </a:r>
            <a:endParaRPr lang="en-US" dirty="0"/>
          </a:p>
        </p:txBody>
      </p:sp>
      <p:sp>
        <p:nvSpPr>
          <p:cNvPr id="3" name="Subtitle 2"/>
          <p:cNvSpPr>
            <a:spLocks noGrp="1"/>
          </p:cNvSpPr>
          <p:nvPr>
            <p:ph type="subTitle" idx="1"/>
          </p:nvPr>
        </p:nvSpPr>
        <p:spPr/>
        <p:txBody>
          <a:bodyPr/>
          <a:lstStyle/>
          <a:p>
            <a:r>
              <a:rPr lang="en-US" dirty="0" smtClean="0"/>
              <a:t>Donald Nguyen</a:t>
            </a:r>
          </a:p>
          <a:p>
            <a:r>
              <a:rPr lang="en-US" dirty="0" smtClean="0"/>
              <a:t>October </a:t>
            </a:r>
            <a:r>
              <a:rPr lang="en-US" dirty="0" smtClean="0"/>
              <a:t>24</a:t>
            </a:r>
            <a:r>
              <a:rPr lang="en-US" dirty="0" smtClean="0"/>
              <a:t>, </a:t>
            </a:r>
            <a:r>
              <a:rPr lang="en-US" dirty="0" smtClean="0"/>
              <a:t>2011</a:t>
            </a:r>
            <a:endParaRPr lang="en-US" dirty="0"/>
          </a:p>
        </p:txBody>
      </p:sp>
    </p:spTree>
    <p:extLst>
      <p:ext uri="{BB962C8B-B14F-4D97-AF65-F5344CB8AC3E}">
        <p14:creationId xmlns:p14="http://schemas.microsoft.com/office/powerpoint/2010/main" val="386419561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Metis</a:t>
            </a:r>
            <a:endParaRPr lang="en-US" dirty="0"/>
          </a:p>
        </p:txBody>
      </p:sp>
      <p:sp>
        <p:nvSpPr>
          <p:cNvPr id="3" name="Content Placeholder 2"/>
          <p:cNvSpPr>
            <a:spLocks noGrp="1"/>
          </p:cNvSpPr>
          <p:nvPr>
            <p:ph idx="1"/>
          </p:nvPr>
        </p:nvSpPr>
        <p:spPr>
          <a:xfrm>
            <a:off x="457200" y="1600200"/>
            <a:ext cx="4114800" cy="4525963"/>
          </a:xfrm>
        </p:spPr>
        <p:txBody>
          <a:bodyPr/>
          <a:lstStyle/>
          <a:p>
            <a:r>
              <a:rPr lang="en-US" dirty="0" smtClean="0"/>
              <a:t>Multilevel</a:t>
            </a:r>
          </a:p>
          <a:p>
            <a:pPr lvl="1"/>
            <a:r>
              <a:rPr lang="en-US" dirty="0" smtClean="0"/>
              <a:t>Use short range and long range structure</a:t>
            </a:r>
          </a:p>
          <a:p>
            <a:endParaRPr lang="en-US" dirty="0" smtClean="0"/>
          </a:p>
          <a:p>
            <a:r>
              <a:rPr lang="en-US" dirty="0" smtClean="0"/>
              <a:t>3 major phases</a:t>
            </a:r>
          </a:p>
          <a:p>
            <a:pPr lvl="1"/>
            <a:r>
              <a:rPr lang="en-US" dirty="0" smtClean="0"/>
              <a:t>coarsening</a:t>
            </a:r>
          </a:p>
          <a:p>
            <a:pPr lvl="1"/>
            <a:r>
              <a:rPr lang="en-US" dirty="0" smtClean="0"/>
              <a:t>initial partitioning</a:t>
            </a:r>
          </a:p>
          <a:p>
            <a:pPr lvl="1"/>
            <a:r>
              <a:rPr lang="en-US" dirty="0" smtClean="0"/>
              <a:t>refinement</a:t>
            </a:r>
            <a:endParaRPr lang="en-US" dirty="0"/>
          </a:p>
        </p:txBody>
      </p:sp>
      <p:sp>
        <p:nvSpPr>
          <p:cNvPr id="4" name="Slide Number Placeholder 3"/>
          <p:cNvSpPr>
            <a:spLocks noGrp="1"/>
          </p:cNvSpPr>
          <p:nvPr>
            <p:ph type="sldNum" sz="quarter" idx="12"/>
          </p:nvPr>
        </p:nvSpPr>
        <p:spPr/>
        <p:txBody>
          <a:bodyPr/>
          <a:lstStyle/>
          <a:p>
            <a:fld id="{E8E1C287-65B3-4F87-9126-6322B4D60B79}" type="slidenum">
              <a:rPr lang="en-US" smtClean="0"/>
              <a:pPr/>
              <a:t>10</a:t>
            </a:fld>
            <a:endParaRPr lang="en-US"/>
          </a:p>
        </p:txBody>
      </p:sp>
      <p:sp>
        <p:nvSpPr>
          <p:cNvPr id="5" name="Oval 4"/>
          <p:cNvSpPr/>
          <p:nvPr/>
        </p:nvSpPr>
        <p:spPr>
          <a:xfrm>
            <a:off x="5470864" y="19812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5851864" y="1989338"/>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5470864" y="2294138"/>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5851864" y="2294138"/>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6248400" y="1995256"/>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6248400" y="2294138"/>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5960616" y="3649462"/>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6341616" y="36576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5960616" y="39624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6341616" y="39624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6705600" y="5021062"/>
            <a:ext cx="152400" cy="152400"/>
          </a:xfrm>
          <a:prstGeom prst="ellipse">
            <a:avLst/>
          </a:prstGeom>
          <a:solidFill>
            <a:schemeClr val="accent3"/>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7086600" y="5029200"/>
            <a:ext cx="152400" cy="152400"/>
          </a:xfrm>
          <a:prstGeom prst="ellipse">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4876800" y="2056491"/>
            <a:ext cx="409086" cy="369332"/>
          </a:xfrm>
          <a:prstGeom prst="rect">
            <a:avLst/>
          </a:prstGeom>
          <a:noFill/>
        </p:spPr>
        <p:txBody>
          <a:bodyPr wrap="none" rtlCol="0">
            <a:spAutoFit/>
          </a:bodyPr>
          <a:lstStyle/>
          <a:p>
            <a:r>
              <a:rPr lang="en-US" dirty="0" smtClean="0"/>
              <a:t>G</a:t>
            </a:r>
            <a:r>
              <a:rPr lang="en-US" baseline="-25000" dirty="0" smtClean="0"/>
              <a:t>1</a:t>
            </a:r>
            <a:endParaRPr lang="en-US" baseline="-25000" dirty="0"/>
          </a:p>
        </p:txBody>
      </p:sp>
      <p:sp>
        <p:nvSpPr>
          <p:cNvPr id="32" name="TextBox 31"/>
          <p:cNvSpPr txBox="1"/>
          <p:nvPr/>
        </p:nvSpPr>
        <p:spPr>
          <a:xfrm>
            <a:off x="5970258" y="4912596"/>
            <a:ext cx="410690" cy="369332"/>
          </a:xfrm>
          <a:prstGeom prst="rect">
            <a:avLst/>
          </a:prstGeom>
          <a:noFill/>
        </p:spPr>
        <p:txBody>
          <a:bodyPr wrap="none" rtlCol="0">
            <a:spAutoFit/>
          </a:bodyPr>
          <a:lstStyle/>
          <a:p>
            <a:r>
              <a:rPr lang="en-US" dirty="0" smtClean="0"/>
              <a:t>G</a:t>
            </a:r>
            <a:r>
              <a:rPr lang="en-US" baseline="-25000" dirty="0" smtClean="0"/>
              <a:t>n</a:t>
            </a:r>
            <a:endParaRPr lang="en-US" baseline="-25000" dirty="0"/>
          </a:p>
        </p:txBody>
      </p:sp>
      <p:cxnSp>
        <p:nvCxnSpPr>
          <p:cNvPr id="34" name="Straight Connector 33"/>
          <p:cNvCxnSpPr>
            <a:stCxn id="5" idx="4"/>
            <a:endCxn id="7" idx="0"/>
          </p:cNvCxnSpPr>
          <p:nvPr/>
        </p:nvCxnSpPr>
        <p:spPr>
          <a:xfrm>
            <a:off x="5547064" y="2133600"/>
            <a:ext cx="0" cy="16053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5" name="Straight Connector 34"/>
          <p:cNvCxnSpPr>
            <a:stCxn id="7" idx="6"/>
            <a:endCxn id="8" idx="2"/>
          </p:cNvCxnSpPr>
          <p:nvPr/>
        </p:nvCxnSpPr>
        <p:spPr>
          <a:xfrm>
            <a:off x="5623264" y="2370338"/>
            <a:ext cx="228600"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9" name="Straight Connector 38"/>
          <p:cNvCxnSpPr>
            <a:stCxn id="6" idx="4"/>
            <a:endCxn id="8" idx="0"/>
          </p:cNvCxnSpPr>
          <p:nvPr/>
        </p:nvCxnSpPr>
        <p:spPr>
          <a:xfrm>
            <a:off x="5928064" y="2141738"/>
            <a:ext cx="0" cy="15240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9" idx="4"/>
            <a:endCxn id="10" idx="0"/>
          </p:cNvCxnSpPr>
          <p:nvPr/>
        </p:nvCxnSpPr>
        <p:spPr>
          <a:xfrm>
            <a:off x="6324600" y="2147656"/>
            <a:ext cx="0" cy="146482"/>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5" name="Straight Connector 44"/>
          <p:cNvCxnSpPr>
            <a:stCxn id="5" idx="6"/>
            <a:endCxn id="6" idx="2"/>
          </p:cNvCxnSpPr>
          <p:nvPr/>
        </p:nvCxnSpPr>
        <p:spPr>
          <a:xfrm>
            <a:off x="5623264" y="2057400"/>
            <a:ext cx="228600" cy="813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9" name="Straight Connector 48"/>
          <p:cNvCxnSpPr>
            <a:stCxn id="9" idx="2"/>
            <a:endCxn id="6" idx="6"/>
          </p:cNvCxnSpPr>
          <p:nvPr/>
        </p:nvCxnSpPr>
        <p:spPr>
          <a:xfrm flipH="1" flipV="1">
            <a:off x="6004264" y="2065538"/>
            <a:ext cx="244136" cy="591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52" name="Straight Connector 51"/>
          <p:cNvCxnSpPr>
            <a:stCxn id="8" idx="6"/>
            <a:endCxn id="10" idx="2"/>
          </p:cNvCxnSpPr>
          <p:nvPr/>
        </p:nvCxnSpPr>
        <p:spPr>
          <a:xfrm>
            <a:off x="6004264" y="2370338"/>
            <a:ext cx="244136"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68" name="Oval 67"/>
          <p:cNvSpPr/>
          <p:nvPr/>
        </p:nvSpPr>
        <p:spPr>
          <a:xfrm>
            <a:off x="7310761" y="1988968"/>
            <a:ext cx="152400" cy="152400"/>
          </a:xfrm>
          <a:prstGeom prst="ellipse">
            <a:avLst/>
          </a:prstGeom>
          <a:solidFill>
            <a:schemeClr val="accent3"/>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p:cNvSpPr/>
          <p:nvPr/>
        </p:nvSpPr>
        <p:spPr>
          <a:xfrm>
            <a:off x="7691761" y="1997106"/>
            <a:ext cx="152400" cy="152400"/>
          </a:xfrm>
          <a:prstGeom prst="ellipse">
            <a:avLst/>
          </a:prstGeom>
          <a:solidFill>
            <a:schemeClr val="accent3"/>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p:cNvSpPr/>
          <p:nvPr/>
        </p:nvSpPr>
        <p:spPr>
          <a:xfrm>
            <a:off x="7310761" y="2301906"/>
            <a:ext cx="152400" cy="152400"/>
          </a:xfrm>
          <a:prstGeom prst="ellipse">
            <a:avLst/>
          </a:prstGeom>
          <a:solidFill>
            <a:schemeClr val="accent3"/>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p:cNvSpPr/>
          <p:nvPr/>
        </p:nvSpPr>
        <p:spPr>
          <a:xfrm>
            <a:off x="7691761" y="2301906"/>
            <a:ext cx="152400" cy="152400"/>
          </a:xfrm>
          <a:prstGeom prst="ellipse">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p:cNvSpPr/>
          <p:nvPr/>
        </p:nvSpPr>
        <p:spPr>
          <a:xfrm>
            <a:off x="8088297" y="2003024"/>
            <a:ext cx="152400" cy="152400"/>
          </a:xfrm>
          <a:prstGeom prst="ellipse">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p:cNvSpPr/>
          <p:nvPr/>
        </p:nvSpPr>
        <p:spPr>
          <a:xfrm>
            <a:off x="8088297" y="2301906"/>
            <a:ext cx="152400" cy="152400"/>
          </a:xfrm>
          <a:prstGeom prst="ellipse">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4" name="Straight Connector 73"/>
          <p:cNvCxnSpPr>
            <a:stCxn id="68" idx="4"/>
            <a:endCxn id="70" idx="0"/>
          </p:cNvCxnSpPr>
          <p:nvPr/>
        </p:nvCxnSpPr>
        <p:spPr>
          <a:xfrm>
            <a:off x="7386961" y="2141368"/>
            <a:ext cx="0" cy="16053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5" name="Straight Connector 74"/>
          <p:cNvCxnSpPr>
            <a:stCxn id="70" idx="6"/>
            <a:endCxn id="71" idx="2"/>
          </p:cNvCxnSpPr>
          <p:nvPr/>
        </p:nvCxnSpPr>
        <p:spPr>
          <a:xfrm>
            <a:off x="7463161" y="2378106"/>
            <a:ext cx="228600"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6" name="Straight Connector 75"/>
          <p:cNvCxnSpPr>
            <a:stCxn id="69" idx="4"/>
            <a:endCxn id="71" idx="0"/>
          </p:cNvCxnSpPr>
          <p:nvPr/>
        </p:nvCxnSpPr>
        <p:spPr>
          <a:xfrm>
            <a:off x="7767961" y="2149506"/>
            <a:ext cx="0" cy="15240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7" name="Straight Connector 76"/>
          <p:cNvCxnSpPr>
            <a:stCxn id="72" idx="4"/>
            <a:endCxn id="73" idx="0"/>
          </p:cNvCxnSpPr>
          <p:nvPr/>
        </p:nvCxnSpPr>
        <p:spPr>
          <a:xfrm>
            <a:off x="8164497" y="2155424"/>
            <a:ext cx="0" cy="146482"/>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8" name="Straight Connector 77"/>
          <p:cNvCxnSpPr>
            <a:stCxn id="68" idx="6"/>
            <a:endCxn id="69" idx="2"/>
          </p:cNvCxnSpPr>
          <p:nvPr/>
        </p:nvCxnSpPr>
        <p:spPr>
          <a:xfrm>
            <a:off x="7463161" y="2065168"/>
            <a:ext cx="228600" cy="813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9" name="Straight Connector 78"/>
          <p:cNvCxnSpPr>
            <a:stCxn id="72" idx="2"/>
            <a:endCxn id="69" idx="6"/>
          </p:cNvCxnSpPr>
          <p:nvPr/>
        </p:nvCxnSpPr>
        <p:spPr>
          <a:xfrm flipH="1" flipV="1">
            <a:off x="7844161" y="2073306"/>
            <a:ext cx="244136" cy="591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80" name="Straight Connector 79"/>
          <p:cNvCxnSpPr>
            <a:stCxn id="71" idx="6"/>
            <a:endCxn id="73" idx="2"/>
          </p:cNvCxnSpPr>
          <p:nvPr/>
        </p:nvCxnSpPr>
        <p:spPr>
          <a:xfrm>
            <a:off x="7844161" y="2378106"/>
            <a:ext cx="244136"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81" name="TextBox 80"/>
          <p:cNvSpPr txBox="1"/>
          <p:nvPr/>
        </p:nvSpPr>
        <p:spPr>
          <a:xfrm rot="5400000">
            <a:off x="5941334" y="2882616"/>
            <a:ext cx="343364" cy="369332"/>
          </a:xfrm>
          <a:prstGeom prst="rect">
            <a:avLst/>
          </a:prstGeom>
          <a:noFill/>
        </p:spPr>
        <p:txBody>
          <a:bodyPr wrap="none" rtlCol="0">
            <a:spAutoFit/>
          </a:bodyPr>
          <a:lstStyle/>
          <a:p>
            <a:r>
              <a:rPr lang="en-US" dirty="0" smtClean="0"/>
              <a:t>…</a:t>
            </a:r>
            <a:endParaRPr lang="en-US" dirty="0"/>
          </a:p>
        </p:txBody>
      </p:sp>
      <p:sp>
        <p:nvSpPr>
          <p:cNvPr id="82" name="TextBox 81"/>
          <p:cNvSpPr txBox="1"/>
          <p:nvPr/>
        </p:nvSpPr>
        <p:spPr>
          <a:xfrm rot="5400000">
            <a:off x="7584527" y="2894453"/>
            <a:ext cx="343364" cy="369332"/>
          </a:xfrm>
          <a:prstGeom prst="rect">
            <a:avLst/>
          </a:prstGeom>
          <a:noFill/>
        </p:spPr>
        <p:txBody>
          <a:bodyPr wrap="none" rtlCol="0">
            <a:spAutoFit/>
          </a:bodyPr>
          <a:lstStyle/>
          <a:p>
            <a:r>
              <a:rPr lang="en-US" dirty="0" smtClean="0"/>
              <a:t>…</a:t>
            </a:r>
            <a:endParaRPr lang="en-US" dirty="0"/>
          </a:p>
        </p:txBody>
      </p:sp>
      <p:sp>
        <p:nvSpPr>
          <p:cNvPr id="83" name="TextBox 82"/>
          <p:cNvSpPr txBox="1"/>
          <p:nvPr/>
        </p:nvSpPr>
        <p:spPr>
          <a:xfrm rot="5400000">
            <a:off x="6501652" y="4330416"/>
            <a:ext cx="343364" cy="369332"/>
          </a:xfrm>
          <a:prstGeom prst="rect">
            <a:avLst/>
          </a:prstGeom>
          <a:noFill/>
        </p:spPr>
        <p:txBody>
          <a:bodyPr wrap="none" rtlCol="0">
            <a:spAutoFit/>
          </a:bodyPr>
          <a:lstStyle/>
          <a:p>
            <a:r>
              <a:rPr lang="en-US" dirty="0" smtClean="0"/>
              <a:t>…</a:t>
            </a:r>
            <a:endParaRPr lang="en-US" dirty="0"/>
          </a:p>
        </p:txBody>
      </p:sp>
      <p:sp>
        <p:nvSpPr>
          <p:cNvPr id="84" name="TextBox 83"/>
          <p:cNvSpPr txBox="1"/>
          <p:nvPr/>
        </p:nvSpPr>
        <p:spPr>
          <a:xfrm rot="5400000">
            <a:off x="7175784" y="4345212"/>
            <a:ext cx="343364" cy="369332"/>
          </a:xfrm>
          <a:prstGeom prst="rect">
            <a:avLst/>
          </a:prstGeom>
          <a:noFill/>
        </p:spPr>
        <p:txBody>
          <a:bodyPr wrap="none" rtlCol="0">
            <a:spAutoFit/>
          </a:bodyPr>
          <a:lstStyle/>
          <a:p>
            <a:r>
              <a:rPr lang="en-US" dirty="0" smtClean="0"/>
              <a:t>…</a:t>
            </a:r>
            <a:endParaRPr lang="en-US" dirty="0"/>
          </a:p>
        </p:txBody>
      </p:sp>
      <p:cxnSp>
        <p:nvCxnSpPr>
          <p:cNvPr id="85" name="Straight Connector 84"/>
          <p:cNvCxnSpPr/>
          <p:nvPr/>
        </p:nvCxnSpPr>
        <p:spPr>
          <a:xfrm>
            <a:off x="6036816" y="3801862"/>
            <a:ext cx="0" cy="16053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6419296" y="3793724"/>
            <a:ext cx="0" cy="16053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6113016" y="4057835"/>
            <a:ext cx="244136"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6097480" y="3733800"/>
            <a:ext cx="244136"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89" name="Oval 88"/>
          <p:cNvSpPr/>
          <p:nvPr/>
        </p:nvSpPr>
        <p:spPr>
          <a:xfrm>
            <a:off x="7234561" y="3669807"/>
            <a:ext cx="152400" cy="152400"/>
          </a:xfrm>
          <a:prstGeom prst="ellipse">
            <a:avLst/>
          </a:prstGeom>
          <a:solidFill>
            <a:schemeClr val="accent3"/>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Oval 89"/>
          <p:cNvSpPr/>
          <p:nvPr/>
        </p:nvSpPr>
        <p:spPr>
          <a:xfrm>
            <a:off x="7615561" y="3677945"/>
            <a:ext cx="152400" cy="152400"/>
          </a:xfrm>
          <a:prstGeom prst="ellipse">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Oval 90"/>
          <p:cNvSpPr/>
          <p:nvPr/>
        </p:nvSpPr>
        <p:spPr>
          <a:xfrm>
            <a:off x="7234561" y="3982745"/>
            <a:ext cx="152400" cy="152400"/>
          </a:xfrm>
          <a:prstGeom prst="ellipse">
            <a:avLst/>
          </a:prstGeom>
          <a:solidFill>
            <a:schemeClr val="accent3"/>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p:cNvSpPr/>
          <p:nvPr/>
        </p:nvSpPr>
        <p:spPr>
          <a:xfrm>
            <a:off x="7615561" y="3982745"/>
            <a:ext cx="152400" cy="152400"/>
          </a:xfrm>
          <a:prstGeom prst="ellipse">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3" name="Straight Connector 92"/>
          <p:cNvCxnSpPr/>
          <p:nvPr/>
        </p:nvCxnSpPr>
        <p:spPr>
          <a:xfrm>
            <a:off x="7310761" y="3822207"/>
            <a:ext cx="0" cy="16053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a:off x="7693241" y="3814069"/>
            <a:ext cx="0" cy="16053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a:off x="7386961" y="4078180"/>
            <a:ext cx="244136"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a:off x="7371425" y="3754145"/>
            <a:ext cx="244136"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6858000" y="5105400"/>
            <a:ext cx="244136"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98" name="Down Arrow 97"/>
          <p:cNvSpPr/>
          <p:nvPr/>
        </p:nvSpPr>
        <p:spPr>
          <a:xfrm rot="20171367">
            <a:off x="5218613" y="3201895"/>
            <a:ext cx="269959" cy="89618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Down Arrow 99"/>
          <p:cNvSpPr/>
          <p:nvPr/>
        </p:nvSpPr>
        <p:spPr>
          <a:xfrm rot="11700000">
            <a:off x="8199671" y="3242972"/>
            <a:ext cx="269959" cy="89618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rot="3881972">
            <a:off x="4421347" y="3539726"/>
            <a:ext cx="1199880" cy="369332"/>
          </a:xfrm>
          <a:prstGeom prst="rect">
            <a:avLst/>
          </a:prstGeom>
          <a:noFill/>
        </p:spPr>
        <p:txBody>
          <a:bodyPr wrap="none" rtlCol="0">
            <a:spAutoFit/>
          </a:bodyPr>
          <a:lstStyle/>
          <a:p>
            <a:r>
              <a:rPr lang="en-US" dirty="0" smtClean="0"/>
              <a:t>coarsening</a:t>
            </a:r>
            <a:endParaRPr lang="en-US" dirty="0"/>
          </a:p>
        </p:txBody>
      </p:sp>
      <p:sp>
        <p:nvSpPr>
          <p:cNvPr id="16" name="TextBox 15"/>
          <p:cNvSpPr txBox="1"/>
          <p:nvPr/>
        </p:nvSpPr>
        <p:spPr>
          <a:xfrm rot="17127597">
            <a:off x="8108093" y="3658797"/>
            <a:ext cx="1232260" cy="369332"/>
          </a:xfrm>
          <a:prstGeom prst="rect">
            <a:avLst/>
          </a:prstGeom>
          <a:noFill/>
        </p:spPr>
        <p:txBody>
          <a:bodyPr wrap="none" rtlCol="0">
            <a:spAutoFit/>
          </a:bodyPr>
          <a:lstStyle/>
          <a:p>
            <a:r>
              <a:rPr lang="en-US" dirty="0" smtClean="0"/>
              <a:t>refinement</a:t>
            </a:r>
            <a:endParaRPr lang="en-US" dirty="0"/>
          </a:p>
        </p:txBody>
      </p:sp>
      <p:sp>
        <p:nvSpPr>
          <p:cNvPr id="19" name="TextBox 18"/>
          <p:cNvSpPr txBox="1"/>
          <p:nvPr/>
        </p:nvSpPr>
        <p:spPr>
          <a:xfrm>
            <a:off x="6297682" y="6172200"/>
            <a:ext cx="45719" cy="369332"/>
          </a:xfrm>
          <a:prstGeom prst="rect">
            <a:avLst/>
          </a:prstGeom>
          <a:noFill/>
        </p:spPr>
        <p:txBody>
          <a:bodyPr wrap="square" rtlCol="0">
            <a:spAutoFit/>
          </a:bodyPr>
          <a:lstStyle/>
          <a:p>
            <a:endParaRPr lang="en-US" dirty="0"/>
          </a:p>
        </p:txBody>
      </p:sp>
      <p:sp>
        <p:nvSpPr>
          <p:cNvPr id="20" name="TextBox 19"/>
          <p:cNvSpPr txBox="1"/>
          <p:nvPr/>
        </p:nvSpPr>
        <p:spPr>
          <a:xfrm>
            <a:off x="6017212" y="5269468"/>
            <a:ext cx="1858201" cy="369332"/>
          </a:xfrm>
          <a:prstGeom prst="rect">
            <a:avLst/>
          </a:prstGeom>
          <a:noFill/>
        </p:spPr>
        <p:txBody>
          <a:bodyPr wrap="none" rtlCol="0">
            <a:spAutoFit/>
          </a:bodyPr>
          <a:lstStyle/>
          <a:p>
            <a:r>
              <a:rPr lang="en-US" dirty="0" smtClean="0"/>
              <a:t>initial partitioning</a:t>
            </a:r>
            <a:endParaRPr lang="en-US" dirty="0"/>
          </a:p>
        </p:txBody>
      </p:sp>
    </p:spTree>
    <p:extLst>
      <p:ext uri="{BB962C8B-B14F-4D97-AF65-F5344CB8AC3E}">
        <p14:creationId xmlns:p14="http://schemas.microsoft.com/office/powerpoint/2010/main" val="291137745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Coarsening</a:t>
            </a:r>
            <a:endParaRPr lang="en-US" dirty="0"/>
          </a:p>
        </p:txBody>
      </p:sp>
      <p:sp>
        <p:nvSpPr>
          <p:cNvPr id="3" name="Content Placeholder 2"/>
          <p:cNvSpPr>
            <a:spLocks noGrp="1"/>
          </p:cNvSpPr>
          <p:nvPr>
            <p:ph idx="1"/>
          </p:nvPr>
        </p:nvSpPr>
        <p:spPr>
          <a:xfrm>
            <a:off x="457200" y="1524000"/>
            <a:ext cx="8153400" cy="2514600"/>
          </a:xfrm>
        </p:spPr>
        <p:txBody>
          <a:bodyPr>
            <a:normAutofit lnSpcReduction="10000"/>
          </a:bodyPr>
          <a:lstStyle/>
          <a:p>
            <a:r>
              <a:rPr lang="en-US" dirty="0" smtClean="0"/>
              <a:t>Find matching</a:t>
            </a:r>
          </a:p>
          <a:p>
            <a:pPr lvl="1"/>
            <a:r>
              <a:rPr lang="en-US" dirty="0" smtClean="0"/>
              <a:t>related problems:</a:t>
            </a:r>
          </a:p>
          <a:p>
            <a:pPr lvl="2"/>
            <a:r>
              <a:rPr lang="en-US" dirty="0" smtClean="0"/>
              <a:t>maximum (weighted) matching (O(V</a:t>
            </a:r>
            <a:r>
              <a:rPr lang="en-US" baseline="30000" dirty="0" smtClean="0"/>
              <a:t>1/2</a:t>
            </a:r>
            <a:r>
              <a:rPr lang="en-US" dirty="0" smtClean="0"/>
              <a:t>E))</a:t>
            </a:r>
          </a:p>
          <a:p>
            <a:pPr lvl="2"/>
            <a:r>
              <a:rPr lang="en-US" dirty="0" smtClean="0"/>
              <a:t>minimum maximal matching (NP-hard), i.e., matching with smallest #edges</a:t>
            </a:r>
          </a:p>
          <a:p>
            <a:pPr lvl="3"/>
            <a:r>
              <a:rPr lang="en-US" dirty="0" smtClean="0"/>
              <a:t>polynomial 2-approximations</a:t>
            </a:r>
          </a:p>
        </p:txBody>
      </p:sp>
      <p:sp>
        <p:nvSpPr>
          <p:cNvPr id="4" name="Slide Number Placeholder 3"/>
          <p:cNvSpPr>
            <a:spLocks noGrp="1"/>
          </p:cNvSpPr>
          <p:nvPr>
            <p:ph type="sldNum" sz="quarter" idx="12"/>
          </p:nvPr>
        </p:nvSpPr>
        <p:spPr/>
        <p:txBody>
          <a:bodyPr/>
          <a:lstStyle/>
          <a:p>
            <a:fld id="{E8E1C287-65B3-4F87-9126-6322B4D60B79}" type="slidenum">
              <a:rPr lang="en-US" smtClean="0"/>
              <a:pPr/>
              <a:t>11</a:t>
            </a:fld>
            <a:endParaRPr lang="en-US"/>
          </a:p>
        </p:txBody>
      </p:sp>
      <p:sp>
        <p:nvSpPr>
          <p:cNvPr id="31" name="Oval 30"/>
          <p:cNvSpPr/>
          <p:nvPr/>
        </p:nvSpPr>
        <p:spPr>
          <a:xfrm>
            <a:off x="1371600" y="48006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Oval 31"/>
          <p:cNvSpPr/>
          <p:nvPr/>
        </p:nvSpPr>
        <p:spPr>
          <a:xfrm>
            <a:off x="1981200" y="48006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Oval 39"/>
          <p:cNvSpPr/>
          <p:nvPr/>
        </p:nvSpPr>
        <p:spPr>
          <a:xfrm>
            <a:off x="2286000" y="54102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p:cNvSpPr/>
          <p:nvPr/>
        </p:nvSpPr>
        <p:spPr>
          <a:xfrm>
            <a:off x="2286000" y="42672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p:cNvSpPr/>
          <p:nvPr/>
        </p:nvSpPr>
        <p:spPr>
          <a:xfrm>
            <a:off x="990600" y="42672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p:cNvSpPr/>
          <p:nvPr/>
        </p:nvSpPr>
        <p:spPr>
          <a:xfrm>
            <a:off x="990600" y="54102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8" name="Straight Connector 47"/>
          <p:cNvCxnSpPr>
            <a:stCxn id="46" idx="5"/>
            <a:endCxn id="31" idx="1"/>
          </p:cNvCxnSpPr>
          <p:nvPr/>
        </p:nvCxnSpPr>
        <p:spPr>
          <a:xfrm>
            <a:off x="1250763" y="4527363"/>
            <a:ext cx="165474" cy="317874"/>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a:stCxn id="47" idx="7"/>
            <a:endCxn id="31" idx="3"/>
          </p:cNvCxnSpPr>
          <p:nvPr/>
        </p:nvCxnSpPr>
        <p:spPr>
          <a:xfrm flipV="1">
            <a:off x="1250763" y="5060763"/>
            <a:ext cx="165474" cy="394074"/>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0" name="Straight Connector 49"/>
          <p:cNvCxnSpPr>
            <a:stCxn id="32" idx="2"/>
            <a:endCxn id="31" idx="6"/>
          </p:cNvCxnSpPr>
          <p:nvPr/>
        </p:nvCxnSpPr>
        <p:spPr>
          <a:xfrm flipH="1">
            <a:off x="1676400" y="4953000"/>
            <a:ext cx="304800"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1" name="Straight Connector 50"/>
          <p:cNvCxnSpPr>
            <a:stCxn id="44" idx="3"/>
            <a:endCxn id="32" idx="7"/>
          </p:cNvCxnSpPr>
          <p:nvPr/>
        </p:nvCxnSpPr>
        <p:spPr>
          <a:xfrm flipH="1">
            <a:off x="2241363" y="4527363"/>
            <a:ext cx="89274" cy="317874"/>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2" name="Straight Connector 51"/>
          <p:cNvCxnSpPr>
            <a:stCxn id="32" idx="5"/>
            <a:endCxn id="40" idx="0"/>
          </p:cNvCxnSpPr>
          <p:nvPr/>
        </p:nvCxnSpPr>
        <p:spPr>
          <a:xfrm>
            <a:off x="2241363" y="5060763"/>
            <a:ext cx="197037" cy="349437"/>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53" name="Oval 52"/>
          <p:cNvSpPr/>
          <p:nvPr/>
        </p:nvSpPr>
        <p:spPr>
          <a:xfrm>
            <a:off x="1676400" y="55626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5" name="Straight Connector 54"/>
          <p:cNvCxnSpPr>
            <a:stCxn id="53" idx="0"/>
            <a:endCxn id="31" idx="5"/>
          </p:cNvCxnSpPr>
          <p:nvPr/>
        </p:nvCxnSpPr>
        <p:spPr>
          <a:xfrm flipH="1" flipV="1">
            <a:off x="1631763" y="5060763"/>
            <a:ext cx="197037" cy="501837"/>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6" name="Straight Connector 55"/>
          <p:cNvCxnSpPr>
            <a:stCxn id="32" idx="3"/>
            <a:endCxn id="53" idx="0"/>
          </p:cNvCxnSpPr>
          <p:nvPr/>
        </p:nvCxnSpPr>
        <p:spPr>
          <a:xfrm flipH="1">
            <a:off x="1828800" y="5060763"/>
            <a:ext cx="197037" cy="501837"/>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57" name="Oval 56"/>
          <p:cNvSpPr/>
          <p:nvPr/>
        </p:nvSpPr>
        <p:spPr>
          <a:xfrm>
            <a:off x="6705600" y="48006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Oval 57"/>
          <p:cNvSpPr/>
          <p:nvPr/>
        </p:nvSpPr>
        <p:spPr>
          <a:xfrm>
            <a:off x="7315200" y="48006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Oval 58"/>
          <p:cNvSpPr/>
          <p:nvPr/>
        </p:nvSpPr>
        <p:spPr>
          <a:xfrm>
            <a:off x="7620000" y="54102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p:cNvSpPr/>
          <p:nvPr/>
        </p:nvSpPr>
        <p:spPr>
          <a:xfrm>
            <a:off x="7620000" y="42672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p:cNvSpPr/>
          <p:nvPr/>
        </p:nvSpPr>
        <p:spPr>
          <a:xfrm>
            <a:off x="6324600" y="42672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p:cNvSpPr/>
          <p:nvPr/>
        </p:nvSpPr>
        <p:spPr>
          <a:xfrm>
            <a:off x="6324600" y="54102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3" name="Straight Connector 62"/>
          <p:cNvCxnSpPr>
            <a:stCxn id="61" idx="5"/>
            <a:endCxn id="57" idx="1"/>
          </p:cNvCxnSpPr>
          <p:nvPr/>
        </p:nvCxnSpPr>
        <p:spPr>
          <a:xfrm>
            <a:off x="6584763" y="4527363"/>
            <a:ext cx="165474" cy="317874"/>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64" name="Straight Connector 63"/>
          <p:cNvCxnSpPr>
            <a:stCxn id="62" idx="7"/>
            <a:endCxn id="57" idx="3"/>
          </p:cNvCxnSpPr>
          <p:nvPr/>
        </p:nvCxnSpPr>
        <p:spPr>
          <a:xfrm flipV="1">
            <a:off x="6584763" y="5060763"/>
            <a:ext cx="165474" cy="394074"/>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65" name="Straight Connector 64"/>
          <p:cNvCxnSpPr>
            <a:stCxn id="58" idx="2"/>
            <a:endCxn id="57" idx="6"/>
          </p:cNvCxnSpPr>
          <p:nvPr/>
        </p:nvCxnSpPr>
        <p:spPr>
          <a:xfrm flipH="1">
            <a:off x="7010400" y="4953000"/>
            <a:ext cx="304800"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a:stCxn id="60" idx="3"/>
            <a:endCxn id="58" idx="7"/>
          </p:cNvCxnSpPr>
          <p:nvPr/>
        </p:nvCxnSpPr>
        <p:spPr>
          <a:xfrm flipH="1">
            <a:off x="7575363" y="4527363"/>
            <a:ext cx="89274" cy="317874"/>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67" name="Straight Connector 66"/>
          <p:cNvCxnSpPr>
            <a:stCxn id="58" idx="5"/>
            <a:endCxn id="59" idx="0"/>
          </p:cNvCxnSpPr>
          <p:nvPr/>
        </p:nvCxnSpPr>
        <p:spPr>
          <a:xfrm>
            <a:off x="7575363" y="5060763"/>
            <a:ext cx="197037" cy="349437"/>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68" name="Oval 67"/>
          <p:cNvSpPr/>
          <p:nvPr/>
        </p:nvSpPr>
        <p:spPr>
          <a:xfrm>
            <a:off x="7010400" y="55626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9" name="Straight Connector 68"/>
          <p:cNvCxnSpPr>
            <a:stCxn id="68" idx="0"/>
            <a:endCxn id="57" idx="5"/>
          </p:cNvCxnSpPr>
          <p:nvPr/>
        </p:nvCxnSpPr>
        <p:spPr>
          <a:xfrm flipH="1" flipV="1">
            <a:off x="6965763" y="5060763"/>
            <a:ext cx="197037" cy="501837"/>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70" name="Straight Connector 69"/>
          <p:cNvCxnSpPr>
            <a:stCxn id="58" idx="3"/>
            <a:endCxn id="68" idx="0"/>
          </p:cNvCxnSpPr>
          <p:nvPr/>
        </p:nvCxnSpPr>
        <p:spPr>
          <a:xfrm flipH="1">
            <a:off x="7162800" y="5060763"/>
            <a:ext cx="197037" cy="501837"/>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71" name="Oval 70"/>
          <p:cNvSpPr/>
          <p:nvPr/>
        </p:nvSpPr>
        <p:spPr>
          <a:xfrm>
            <a:off x="4114800" y="48006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 name="Oval 71"/>
          <p:cNvSpPr/>
          <p:nvPr/>
        </p:nvSpPr>
        <p:spPr>
          <a:xfrm>
            <a:off x="4724400" y="48006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Oval 72"/>
          <p:cNvSpPr/>
          <p:nvPr/>
        </p:nvSpPr>
        <p:spPr>
          <a:xfrm>
            <a:off x="5029200" y="54102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p:cNvSpPr/>
          <p:nvPr/>
        </p:nvSpPr>
        <p:spPr>
          <a:xfrm>
            <a:off x="5029200" y="42672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p:cNvSpPr/>
          <p:nvPr/>
        </p:nvSpPr>
        <p:spPr>
          <a:xfrm>
            <a:off x="3733800" y="42672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p:cNvSpPr/>
          <p:nvPr/>
        </p:nvSpPr>
        <p:spPr>
          <a:xfrm>
            <a:off x="3733800" y="54102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7" name="Straight Connector 76"/>
          <p:cNvCxnSpPr>
            <a:stCxn id="75" idx="5"/>
            <a:endCxn id="71" idx="1"/>
          </p:cNvCxnSpPr>
          <p:nvPr/>
        </p:nvCxnSpPr>
        <p:spPr>
          <a:xfrm>
            <a:off x="3993963" y="4527363"/>
            <a:ext cx="165474" cy="317874"/>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78" name="Straight Connector 77"/>
          <p:cNvCxnSpPr>
            <a:stCxn id="76" idx="7"/>
            <a:endCxn id="71" idx="3"/>
          </p:cNvCxnSpPr>
          <p:nvPr/>
        </p:nvCxnSpPr>
        <p:spPr>
          <a:xfrm flipV="1">
            <a:off x="3993963" y="5060763"/>
            <a:ext cx="165474" cy="394074"/>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a:stCxn id="72" idx="2"/>
            <a:endCxn id="71" idx="6"/>
          </p:cNvCxnSpPr>
          <p:nvPr/>
        </p:nvCxnSpPr>
        <p:spPr>
          <a:xfrm flipH="1">
            <a:off x="4419600" y="4953000"/>
            <a:ext cx="304800"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80" name="Straight Connector 79"/>
          <p:cNvCxnSpPr>
            <a:stCxn id="74" idx="3"/>
            <a:endCxn id="72" idx="7"/>
          </p:cNvCxnSpPr>
          <p:nvPr/>
        </p:nvCxnSpPr>
        <p:spPr>
          <a:xfrm flipH="1">
            <a:off x="4984563" y="4527363"/>
            <a:ext cx="89274" cy="317874"/>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a:stCxn id="72" idx="5"/>
            <a:endCxn id="73" idx="0"/>
          </p:cNvCxnSpPr>
          <p:nvPr/>
        </p:nvCxnSpPr>
        <p:spPr>
          <a:xfrm>
            <a:off x="4984563" y="5060763"/>
            <a:ext cx="197037" cy="349437"/>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82" name="Oval 81"/>
          <p:cNvSpPr/>
          <p:nvPr/>
        </p:nvSpPr>
        <p:spPr>
          <a:xfrm>
            <a:off x="4419600" y="55626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3" name="Straight Connector 82"/>
          <p:cNvCxnSpPr>
            <a:stCxn id="82" idx="0"/>
            <a:endCxn id="71" idx="5"/>
          </p:cNvCxnSpPr>
          <p:nvPr/>
        </p:nvCxnSpPr>
        <p:spPr>
          <a:xfrm flipH="1" flipV="1">
            <a:off x="4374963" y="5060763"/>
            <a:ext cx="197037" cy="501837"/>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84" name="Straight Connector 83"/>
          <p:cNvCxnSpPr>
            <a:stCxn id="72" idx="3"/>
            <a:endCxn id="82" idx="0"/>
          </p:cNvCxnSpPr>
          <p:nvPr/>
        </p:nvCxnSpPr>
        <p:spPr>
          <a:xfrm flipH="1">
            <a:off x="4572000" y="5060763"/>
            <a:ext cx="197037" cy="501837"/>
          </a:xfrm>
          <a:prstGeom prst="line">
            <a:avLst/>
          </a:prstGeom>
          <a:ln w="254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0577087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Coarsening</a:t>
            </a:r>
            <a:endParaRPr lang="en-US" dirty="0"/>
          </a:p>
        </p:txBody>
      </p:sp>
      <p:sp>
        <p:nvSpPr>
          <p:cNvPr id="3" name="Content Placeholder 2"/>
          <p:cNvSpPr>
            <a:spLocks noGrp="1"/>
          </p:cNvSpPr>
          <p:nvPr>
            <p:ph idx="1"/>
          </p:nvPr>
        </p:nvSpPr>
        <p:spPr>
          <a:xfrm>
            <a:off x="457200" y="3429000"/>
            <a:ext cx="4648200" cy="2895600"/>
          </a:xfrm>
        </p:spPr>
        <p:txBody>
          <a:bodyPr>
            <a:normAutofit/>
          </a:bodyPr>
          <a:lstStyle/>
          <a:p>
            <a:r>
              <a:rPr lang="en-US" dirty="0" smtClean="0"/>
              <a:t>Edge contract</a:t>
            </a:r>
            <a:endParaRPr lang="en-US" dirty="0"/>
          </a:p>
        </p:txBody>
      </p:sp>
      <p:sp>
        <p:nvSpPr>
          <p:cNvPr id="4" name="Slide Number Placeholder 3"/>
          <p:cNvSpPr>
            <a:spLocks noGrp="1"/>
          </p:cNvSpPr>
          <p:nvPr>
            <p:ph type="sldNum" sz="quarter" idx="12"/>
          </p:nvPr>
        </p:nvSpPr>
        <p:spPr/>
        <p:txBody>
          <a:bodyPr/>
          <a:lstStyle/>
          <a:p>
            <a:fld id="{E8E1C287-65B3-4F87-9126-6322B4D60B79}" type="slidenum">
              <a:rPr lang="en-US" smtClean="0"/>
              <a:pPr/>
              <a:t>12</a:t>
            </a:fld>
            <a:endParaRPr lang="en-US"/>
          </a:p>
        </p:txBody>
      </p:sp>
      <p:sp>
        <p:nvSpPr>
          <p:cNvPr id="5" name="Oval 4"/>
          <p:cNvSpPr/>
          <p:nvPr/>
        </p:nvSpPr>
        <p:spPr>
          <a:xfrm>
            <a:off x="4724400" y="35814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sp>
        <p:nvSpPr>
          <p:cNvPr id="6" name="Oval 5"/>
          <p:cNvSpPr/>
          <p:nvPr/>
        </p:nvSpPr>
        <p:spPr>
          <a:xfrm>
            <a:off x="5334000" y="35814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t>
            </a:r>
            <a:endParaRPr lang="en-US" dirty="0"/>
          </a:p>
        </p:txBody>
      </p:sp>
      <p:sp>
        <p:nvSpPr>
          <p:cNvPr id="7" name="Oval 6"/>
          <p:cNvSpPr/>
          <p:nvPr/>
        </p:nvSpPr>
        <p:spPr>
          <a:xfrm>
            <a:off x="5638800" y="41910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5638800" y="30480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343400" y="30480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4343400" y="41910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p:cNvCxnSpPr>
            <a:stCxn id="9" idx="5"/>
            <a:endCxn id="5" idx="1"/>
          </p:cNvCxnSpPr>
          <p:nvPr/>
        </p:nvCxnSpPr>
        <p:spPr>
          <a:xfrm>
            <a:off x="4603563" y="3308163"/>
            <a:ext cx="165474" cy="317874"/>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10" idx="7"/>
            <a:endCxn id="5" idx="3"/>
          </p:cNvCxnSpPr>
          <p:nvPr/>
        </p:nvCxnSpPr>
        <p:spPr>
          <a:xfrm flipV="1">
            <a:off x="4603563" y="3841563"/>
            <a:ext cx="165474" cy="394074"/>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6" idx="2"/>
            <a:endCxn id="5" idx="6"/>
          </p:cNvCxnSpPr>
          <p:nvPr/>
        </p:nvCxnSpPr>
        <p:spPr>
          <a:xfrm flipH="1">
            <a:off x="5029200" y="3733800"/>
            <a:ext cx="304800" cy="0"/>
          </a:xfrm>
          <a:prstGeom prst="line">
            <a:avLst/>
          </a:prstGeom>
          <a:ln w="254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8" idx="3"/>
            <a:endCxn id="6" idx="7"/>
          </p:cNvCxnSpPr>
          <p:nvPr/>
        </p:nvCxnSpPr>
        <p:spPr>
          <a:xfrm flipH="1">
            <a:off x="5594163" y="3308163"/>
            <a:ext cx="89274" cy="317874"/>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6" idx="5"/>
            <a:endCxn id="7" idx="0"/>
          </p:cNvCxnSpPr>
          <p:nvPr/>
        </p:nvCxnSpPr>
        <p:spPr>
          <a:xfrm>
            <a:off x="5594163" y="3841563"/>
            <a:ext cx="197037" cy="349437"/>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25" name="Oval 24"/>
          <p:cNvSpPr/>
          <p:nvPr/>
        </p:nvSpPr>
        <p:spPr>
          <a:xfrm>
            <a:off x="5029200" y="43434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en-US" dirty="0"/>
          </a:p>
        </p:txBody>
      </p:sp>
      <p:cxnSp>
        <p:nvCxnSpPr>
          <p:cNvPr id="26" name="Straight Connector 25"/>
          <p:cNvCxnSpPr>
            <a:stCxn id="25" idx="0"/>
            <a:endCxn id="5" idx="5"/>
          </p:cNvCxnSpPr>
          <p:nvPr/>
        </p:nvCxnSpPr>
        <p:spPr>
          <a:xfrm flipH="1" flipV="1">
            <a:off x="4984563" y="3841563"/>
            <a:ext cx="197037" cy="501837"/>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6" idx="3"/>
            <a:endCxn id="25" idx="0"/>
          </p:cNvCxnSpPr>
          <p:nvPr/>
        </p:nvCxnSpPr>
        <p:spPr>
          <a:xfrm flipH="1">
            <a:off x="5181600" y="3841563"/>
            <a:ext cx="197037" cy="501837"/>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33" name="Oval 32"/>
          <p:cNvSpPr/>
          <p:nvPr/>
        </p:nvSpPr>
        <p:spPr>
          <a:xfrm>
            <a:off x="7391400" y="35814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sp>
        <p:nvSpPr>
          <p:cNvPr id="34" name="Oval 33"/>
          <p:cNvSpPr/>
          <p:nvPr/>
        </p:nvSpPr>
        <p:spPr>
          <a:xfrm>
            <a:off x="8001000" y="41910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8001000" y="30480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p:cNvSpPr/>
          <p:nvPr/>
        </p:nvSpPr>
        <p:spPr>
          <a:xfrm>
            <a:off x="6705600" y="30480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a:off x="6705600" y="41910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8" name="Straight Connector 37"/>
          <p:cNvCxnSpPr>
            <a:stCxn id="36" idx="5"/>
            <a:endCxn id="33" idx="1"/>
          </p:cNvCxnSpPr>
          <p:nvPr/>
        </p:nvCxnSpPr>
        <p:spPr>
          <a:xfrm>
            <a:off x="6965763" y="3308163"/>
            <a:ext cx="470274" cy="317874"/>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9" name="Straight Connector 38"/>
          <p:cNvCxnSpPr>
            <a:stCxn id="37" idx="7"/>
            <a:endCxn id="33" idx="3"/>
          </p:cNvCxnSpPr>
          <p:nvPr/>
        </p:nvCxnSpPr>
        <p:spPr>
          <a:xfrm flipV="1">
            <a:off x="6965763" y="3841563"/>
            <a:ext cx="470274" cy="394074"/>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1" name="Straight Connector 40"/>
          <p:cNvCxnSpPr>
            <a:stCxn id="35" idx="3"/>
            <a:endCxn id="33" idx="7"/>
          </p:cNvCxnSpPr>
          <p:nvPr/>
        </p:nvCxnSpPr>
        <p:spPr>
          <a:xfrm flipH="1">
            <a:off x="7651563" y="3308163"/>
            <a:ext cx="394074" cy="317874"/>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33" idx="5"/>
            <a:endCxn id="34" idx="0"/>
          </p:cNvCxnSpPr>
          <p:nvPr/>
        </p:nvCxnSpPr>
        <p:spPr>
          <a:xfrm>
            <a:off x="7651563" y="3841563"/>
            <a:ext cx="501837" cy="349437"/>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43" name="Oval 42"/>
          <p:cNvSpPr/>
          <p:nvPr/>
        </p:nvSpPr>
        <p:spPr>
          <a:xfrm>
            <a:off x="7391400" y="43434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en-US" dirty="0"/>
          </a:p>
        </p:txBody>
      </p:sp>
      <p:cxnSp>
        <p:nvCxnSpPr>
          <p:cNvPr id="45" name="Straight Connector 44"/>
          <p:cNvCxnSpPr>
            <a:stCxn id="33" idx="4"/>
            <a:endCxn id="43" idx="0"/>
          </p:cNvCxnSpPr>
          <p:nvPr/>
        </p:nvCxnSpPr>
        <p:spPr>
          <a:xfrm>
            <a:off x="7543800" y="3886200"/>
            <a:ext cx="0" cy="45720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54" name="Right Arrow 53"/>
          <p:cNvSpPr/>
          <p:nvPr/>
        </p:nvSpPr>
        <p:spPr>
          <a:xfrm>
            <a:off x="6096000" y="3603719"/>
            <a:ext cx="609600" cy="282481"/>
          </a:xfrm>
          <a:prstGeom prst="rightArrow">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4284300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Initial Partitioning</a:t>
            </a:r>
            <a:endParaRPr lang="en-US" dirty="0"/>
          </a:p>
        </p:txBody>
      </p:sp>
      <p:sp>
        <p:nvSpPr>
          <p:cNvPr id="3" name="Content Placeholder 2"/>
          <p:cNvSpPr>
            <a:spLocks noGrp="1"/>
          </p:cNvSpPr>
          <p:nvPr>
            <p:ph idx="1"/>
          </p:nvPr>
        </p:nvSpPr>
        <p:spPr>
          <a:xfrm>
            <a:off x="457200" y="1600201"/>
            <a:ext cx="8229600" cy="1524000"/>
          </a:xfrm>
        </p:spPr>
        <p:txBody>
          <a:bodyPr/>
          <a:lstStyle/>
          <a:p>
            <a:r>
              <a:rPr lang="en-US" dirty="0" smtClean="0"/>
              <a:t>Breadth-first traversal</a:t>
            </a:r>
          </a:p>
          <a:p>
            <a:pPr lvl="1"/>
            <a:r>
              <a:rPr lang="en-US" dirty="0" smtClean="0"/>
              <a:t>select </a:t>
            </a:r>
            <a:r>
              <a:rPr lang="en-US" i="1" dirty="0" smtClean="0"/>
              <a:t>k</a:t>
            </a:r>
            <a:r>
              <a:rPr lang="en-US" dirty="0" smtClean="0"/>
              <a:t> random nodes</a:t>
            </a:r>
            <a:endParaRPr lang="en-US" i="1" dirty="0"/>
          </a:p>
        </p:txBody>
      </p:sp>
      <p:sp>
        <p:nvSpPr>
          <p:cNvPr id="4" name="Slide Number Placeholder 3"/>
          <p:cNvSpPr>
            <a:spLocks noGrp="1"/>
          </p:cNvSpPr>
          <p:nvPr>
            <p:ph type="sldNum" sz="quarter" idx="12"/>
          </p:nvPr>
        </p:nvSpPr>
        <p:spPr/>
        <p:txBody>
          <a:bodyPr/>
          <a:lstStyle/>
          <a:p>
            <a:fld id="{E8E1C287-65B3-4F87-9126-6322B4D60B79}" type="slidenum">
              <a:rPr lang="en-US" smtClean="0"/>
              <a:pPr/>
              <a:t>13</a:t>
            </a:fld>
            <a:endParaRPr lang="en-US"/>
          </a:p>
        </p:txBody>
      </p:sp>
      <p:sp>
        <p:nvSpPr>
          <p:cNvPr id="5" name="Oval 4"/>
          <p:cNvSpPr>
            <a:spLocks noChangeAspect="1"/>
          </p:cNvSpPr>
          <p:nvPr/>
        </p:nvSpPr>
        <p:spPr>
          <a:xfrm>
            <a:off x="2667000" y="4183300"/>
            <a:ext cx="320040" cy="320040"/>
          </a:xfrm>
          <a:prstGeom prst="ellipse">
            <a:avLst/>
          </a:prstGeom>
          <a:solidFill>
            <a:schemeClr val="accent1"/>
          </a:solidFill>
          <a:ln>
            <a:solidFill>
              <a:schemeClr val="accent1">
                <a:lumMod val="50000"/>
              </a:schemeClr>
            </a:solidFill>
          </a:ln>
        </p:spPr>
        <p:style>
          <a:lnRef idx="1">
            <a:schemeClr val="accent1"/>
          </a:lnRef>
          <a:fillRef idx="3">
            <a:schemeClr val="accent1"/>
          </a:fillRef>
          <a:effectRef idx="2">
            <a:schemeClr val="accent1"/>
          </a:effectRef>
          <a:fontRef idx="minor">
            <a:schemeClr val="lt1"/>
          </a:fontRef>
        </p:style>
      </p:sp>
      <p:sp>
        <p:nvSpPr>
          <p:cNvPr id="6" name="Oval 5"/>
          <p:cNvSpPr>
            <a:spLocks noChangeAspect="1"/>
          </p:cNvSpPr>
          <p:nvPr/>
        </p:nvSpPr>
        <p:spPr>
          <a:xfrm>
            <a:off x="2667795" y="5029236"/>
            <a:ext cx="320040" cy="320040"/>
          </a:xfrm>
          <a:prstGeom prst="ellipse">
            <a:avLst/>
          </a:prstGeom>
          <a:solidFill>
            <a:schemeClr val="accent1"/>
          </a:solidFill>
          <a:ln>
            <a:solidFill>
              <a:schemeClr val="accent1">
                <a:lumMod val="50000"/>
              </a:schemeClr>
            </a:solidFill>
          </a:ln>
        </p:spPr>
        <p:style>
          <a:lnRef idx="1">
            <a:schemeClr val="accent1"/>
          </a:lnRef>
          <a:fillRef idx="3">
            <a:schemeClr val="accent1"/>
          </a:fillRef>
          <a:effectRef idx="2">
            <a:schemeClr val="accent1"/>
          </a:effectRef>
          <a:fontRef idx="minor">
            <a:schemeClr val="lt1"/>
          </a:fontRef>
        </p:style>
      </p:sp>
      <p:sp>
        <p:nvSpPr>
          <p:cNvPr id="7" name="Oval 6"/>
          <p:cNvSpPr>
            <a:spLocks noChangeAspect="1"/>
          </p:cNvSpPr>
          <p:nvPr/>
        </p:nvSpPr>
        <p:spPr>
          <a:xfrm>
            <a:off x="3276600" y="4632877"/>
            <a:ext cx="320040" cy="320040"/>
          </a:xfrm>
          <a:prstGeom prst="ellipse">
            <a:avLst/>
          </a:prstGeom>
          <a:solidFill>
            <a:schemeClr val="accent1"/>
          </a:solidFill>
          <a:ln>
            <a:solidFill>
              <a:schemeClr val="accent1">
                <a:lumMod val="50000"/>
              </a:schemeClr>
            </a:solidFill>
          </a:ln>
        </p:spPr>
        <p:style>
          <a:lnRef idx="1">
            <a:schemeClr val="accent1"/>
          </a:lnRef>
          <a:fillRef idx="3">
            <a:schemeClr val="accent1"/>
          </a:fillRef>
          <a:effectRef idx="2">
            <a:schemeClr val="accent1"/>
          </a:effectRef>
          <a:fontRef idx="minor">
            <a:schemeClr val="lt1"/>
          </a:fontRef>
        </p:style>
      </p:sp>
      <p:sp>
        <p:nvSpPr>
          <p:cNvPr id="8" name="Oval 7"/>
          <p:cNvSpPr>
            <a:spLocks noChangeAspect="1"/>
          </p:cNvSpPr>
          <p:nvPr/>
        </p:nvSpPr>
        <p:spPr>
          <a:xfrm>
            <a:off x="5993653" y="3709274"/>
            <a:ext cx="320040" cy="320040"/>
          </a:xfrm>
          <a:prstGeom prst="ellipse">
            <a:avLst/>
          </a:prstGeom>
          <a:solidFill>
            <a:schemeClr val="accent1"/>
          </a:solidFill>
          <a:ln>
            <a:solidFill>
              <a:schemeClr val="accent1">
                <a:lumMod val="50000"/>
              </a:schemeClr>
            </a:solidFill>
          </a:ln>
        </p:spPr>
        <p:style>
          <a:lnRef idx="1">
            <a:schemeClr val="accent1"/>
          </a:lnRef>
          <a:fillRef idx="3">
            <a:schemeClr val="accent1"/>
          </a:fillRef>
          <a:effectRef idx="2">
            <a:schemeClr val="accent1"/>
          </a:effectRef>
          <a:fontRef idx="minor">
            <a:schemeClr val="lt1"/>
          </a:fontRef>
        </p:style>
      </p:sp>
      <p:sp>
        <p:nvSpPr>
          <p:cNvPr id="9" name="Oval 8"/>
          <p:cNvSpPr>
            <a:spLocks noChangeAspect="1"/>
          </p:cNvSpPr>
          <p:nvPr/>
        </p:nvSpPr>
        <p:spPr>
          <a:xfrm>
            <a:off x="5993653" y="4166474"/>
            <a:ext cx="320040" cy="320040"/>
          </a:xfrm>
          <a:prstGeom prst="ellipse">
            <a:avLst/>
          </a:prstGeom>
          <a:solidFill>
            <a:schemeClr val="accent1"/>
          </a:solidFill>
          <a:ln>
            <a:solidFill>
              <a:schemeClr val="accent1">
                <a:lumMod val="50000"/>
              </a:schemeClr>
            </a:solidFill>
          </a:ln>
        </p:spPr>
        <p:style>
          <a:lnRef idx="1">
            <a:schemeClr val="accent1"/>
          </a:lnRef>
          <a:fillRef idx="3">
            <a:schemeClr val="accent1"/>
          </a:fillRef>
          <a:effectRef idx="2">
            <a:schemeClr val="accent1"/>
          </a:effectRef>
          <a:fontRef idx="minor">
            <a:schemeClr val="lt1"/>
          </a:fontRef>
        </p:style>
      </p:sp>
      <p:sp>
        <p:nvSpPr>
          <p:cNvPr id="10" name="Oval 9"/>
          <p:cNvSpPr>
            <a:spLocks noChangeAspect="1"/>
          </p:cNvSpPr>
          <p:nvPr/>
        </p:nvSpPr>
        <p:spPr>
          <a:xfrm>
            <a:off x="3596640" y="5026057"/>
            <a:ext cx="320040" cy="320040"/>
          </a:xfrm>
          <a:prstGeom prst="ellipse">
            <a:avLst/>
          </a:prstGeom>
          <a:solidFill>
            <a:schemeClr val="accent1"/>
          </a:solidFill>
          <a:ln>
            <a:solidFill>
              <a:schemeClr val="accent1">
                <a:lumMod val="50000"/>
              </a:schemeClr>
            </a:solidFill>
          </a:ln>
        </p:spPr>
        <p:style>
          <a:lnRef idx="1">
            <a:schemeClr val="accent1"/>
          </a:lnRef>
          <a:fillRef idx="3">
            <a:schemeClr val="accent1"/>
          </a:fillRef>
          <a:effectRef idx="2">
            <a:schemeClr val="accent1"/>
          </a:effectRef>
          <a:fontRef idx="minor">
            <a:schemeClr val="lt1"/>
          </a:fontRef>
        </p:style>
      </p:sp>
      <p:cxnSp>
        <p:nvCxnSpPr>
          <p:cNvPr id="11" name="Straight Connector 10"/>
          <p:cNvCxnSpPr>
            <a:stCxn id="43" idx="6"/>
            <a:endCxn id="42" idx="2"/>
          </p:cNvCxnSpPr>
          <p:nvPr/>
        </p:nvCxnSpPr>
        <p:spPr>
          <a:xfrm>
            <a:off x="2987040" y="3866118"/>
            <a:ext cx="976510" cy="1588"/>
          </a:xfrm>
          <a:prstGeom prst="line">
            <a:avLst/>
          </a:prstGeom>
          <a:ln w="57150" cap="flat" cmpd="sng" algn="ctr">
            <a:solidFill>
              <a:srgbClr val="00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a:stCxn id="43" idx="4"/>
            <a:endCxn id="5" idx="0"/>
          </p:cNvCxnSpPr>
          <p:nvPr/>
        </p:nvCxnSpPr>
        <p:spPr>
          <a:xfrm rot="5400000">
            <a:off x="2748439" y="4104719"/>
            <a:ext cx="157162" cy="1588"/>
          </a:xfrm>
          <a:prstGeom prst="line">
            <a:avLst/>
          </a:prstGeom>
          <a:ln w="57150" cap="flat" cmpd="sng" algn="ctr">
            <a:solidFill>
              <a:srgbClr val="00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3" name="Straight Connector 12"/>
          <p:cNvCxnSpPr>
            <a:stCxn id="5" idx="4"/>
            <a:endCxn id="6" idx="0"/>
          </p:cNvCxnSpPr>
          <p:nvPr/>
        </p:nvCxnSpPr>
        <p:spPr>
          <a:xfrm rot="16200000" flipH="1">
            <a:off x="2564469" y="4765890"/>
            <a:ext cx="525896" cy="795"/>
          </a:xfrm>
          <a:prstGeom prst="line">
            <a:avLst/>
          </a:prstGeom>
          <a:ln w="57150" cap="flat" cmpd="sng" algn="ctr">
            <a:solidFill>
              <a:srgbClr val="00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4" name="Straight Connector 13"/>
          <p:cNvCxnSpPr>
            <a:stCxn id="10" idx="2"/>
            <a:endCxn id="6" idx="6"/>
          </p:cNvCxnSpPr>
          <p:nvPr/>
        </p:nvCxnSpPr>
        <p:spPr>
          <a:xfrm rot="10800000" flipV="1">
            <a:off x="2987836" y="5186076"/>
            <a:ext cx="608805" cy="3179"/>
          </a:xfrm>
          <a:prstGeom prst="line">
            <a:avLst/>
          </a:prstGeom>
          <a:ln w="57150" cap="flat" cmpd="sng" algn="ctr">
            <a:solidFill>
              <a:srgbClr val="00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15" name="Oval 14"/>
          <p:cNvSpPr>
            <a:spLocks noChangeAspect="1"/>
          </p:cNvSpPr>
          <p:nvPr/>
        </p:nvSpPr>
        <p:spPr>
          <a:xfrm>
            <a:off x="4529446" y="5027647"/>
            <a:ext cx="320040" cy="320040"/>
          </a:xfrm>
          <a:prstGeom prst="ellipse">
            <a:avLst/>
          </a:prstGeom>
          <a:solidFill>
            <a:schemeClr val="accent1"/>
          </a:solidFill>
          <a:ln>
            <a:solidFill>
              <a:schemeClr val="accent1">
                <a:lumMod val="50000"/>
              </a:schemeClr>
            </a:solidFill>
          </a:ln>
        </p:spPr>
        <p:style>
          <a:lnRef idx="1">
            <a:schemeClr val="accent1"/>
          </a:lnRef>
          <a:fillRef idx="3">
            <a:schemeClr val="accent1"/>
          </a:fillRef>
          <a:effectRef idx="2">
            <a:schemeClr val="accent1"/>
          </a:effectRef>
          <a:fontRef idx="minor">
            <a:schemeClr val="lt1"/>
          </a:fontRef>
        </p:style>
      </p:sp>
      <p:cxnSp>
        <p:nvCxnSpPr>
          <p:cNvPr id="16" name="Straight Connector 15"/>
          <p:cNvCxnSpPr>
            <a:stCxn id="15" idx="2"/>
            <a:endCxn id="10" idx="6"/>
          </p:cNvCxnSpPr>
          <p:nvPr/>
        </p:nvCxnSpPr>
        <p:spPr>
          <a:xfrm rot="10800000">
            <a:off x="3916680" y="5186077"/>
            <a:ext cx="612766" cy="1590"/>
          </a:xfrm>
          <a:prstGeom prst="line">
            <a:avLst/>
          </a:prstGeom>
          <a:ln w="57150" cap="flat" cmpd="sng" algn="ctr">
            <a:solidFill>
              <a:srgbClr val="00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17" name="Oval 16"/>
          <p:cNvSpPr>
            <a:spLocks noChangeAspect="1"/>
          </p:cNvSpPr>
          <p:nvPr/>
        </p:nvSpPr>
        <p:spPr>
          <a:xfrm>
            <a:off x="5993653" y="5029235"/>
            <a:ext cx="320040" cy="320040"/>
          </a:xfrm>
          <a:prstGeom prst="ellipse">
            <a:avLst/>
          </a:prstGeom>
          <a:solidFill>
            <a:schemeClr val="accent1"/>
          </a:solidFill>
          <a:ln>
            <a:solidFill>
              <a:schemeClr val="accent1">
                <a:lumMod val="50000"/>
              </a:schemeClr>
            </a:solidFill>
          </a:ln>
        </p:spPr>
        <p:style>
          <a:lnRef idx="1">
            <a:schemeClr val="accent1"/>
          </a:lnRef>
          <a:fillRef idx="3">
            <a:schemeClr val="accent1"/>
          </a:fillRef>
          <a:effectRef idx="2">
            <a:schemeClr val="accent1"/>
          </a:effectRef>
          <a:fontRef idx="minor">
            <a:schemeClr val="lt1"/>
          </a:fontRef>
        </p:style>
      </p:sp>
      <p:cxnSp>
        <p:nvCxnSpPr>
          <p:cNvPr id="18" name="Straight Connector 17"/>
          <p:cNvCxnSpPr>
            <a:stCxn id="17" idx="2"/>
            <a:endCxn id="15" idx="6"/>
          </p:cNvCxnSpPr>
          <p:nvPr/>
        </p:nvCxnSpPr>
        <p:spPr>
          <a:xfrm rot="10800000">
            <a:off x="4849487" y="5187667"/>
            <a:ext cx="1144167" cy="1588"/>
          </a:xfrm>
          <a:prstGeom prst="line">
            <a:avLst/>
          </a:prstGeom>
          <a:ln w="57150" cap="flat" cmpd="sng" algn="ctr">
            <a:solidFill>
              <a:srgbClr val="00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a:stCxn id="44" idx="2"/>
            <a:endCxn id="5" idx="6"/>
          </p:cNvCxnSpPr>
          <p:nvPr/>
        </p:nvCxnSpPr>
        <p:spPr>
          <a:xfrm rot="10800000">
            <a:off x="2987040" y="4343320"/>
            <a:ext cx="283196" cy="794"/>
          </a:xfrm>
          <a:prstGeom prst="line">
            <a:avLst/>
          </a:prstGeom>
          <a:ln w="57150" cap="flat" cmpd="sng" algn="ctr">
            <a:solidFill>
              <a:srgbClr val="00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a:stCxn id="44" idx="1"/>
            <a:endCxn id="43" idx="5"/>
          </p:cNvCxnSpPr>
          <p:nvPr/>
        </p:nvCxnSpPr>
        <p:spPr>
          <a:xfrm rot="16200000" flipV="1">
            <a:off x="3002791" y="3916649"/>
            <a:ext cx="251694" cy="376934"/>
          </a:xfrm>
          <a:prstGeom prst="line">
            <a:avLst/>
          </a:prstGeom>
          <a:ln w="57150" cap="flat" cmpd="sng" algn="ctr">
            <a:solidFill>
              <a:srgbClr val="00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a:stCxn id="44" idx="7"/>
            <a:endCxn id="42" idx="3"/>
          </p:cNvCxnSpPr>
          <p:nvPr/>
        </p:nvCxnSpPr>
        <p:spPr>
          <a:xfrm rot="5400000" flipH="1" flipV="1">
            <a:off x="3651860" y="3872404"/>
            <a:ext cx="250106" cy="467012"/>
          </a:xfrm>
          <a:prstGeom prst="line">
            <a:avLst/>
          </a:prstGeom>
          <a:ln w="57150" cap="flat" cmpd="sng" algn="ctr">
            <a:solidFill>
              <a:srgbClr val="00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2" name="Straight Connector 21"/>
          <p:cNvCxnSpPr>
            <a:stCxn id="42" idx="6"/>
            <a:endCxn id="45" idx="2"/>
          </p:cNvCxnSpPr>
          <p:nvPr/>
        </p:nvCxnSpPr>
        <p:spPr>
          <a:xfrm flipV="1">
            <a:off x="4283590" y="3866118"/>
            <a:ext cx="792200" cy="1588"/>
          </a:xfrm>
          <a:prstGeom prst="line">
            <a:avLst/>
          </a:prstGeom>
          <a:ln w="57150" cap="flat" cmpd="sng" algn="ctr">
            <a:solidFill>
              <a:srgbClr val="00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a:stCxn id="45" idx="6"/>
            <a:endCxn id="8" idx="2"/>
          </p:cNvCxnSpPr>
          <p:nvPr/>
        </p:nvCxnSpPr>
        <p:spPr>
          <a:xfrm>
            <a:off x="5395830" y="3866118"/>
            <a:ext cx="597823" cy="3176"/>
          </a:xfrm>
          <a:prstGeom prst="line">
            <a:avLst/>
          </a:prstGeom>
          <a:ln w="57150" cap="flat" cmpd="sng" algn="ctr">
            <a:solidFill>
              <a:srgbClr val="00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4" name="Straight Connector 23"/>
          <p:cNvCxnSpPr>
            <a:stCxn id="9" idx="0"/>
            <a:endCxn id="8" idx="4"/>
          </p:cNvCxnSpPr>
          <p:nvPr/>
        </p:nvCxnSpPr>
        <p:spPr>
          <a:xfrm rot="5400000" flipH="1" flipV="1">
            <a:off x="6085093" y="4097894"/>
            <a:ext cx="137160" cy="1588"/>
          </a:xfrm>
          <a:prstGeom prst="line">
            <a:avLst/>
          </a:prstGeom>
          <a:ln w="57150" cap="flat" cmpd="sng" algn="ctr">
            <a:solidFill>
              <a:schemeClr val="tx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5" name="Straight Connector 24"/>
          <p:cNvCxnSpPr>
            <a:stCxn id="17" idx="0"/>
            <a:endCxn id="9" idx="4"/>
          </p:cNvCxnSpPr>
          <p:nvPr/>
        </p:nvCxnSpPr>
        <p:spPr>
          <a:xfrm rot="5400000" flipH="1" flipV="1">
            <a:off x="5882313" y="4757875"/>
            <a:ext cx="542721" cy="1588"/>
          </a:xfrm>
          <a:prstGeom prst="line">
            <a:avLst/>
          </a:prstGeom>
          <a:ln w="57150" cap="flat" cmpd="sng" algn="ctr">
            <a:solidFill>
              <a:srgbClr val="00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6" name="Straight Connector 25"/>
          <p:cNvCxnSpPr>
            <a:stCxn id="17" idx="1"/>
            <a:endCxn id="45" idx="5"/>
          </p:cNvCxnSpPr>
          <p:nvPr/>
        </p:nvCxnSpPr>
        <p:spPr>
          <a:xfrm rot="16200000" flipV="1">
            <a:off x="5146325" y="4181906"/>
            <a:ext cx="1096835" cy="691561"/>
          </a:xfrm>
          <a:prstGeom prst="line">
            <a:avLst/>
          </a:prstGeom>
          <a:ln w="57150" cap="flat" cmpd="sng" algn="ctr">
            <a:solidFill>
              <a:srgbClr val="00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7" name="Straight Connector 26"/>
          <p:cNvCxnSpPr>
            <a:stCxn id="44" idx="4"/>
            <a:endCxn id="7" idx="0"/>
          </p:cNvCxnSpPr>
          <p:nvPr/>
        </p:nvCxnSpPr>
        <p:spPr>
          <a:xfrm rot="16200000" flipH="1">
            <a:off x="3369067" y="4565323"/>
            <a:ext cx="128743" cy="6364"/>
          </a:xfrm>
          <a:prstGeom prst="line">
            <a:avLst/>
          </a:prstGeom>
          <a:ln w="57150" cap="flat" cmpd="sng" algn="ctr">
            <a:solidFill>
              <a:srgbClr val="00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8" name="Straight Connector 27"/>
          <p:cNvCxnSpPr>
            <a:stCxn id="10" idx="1"/>
            <a:endCxn id="7" idx="5"/>
          </p:cNvCxnSpPr>
          <p:nvPr/>
        </p:nvCxnSpPr>
        <p:spPr>
          <a:xfrm rot="16200000" flipV="1">
            <a:off x="3513201" y="4942618"/>
            <a:ext cx="166878" cy="93738"/>
          </a:xfrm>
          <a:prstGeom prst="line">
            <a:avLst/>
          </a:prstGeom>
          <a:ln w="57150" cap="flat" cmpd="sng" algn="ctr">
            <a:solidFill>
              <a:srgbClr val="00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a:stCxn id="46" idx="0"/>
            <a:endCxn id="42" idx="4"/>
          </p:cNvCxnSpPr>
          <p:nvPr/>
        </p:nvCxnSpPr>
        <p:spPr>
          <a:xfrm rot="5400000" flipH="1" flipV="1">
            <a:off x="3981015" y="4170282"/>
            <a:ext cx="285111" cy="1588"/>
          </a:xfrm>
          <a:prstGeom prst="line">
            <a:avLst/>
          </a:prstGeom>
          <a:ln w="57150" cap="flat" cmpd="sng" algn="ctr">
            <a:solidFill>
              <a:srgbClr val="00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30" name="Straight Connector 29"/>
          <p:cNvCxnSpPr>
            <a:stCxn id="10" idx="7"/>
            <a:endCxn id="46" idx="4"/>
          </p:cNvCxnSpPr>
          <p:nvPr/>
        </p:nvCxnSpPr>
        <p:spPr>
          <a:xfrm rot="5400000" flipH="1" flipV="1">
            <a:off x="3776666" y="4726023"/>
            <a:ext cx="440049" cy="253759"/>
          </a:xfrm>
          <a:prstGeom prst="line">
            <a:avLst/>
          </a:prstGeom>
          <a:ln w="57150" cap="flat" cmpd="sng" algn="ctr">
            <a:solidFill>
              <a:srgbClr val="00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31" name="Oval 30"/>
          <p:cNvSpPr>
            <a:spLocks noChangeAspect="1"/>
          </p:cNvSpPr>
          <p:nvPr/>
        </p:nvSpPr>
        <p:spPr>
          <a:xfrm>
            <a:off x="4641803" y="4200481"/>
            <a:ext cx="320040" cy="320040"/>
          </a:xfrm>
          <a:prstGeom prst="ellipse">
            <a:avLst/>
          </a:prstGeom>
          <a:solidFill>
            <a:schemeClr val="accent1"/>
          </a:solidFill>
          <a:ln>
            <a:solidFill>
              <a:schemeClr val="accent1">
                <a:lumMod val="50000"/>
              </a:schemeClr>
            </a:solidFill>
          </a:ln>
        </p:spPr>
        <p:style>
          <a:lnRef idx="1">
            <a:schemeClr val="accent1"/>
          </a:lnRef>
          <a:fillRef idx="3">
            <a:schemeClr val="accent1"/>
          </a:fillRef>
          <a:effectRef idx="2">
            <a:schemeClr val="accent1"/>
          </a:effectRef>
          <a:fontRef idx="minor">
            <a:schemeClr val="lt1"/>
          </a:fontRef>
        </p:style>
      </p:sp>
      <p:cxnSp>
        <p:nvCxnSpPr>
          <p:cNvPr id="32" name="Straight Connector 31"/>
          <p:cNvCxnSpPr>
            <a:stCxn id="31" idx="7"/>
            <a:endCxn id="45" idx="3"/>
          </p:cNvCxnSpPr>
          <p:nvPr/>
        </p:nvCxnSpPr>
        <p:spPr>
          <a:xfrm rot="5400000" flipH="1" flipV="1">
            <a:off x="4884776" y="4009468"/>
            <a:ext cx="268081" cy="207685"/>
          </a:xfrm>
          <a:prstGeom prst="line">
            <a:avLst/>
          </a:prstGeom>
          <a:ln w="57150" cap="flat" cmpd="sng" algn="ctr">
            <a:solidFill>
              <a:srgbClr val="00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33" name="Straight Connector 32"/>
          <p:cNvCxnSpPr>
            <a:stCxn id="31" idx="3"/>
            <a:endCxn id="10" idx="7"/>
          </p:cNvCxnSpPr>
          <p:nvPr/>
        </p:nvCxnSpPr>
        <p:spPr>
          <a:xfrm rot="5400000">
            <a:off x="3979605" y="4363859"/>
            <a:ext cx="599274" cy="818861"/>
          </a:xfrm>
          <a:prstGeom prst="line">
            <a:avLst/>
          </a:prstGeom>
          <a:ln w="57150" cap="flat" cmpd="sng" algn="ctr">
            <a:solidFill>
              <a:srgbClr val="00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34" name="Straight Connector 33"/>
          <p:cNvCxnSpPr>
            <a:stCxn id="31" idx="4"/>
            <a:endCxn id="15" idx="0"/>
          </p:cNvCxnSpPr>
          <p:nvPr/>
        </p:nvCxnSpPr>
        <p:spPr>
          <a:xfrm rot="5400000">
            <a:off x="4492082" y="4717906"/>
            <a:ext cx="507126" cy="112357"/>
          </a:xfrm>
          <a:prstGeom prst="line">
            <a:avLst/>
          </a:prstGeom>
          <a:ln w="57150" cap="flat" cmpd="sng" algn="ctr">
            <a:solidFill>
              <a:srgbClr val="00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35" name="Oval 34"/>
          <p:cNvSpPr>
            <a:spLocks noChangeAspect="1"/>
          </p:cNvSpPr>
          <p:nvPr/>
        </p:nvSpPr>
        <p:spPr>
          <a:xfrm>
            <a:off x="5282681" y="4520521"/>
            <a:ext cx="320040" cy="320040"/>
          </a:xfrm>
          <a:prstGeom prst="ellipse">
            <a:avLst/>
          </a:prstGeom>
          <a:solidFill>
            <a:schemeClr val="accent1"/>
          </a:solidFill>
          <a:ln>
            <a:solidFill>
              <a:schemeClr val="accent1">
                <a:lumMod val="50000"/>
              </a:schemeClr>
            </a:solidFill>
          </a:ln>
        </p:spPr>
        <p:style>
          <a:lnRef idx="1">
            <a:schemeClr val="accent1"/>
          </a:lnRef>
          <a:fillRef idx="3">
            <a:schemeClr val="accent1"/>
          </a:fillRef>
          <a:effectRef idx="2">
            <a:schemeClr val="accent1"/>
          </a:effectRef>
          <a:fontRef idx="minor">
            <a:schemeClr val="lt1"/>
          </a:fontRef>
        </p:style>
      </p:sp>
      <p:cxnSp>
        <p:nvCxnSpPr>
          <p:cNvPr id="36" name="Straight Connector 35"/>
          <p:cNvCxnSpPr>
            <a:stCxn id="31" idx="5"/>
            <a:endCxn id="35" idx="2"/>
          </p:cNvCxnSpPr>
          <p:nvPr/>
        </p:nvCxnSpPr>
        <p:spPr>
          <a:xfrm rot="16200000" flipH="1">
            <a:off x="4995383" y="4393242"/>
            <a:ext cx="206889" cy="367707"/>
          </a:xfrm>
          <a:prstGeom prst="line">
            <a:avLst/>
          </a:prstGeom>
          <a:ln w="57150" cap="flat" cmpd="sng" algn="ctr">
            <a:solidFill>
              <a:srgbClr val="00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37" name="Straight Connector 36"/>
          <p:cNvCxnSpPr>
            <a:stCxn id="35" idx="5"/>
            <a:endCxn id="17" idx="1"/>
          </p:cNvCxnSpPr>
          <p:nvPr/>
        </p:nvCxnSpPr>
        <p:spPr>
          <a:xfrm rot="16200000" flipH="1">
            <a:off x="5656981" y="4692563"/>
            <a:ext cx="282412" cy="484670"/>
          </a:xfrm>
          <a:prstGeom prst="line">
            <a:avLst/>
          </a:prstGeom>
          <a:ln w="57150" cap="flat" cmpd="sng" algn="ctr">
            <a:solidFill>
              <a:srgbClr val="00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38" name="Straight Connector 37"/>
          <p:cNvCxnSpPr>
            <a:endCxn id="43" idx="6"/>
          </p:cNvCxnSpPr>
          <p:nvPr/>
        </p:nvCxnSpPr>
        <p:spPr>
          <a:xfrm rot="10800000">
            <a:off x="2987040" y="3866118"/>
            <a:ext cx="443218" cy="1588"/>
          </a:xfrm>
          <a:prstGeom prst="line">
            <a:avLst/>
          </a:prstGeom>
          <a:ln w="57150" cap="flat" cmpd="sng" algn="ctr">
            <a:solidFill>
              <a:srgbClr val="00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39" name="Straight Connector 38"/>
          <p:cNvCxnSpPr>
            <a:endCxn id="44" idx="0"/>
          </p:cNvCxnSpPr>
          <p:nvPr/>
        </p:nvCxnSpPr>
        <p:spPr>
          <a:xfrm rot="5400000">
            <a:off x="3272856" y="4026694"/>
            <a:ext cx="314800" cy="1588"/>
          </a:xfrm>
          <a:prstGeom prst="line">
            <a:avLst/>
          </a:prstGeom>
          <a:ln w="57150" cap="flat" cmpd="sng" algn="ctr">
            <a:solidFill>
              <a:srgbClr val="00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0" name="Straight Connector 39"/>
          <p:cNvCxnSpPr>
            <a:endCxn id="46" idx="1"/>
          </p:cNvCxnSpPr>
          <p:nvPr/>
        </p:nvCxnSpPr>
        <p:spPr>
          <a:xfrm>
            <a:off x="3436621" y="3870088"/>
            <a:ext cx="573798" cy="489618"/>
          </a:xfrm>
          <a:prstGeom prst="line">
            <a:avLst/>
          </a:prstGeom>
          <a:ln w="57150" cap="flat" cmpd="sng" algn="ctr">
            <a:solidFill>
              <a:srgbClr val="00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a:endCxn id="45" idx="2"/>
          </p:cNvCxnSpPr>
          <p:nvPr/>
        </p:nvCxnSpPr>
        <p:spPr>
          <a:xfrm flipV="1">
            <a:off x="3549771" y="3866118"/>
            <a:ext cx="1526019" cy="3970"/>
          </a:xfrm>
          <a:prstGeom prst="line">
            <a:avLst/>
          </a:prstGeom>
          <a:ln w="57150" cap="flat" cmpd="sng" algn="ctr">
            <a:solidFill>
              <a:srgbClr val="00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42" name="Oval 41"/>
          <p:cNvSpPr>
            <a:spLocks noChangeAspect="1"/>
          </p:cNvSpPr>
          <p:nvPr/>
        </p:nvSpPr>
        <p:spPr>
          <a:xfrm>
            <a:off x="3963550" y="3707686"/>
            <a:ext cx="320040" cy="320040"/>
          </a:xfrm>
          <a:prstGeom prst="ellipse">
            <a:avLst/>
          </a:prstGeom>
          <a:solidFill>
            <a:schemeClr val="accent1"/>
          </a:solidFill>
          <a:ln>
            <a:solidFill>
              <a:schemeClr val="accent1">
                <a:lumMod val="50000"/>
              </a:schemeClr>
            </a:solidFill>
          </a:ln>
        </p:spPr>
        <p:style>
          <a:lnRef idx="1">
            <a:schemeClr val="accent1"/>
          </a:lnRef>
          <a:fillRef idx="3">
            <a:schemeClr val="accent1"/>
          </a:fillRef>
          <a:effectRef idx="2">
            <a:schemeClr val="accent1"/>
          </a:effectRef>
          <a:fontRef idx="minor">
            <a:schemeClr val="lt1"/>
          </a:fontRef>
        </p:style>
      </p:sp>
      <p:sp>
        <p:nvSpPr>
          <p:cNvPr id="43" name="Oval 42"/>
          <p:cNvSpPr>
            <a:spLocks noChangeAspect="1"/>
          </p:cNvSpPr>
          <p:nvPr/>
        </p:nvSpPr>
        <p:spPr>
          <a:xfrm>
            <a:off x="2667000" y="3706098"/>
            <a:ext cx="320040" cy="320040"/>
          </a:xfrm>
          <a:prstGeom prst="ellipse">
            <a:avLst/>
          </a:prstGeom>
          <a:solidFill>
            <a:schemeClr val="accent1"/>
          </a:solidFill>
          <a:ln>
            <a:solidFill>
              <a:schemeClr val="accent1">
                <a:lumMod val="50000"/>
              </a:schemeClr>
            </a:solidFill>
          </a:ln>
        </p:spPr>
        <p:style>
          <a:lnRef idx="1">
            <a:schemeClr val="accent1"/>
          </a:lnRef>
          <a:fillRef idx="3">
            <a:schemeClr val="accent1"/>
          </a:fillRef>
          <a:effectRef idx="2">
            <a:schemeClr val="accent1"/>
          </a:effectRef>
          <a:fontRef idx="minor">
            <a:schemeClr val="lt1"/>
          </a:fontRef>
        </p:style>
      </p:sp>
      <p:sp>
        <p:nvSpPr>
          <p:cNvPr id="44" name="Oval 43"/>
          <p:cNvSpPr>
            <a:spLocks noChangeAspect="1"/>
          </p:cNvSpPr>
          <p:nvPr/>
        </p:nvSpPr>
        <p:spPr>
          <a:xfrm>
            <a:off x="3270236" y="4184094"/>
            <a:ext cx="320040" cy="320040"/>
          </a:xfrm>
          <a:prstGeom prst="ellipse">
            <a:avLst/>
          </a:prstGeom>
          <a:solidFill>
            <a:schemeClr val="accent1"/>
          </a:solidFill>
          <a:ln>
            <a:solidFill>
              <a:schemeClr val="accent1">
                <a:lumMod val="50000"/>
              </a:schemeClr>
            </a:solidFill>
          </a:ln>
        </p:spPr>
        <p:style>
          <a:lnRef idx="1">
            <a:schemeClr val="accent1"/>
          </a:lnRef>
          <a:fillRef idx="3">
            <a:schemeClr val="accent1"/>
          </a:fillRef>
          <a:effectRef idx="2">
            <a:schemeClr val="accent1"/>
          </a:effectRef>
          <a:fontRef idx="minor">
            <a:schemeClr val="lt1"/>
          </a:fontRef>
        </p:style>
      </p:sp>
      <p:sp>
        <p:nvSpPr>
          <p:cNvPr id="45" name="Oval 44"/>
          <p:cNvSpPr>
            <a:spLocks noChangeAspect="1"/>
          </p:cNvSpPr>
          <p:nvPr/>
        </p:nvSpPr>
        <p:spPr>
          <a:xfrm>
            <a:off x="5075790" y="3706098"/>
            <a:ext cx="320040" cy="320040"/>
          </a:xfrm>
          <a:prstGeom prst="ellipse">
            <a:avLst/>
          </a:prstGeom>
          <a:solidFill>
            <a:schemeClr val="accent1"/>
          </a:solidFill>
          <a:ln>
            <a:solidFill>
              <a:schemeClr val="accent1">
                <a:lumMod val="50000"/>
              </a:schemeClr>
            </a:solidFill>
          </a:ln>
        </p:spPr>
        <p:style>
          <a:lnRef idx="1">
            <a:schemeClr val="accent1"/>
          </a:lnRef>
          <a:fillRef idx="3">
            <a:schemeClr val="accent1"/>
          </a:fillRef>
          <a:effectRef idx="2">
            <a:schemeClr val="accent1"/>
          </a:effectRef>
          <a:fontRef idx="minor">
            <a:schemeClr val="lt1"/>
          </a:fontRef>
        </p:style>
      </p:sp>
      <p:sp>
        <p:nvSpPr>
          <p:cNvPr id="46" name="Oval 45"/>
          <p:cNvSpPr>
            <a:spLocks noChangeAspect="1"/>
          </p:cNvSpPr>
          <p:nvPr/>
        </p:nvSpPr>
        <p:spPr>
          <a:xfrm>
            <a:off x="3963550" y="4312837"/>
            <a:ext cx="320040" cy="320040"/>
          </a:xfrm>
          <a:prstGeom prst="ellipse">
            <a:avLst/>
          </a:prstGeom>
          <a:solidFill>
            <a:schemeClr val="accent1"/>
          </a:solidFill>
          <a:ln>
            <a:solidFill>
              <a:schemeClr val="accent1">
                <a:lumMod val="50000"/>
              </a:schemeClr>
            </a:solidFill>
          </a:ln>
        </p:spPr>
        <p:style>
          <a:lnRef idx="1">
            <a:schemeClr val="accent1"/>
          </a:lnRef>
          <a:fillRef idx="3">
            <a:schemeClr val="accent1"/>
          </a:fillRef>
          <a:effectRef idx="2">
            <a:schemeClr val="accent1"/>
          </a:effectRef>
          <a:fontRef idx="minor">
            <a:schemeClr val="lt1"/>
          </a:fontRef>
        </p:style>
      </p:sp>
      <p:sp>
        <p:nvSpPr>
          <p:cNvPr id="51" name="TextBox 50"/>
          <p:cNvSpPr txBox="1"/>
          <p:nvPr/>
        </p:nvSpPr>
        <p:spPr>
          <a:xfrm>
            <a:off x="2678589" y="4976765"/>
            <a:ext cx="298480" cy="369332"/>
          </a:xfrm>
          <a:prstGeom prst="rect">
            <a:avLst/>
          </a:prstGeom>
          <a:noFill/>
        </p:spPr>
        <p:txBody>
          <a:bodyPr wrap="none" rtlCol="0">
            <a:spAutoFit/>
          </a:bodyPr>
          <a:lstStyle/>
          <a:p>
            <a:r>
              <a:rPr lang="en-US" b="1" dirty="0" smtClean="0">
                <a:solidFill>
                  <a:schemeClr val="bg1"/>
                </a:solidFill>
              </a:rPr>
              <a:t>a</a:t>
            </a:r>
            <a:endParaRPr lang="en-US" b="1" dirty="0">
              <a:solidFill>
                <a:schemeClr val="bg1"/>
              </a:solidFill>
            </a:endParaRPr>
          </a:p>
        </p:txBody>
      </p:sp>
      <p:sp>
        <p:nvSpPr>
          <p:cNvPr id="52" name="TextBox 51"/>
          <p:cNvSpPr txBox="1"/>
          <p:nvPr/>
        </p:nvSpPr>
        <p:spPr>
          <a:xfrm>
            <a:off x="5988566" y="3657600"/>
            <a:ext cx="306494" cy="369332"/>
          </a:xfrm>
          <a:prstGeom prst="rect">
            <a:avLst/>
          </a:prstGeom>
          <a:noFill/>
        </p:spPr>
        <p:txBody>
          <a:bodyPr wrap="none" rtlCol="0">
            <a:spAutoFit/>
          </a:bodyPr>
          <a:lstStyle/>
          <a:p>
            <a:r>
              <a:rPr lang="en-US" b="1" dirty="0" smtClean="0">
                <a:solidFill>
                  <a:schemeClr val="bg1"/>
                </a:solidFill>
              </a:rPr>
              <a:t>b</a:t>
            </a:r>
            <a:endParaRPr lang="en-US" b="1" dirty="0">
              <a:solidFill>
                <a:schemeClr val="bg1"/>
              </a:solidFill>
            </a:endParaRPr>
          </a:p>
        </p:txBody>
      </p:sp>
    </p:spTree>
    <p:extLst>
      <p:ext uri="{BB962C8B-B14F-4D97-AF65-F5344CB8AC3E}">
        <p14:creationId xmlns:p14="http://schemas.microsoft.com/office/powerpoint/2010/main" val="3408935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500" fill="hold"/>
                                        <p:tgtEl>
                                          <p:spTgt spid="6"/>
                                        </p:tgtEl>
                                        <p:attrNameLst>
                                          <p:attrName>fillcolor</p:attrName>
                                        </p:attrNameLst>
                                      </p:cBhvr>
                                      <p:to>
                                        <a:srgbClr val="C0504D"/>
                                      </p:to>
                                    </p:animClr>
                                    <p:set>
                                      <p:cBhvr>
                                        <p:cTn id="7" dur="500" fill="hold"/>
                                        <p:tgtEl>
                                          <p:spTgt spid="6"/>
                                        </p:tgtEl>
                                        <p:attrNameLst>
                                          <p:attrName>fill.type</p:attrName>
                                        </p:attrNameLst>
                                      </p:cBhvr>
                                      <p:to>
                                        <p:strVal val="solid"/>
                                      </p:to>
                                    </p:set>
                                    <p:set>
                                      <p:cBhvr>
                                        <p:cTn id="8" dur="500" fill="hold"/>
                                        <p:tgtEl>
                                          <p:spTgt spid="6"/>
                                        </p:tgtEl>
                                        <p:attrNameLst>
                                          <p:attrName>fill.on</p:attrName>
                                        </p:attrNameLst>
                                      </p:cBhvr>
                                      <p:to>
                                        <p:strVal val="true"/>
                                      </p:to>
                                    </p:set>
                                  </p:childTnLst>
                                </p:cTn>
                              </p:par>
                              <p:par>
                                <p:cTn id="9" presetID="1" presetClass="emph" presetSubtype="2" fill="hold" nodeType="withEffect">
                                  <p:stCondLst>
                                    <p:cond delay="0"/>
                                  </p:stCondLst>
                                  <p:childTnLst>
                                    <p:animClr clrSpc="rgb" dir="cw">
                                      <p:cBhvr>
                                        <p:cTn id="10" dur="500" fill="hold"/>
                                        <p:tgtEl>
                                          <p:spTgt spid="8"/>
                                        </p:tgtEl>
                                        <p:attrNameLst>
                                          <p:attrName>fillcolor</p:attrName>
                                        </p:attrNameLst>
                                      </p:cBhvr>
                                      <p:to>
                                        <a:srgbClr val="9BBB59"/>
                                      </p:to>
                                    </p:animClr>
                                    <p:set>
                                      <p:cBhvr>
                                        <p:cTn id="11" dur="500" fill="hold"/>
                                        <p:tgtEl>
                                          <p:spTgt spid="8"/>
                                        </p:tgtEl>
                                        <p:attrNameLst>
                                          <p:attrName>fill.type</p:attrName>
                                        </p:attrNameLst>
                                      </p:cBhvr>
                                      <p:to>
                                        <p:strVal val="solid"/>
                                      </p:to>
                                    </p:set>
                                    <p:set>
                                      <p:cBhvr>
                                        <p:cTn id="12" dur="500" fill="hold"/>
                                        <p:tgtEl>
                                          <p:spTgt spid="8"/>
                                        </p:tgtEl>
                                        <p:attrNameLst>
                                          <p:attrName>fill.on</p:attrName>
                                        </p:attrNameLst>
                                      </p:cBhvr>
                                      <p:to>
                                        <p:strVal val="true"/>
                                      </p:to>
                                    </p:set>
                                  </p:childTnLst>
                                </p:cTn>
                              </p:par>
                            </p:childTnLst>
                          </p:cTn>
                        </p:par>
                      </p:childTnLst>
                    </p:cTn>
                  </p:par>
                  <p:par>
                    <p:cTn id="13" fill="hold">
                      <p:stCondLst>
                        <p:cond delay="indefinite"/>
                      </p:stCondLst>
                      <p:childTnLst>
                        <p:par>
                          <p:cTn id="14" fill="hold">
                            <p:stCondLst>
                              <p:cond delay="0"/>
                            </p:stCondLst>
                            <p:childTnLst>
                              <p:par>
                                <p:cTn id="15" presetID="1" presetClass="emph" presetSubtype="2" fill="hold" nodeType="clickEffect">
                                  <p:stCondLst>
                                    <p:cond delay="0"/>
                                  </p:stCondLst>
                                  <p:childTnLst>
                                    <p:animClr clrSpc="rgb" dir="cw">
                                      <p:cBhvr>
                                        <p:cTn id="16" dur="500" fill="hold"/>
                                        <p:tgtEl>
                                          <p:spTgt spid="10"/>
                                        </p:tgtEl>
                                        <p:attrNameLst>
                                          <p:attrName>fillcolor</p:attrName>
                                        </p:attrNameLst>
                                      </p:cBhvr>
                                      <p:to>
                                        <a:srgbClr val="C0504D"/>
                                      </p:to>
                                    </p:animClr>
                                    <p:set>
                                      <p:cBhvr>
                                        <p:cTn id="17" dur="500" fill="hold"/>
                                        <p:tgtEl>
                                          <p:spTgt spid="10"/>
                                        </p:tgtEl>
                                        <p:attrNameLst>
                                          <p:attrName>fill.type</p:attrName>
                                        </p:attrNameLst>
                                      </p:cBhvr>
                                      <p:to>
                                        <p:strVal val="solid"/>
                                      </p:to>
                                    </p:set>
                                    <p:set>
                                      <p:cBhvr>
                                        <p:cTn id="18" dur="500" fill="hold"/>
                                        <p:tgtEl>
                                          <p:spTgt spid="10"/>
                                        </p:tgtEl>
                                        <p:attrNameLst>
                                          <p:attrName>fill.on</p:attrName>
                                        </p:attrNameLst>
                                      </p:cBhvr>
                                      <p:to>
                                        <p:strVal val="true"/>
                                      </p:to>
                                    </p:set>
                                  </p:childTnLst>
                                </p:cTn>
                              </p:par>
                              <p:par>
                                <p:cTn id="19" presetID="1" presetClass="emph" presetSubtype="2" fill="hold" nodeType="withEffect">
                                  <p:stCondLst>
                                    <p:cond delay="0"/>
                                  </p:stCondLst>
                                  <p:childTnLst>
                                    <p:animClr clrSpc="rgb" dir="cw">
                                      <p:cBhvr>
                                        <p:cTn id="20" dur="500" fill="hold"/>
                                        <p:tgtEl>
                                          <p:spTgt spid="44"/>
                                        </p:tgtEl>
                                        <p:attrNameLst>
                                          <p:attrName>fillcolor</p:attrName>
                                        </p:attrNameLst>
                                      </p:cBhvr>
                                      <p:to>
                                        <a:srgbClr val="C0504D"/>
                                      </p:to>
                                    </p:animClr>
                                    <p:set>
                                      <p:cBhvr>
                                        <p:cTn id="21" dur="500" fill="hold"/>
                                        <p:tgtEl>
                                          <p:spTgt spid="44"/>
                                        </p:tgtEl>
                                        <p:attrNameLst>
                                          <p:attrName>fill.type</p:attrName>
                                        </p:attrNameLst>
                                      </p:cBhvr>
                                      <p:to>
                                        <p:strVal val="solid"/>
                                      </p:to>
                                    </p:set>
                                    <p:set>
                                      <p:cBhvr>
                                        <p:cTn id="22" dur="500" fill="hold"/>
                                        <p:tgtEl>
                                          <p:spTgt spid="44"/>
                                        </p:tgtEl>
                                        <p:attrNameLst>
                                          <p:attrName>fill.on</p:attrName>
                                        </p:attrNameLst>
                                      </p:cBhvr>
                                      <p:to>
                                        <p:strVal val="true"/>
                                      </p:to>
                                    </p:set>
                                  </p:childTnLst>
                                </p:cTn>
                              </p:par>
                              <p:par>
                                <p:cTn id="23" presetID="1" presetClass="emph" presetSubtype="2" fill="hold" nodeType="withEffect">
                                  <p:stCondLst>
                                    <p:cond delay="0"/>
                                  </p:stCondLst>
                                  <p:childTnLst>
                                    <p:animClr clrSpc="rgb" dir="cw">
                                      <p:cBhvr>
                                        <p:cTn id="24" dur="500" fill="hold"/>
                                        <p:tgtEl>
                                          <p:spTgt spid="7"/>
                                        </p:tgtEl>
                                        <p:attrNameLst>
                                          <p:attrName>fillcolor</p:attrName>
                                        </p:attrNameLst>
                                      </p:cBhvr>
                                      <p:to>
                                        <a:srgbClr val="C0504D"/>
                                      </p:to>
                                    </p:animClr>
                                    <p:set>
                                      <p:cBhvr>
                                        <p:cTn id="25" dur="500" fill="hold"/>
                                        <p:tgtEl>
                                          <p:spTgt spid="7"/>
                                        </p:tgtEl>
                                        <p:attrNameLst>
                                          <p:attrName>fill.type</p:attrName>
                                        </p:attrNameLst>
                                      </p:cBhvr>
                                      <p:to>
                                        <p:strVal val="solid"/>
                                      </p:to>
                                    </p:set>
                                    <p:set>
                                      <p:cBhvr>
                                        <p:cTn id="26" dur="500" fill="hold"/>
                                        <p:tgtEl>
                                          <p:spTgt spid="7"/>
                                        </p:tgtEl>
                                        <p:attrNameLst>
                                          <p:attrName>fill.on</p:attrName>
                                        </p:attrNameLst>
                                      </p:cBhvr>
                                      <p:to>
                                        <p:strVal val="true"/>
                                      </p:to>
                                    </p:set>
                                  </p:childTnLst>
                                </p:cTn>
                              </p:par>
                              <p:par>
                                <p:cTn id="27" presetID="1" presetClass="emph" presetSubtype="2" fill="hold" nodeType="withEffect">
                                  <p:stCondLst>
                                    <p:cond delay="0"/>
                                  </p:stCondLst>
                                  <p:childTnLst>
                                    <p:animClr clrSpc="rgb" dir="cw">
                                      <p:cBhvr>
                                        <p:cTn id="28" dur="500" fill="hold"/>
                                        <p:tgtEl>
                                          <p:spTgt spid="5"/>
                                        </p:tgtEl>
                                        <p:attrNameLst>
                                          <p:attrName>fillcolor</p:attrName>
                                        </p:attrNameLst>
                                      </p:cBhvr>
                                      <p:to>
                                        <a:srgbClr val="C0504D"/>
                                      </p:to>
                                    </p:animClr>
                                    <p:set>
                                      <p:cBhvr>
                                        <p:cTn id="29" dur="500" fill="hold"/>
                                        <p:tgtEl>
                                          <p:spTgt spid="5"/>
                                        </p:tgtEl>
                                        <p:attrNameLst>
                                          <p:attrName>fill.type</p:attrName>
                                        </p:attrNameLst>
                                      </p:cBhvr>
                                      <p:to>
                                        <p:strVal val="solid"/>
                                      </p:to>
                                    </p:set>
                                    <p:set>
                                      <p:cBhvr>
                                        <p:cTn id="30" dur="500" fill="hold"/>
                                        <p:tgtEl>
                                          <p:spTgt spid="5"/>
                                        </p:tgtEl>
                                        <p:attrNameLst>
                                          <p:attrName>fill.on</p:attrName>
                                        </p:attrNameLst>
                                      </p:cBhvr>
                                      <p:to>
                                        <p:strVal val="true"/>
                                      </p:to>
                                    </p:set>
                                  </p:childTnLst>
                                </p:cTn>
                              </p:par>
                              <p:par>
                                <p:cTn id="31" presetID="1" presetClass="emph" presetSubtype="2" fill="hold" nodeType="withEffect">
                                  <p:stCondLst>
                                    <p:cond delay="0"/>
                                  </p:stCondLst>
                                  <p:childTnLst>
                                    <p:animClr clrSpc="rgb" dir="cw">
                                      <p:cBhvr>
                                        <p:cTn id="32" dur="500" fill="hold"/>
                                        <p:tgtEl>
                                          <p:spTgt spid="43"/>
                                        </p:tgtEl>
                                        <p:attrNameLst>
                                          <p:attrName>fillcolor</p:attrName>
                                        </p:attrNameLst>
                                      </p:cBhvr>
                                      <p:to>
                                        <a:srgbClr val="C0504D"/>
                                      </p:to>
                                    </p:animClr>
                                    <p:set>
                                      <p:cBhvr>
                                        <p:cTn id="33" dur="500" fill="hold"/>
                                        <p:tgtEl>
                                          <p:spTgt spid="43"/>
                                        </p:tgtEl>
                                        <p:attrNameLst>
                                          <p:attrName>fill.type</p:attrName>
                                        </p:attrNameLst>
                                      </p:cBhvr>
                                      <p:to>
                                        <p:strVal val="solid"/>
                                      </p:to>
                                    </p:set>
                                    <p:set>
                                      <p:cBhvr>
                                        <p:cTn id="34" dur="500" fill="hold"/>
                                        <p:tgtEl>
                                          <p:spTgt spid="43"/>
                                        </p:tgtEl>
                                        <p:attrNameLst>
                                          <p:attrName>fill.on</p:attrName>
                                        </p:attrNameLst>
                                      </p:cBhvr>
                                      <p:to>
                                        <p:strVal val="true"/>
                                      </p:to>
                                    </p:set>
                                  </p:childTnLst>
                                </p:cTn>
                              </p:par>
                              <p:par>
                                <p:cTn id="35" presetID="1" presetClass="emph" presetSubtype="2" fill="hold" nodeType="withEffect">
                                  <p:stCondLst>
                                    <p:cond delay="0"/>
                                  </p:stCondLst>
                                  <p:childTnLst>
                                    <p:animClr clrSpc="rgb" dir="cw">
                                      <p:cBhvr>
                                        <p:cTn id="36" dur="500" fill="hold"/>
                                        <p:tgtEl>
                                          <p:spTgt spid="9"/>
                                        </p:tgtEl>
                                        <p:attrNameLst>
                                          <p:attrName>fillcolor</p:attrName>
                                        </p:attrNameLst>
                                      </p:cBhvr>
                                      <p:to>
                                        <a:srgbClr val="9BBB59"/>
                                      </p:to>
                                    </p:animClr>
                                    <p:set>
                                      <p:cBhvr>
                                        <p:cTn id="37" dur="500" fill="hold"/>
                                        <p:tgtEl>
                                          <p:spTgt spid="9"/>
                                        </p:tgtEl>
                                        <p:attrNameLst>
                                          <p:attrName>fill.type</p:attrName>
                                        </p:attrNameLst>
                                      </p:cBhvr>
                                      <p:to>
                                        <p:strVal val="solid"/>
                                      </p:to>
                                    </p:set>
                                    <p:set>
                                      <p:cBhvr>
                                        <p:cTn id="38" dur="500" fill="hold"/>
                                        <p:tgtEl>
                                          <p:spTgt spid="9"/>
                                        </p:tgtEl>
                                        <p:attrNameLst>
                                          <p:attrName>fill.on</p:attrName>
                                        </p:attrNameLst>
                                      </p:cBhvr>
                                      <p:to>
                                        <p:strVal val="true"/>
                                      </p:to>
                                    </p:set>
                                  </p:childTnLst>
                                </p:cTn>
                              </p:par>
                              <p:par>
                                <p:cTn id="39" presetID="1" presetClass="emph" presetSubtype="2" fill="hold" nodeType="withEffect">
                                  <p:stCondLst>
                                    <p:cond delay="0"/>
                                  </p:stCondLst>
                                  <p:childTnLst>
                                    <p:animClr clrSpc="rgb" dir="cw">
                                      <p:cBhvr>
                                        <p:cTn id="40" dur="500" fill="hold"/>
                                        <p:tgtEl>
                                          <p:spTgt spid="17"/>
                                        </p:tgtEl>
                                        <p:attrNameLst>
                                          <p:attrName>fillcolor</p:attrName>
                                        </p:attrNameLst>
                                      </p:cBhvr>
                                      <p:to>
                                        <a:srgbClr val="9BBB59"/>
                                      </p:to>
                                    </p:animClr>
                                    <p:set>
                                      <p:cBhvr>
                                        <p:cTn id="41" dur="500" fill="hold"/>
                                        <p:tgtEl>
                                          <p:spTgt spid="17"/>
                                        </p:tgtEl>
                                        <p:attrNameLst>
                                          <p:attrName>fill.type</p:attrName>
                                        </p:attrNameLst>
                                      </p:cBhvr>
                                      <p:to>
                                        <p:strVal val="solid"/>
                                      </p:to>
                                    </p:set>
                                    <p:set>
                                      <p:cBhvr>
                                        <p:cTn id="42" dur="500" fill="hold"/>
                                        <p:tgtEl>
                                          <p:spTgt spid="17"/>
                                        </p:tgtEl>
                                        <p:attrNameLst>
                                          <p:attrName>fill.on</p:attrName>
                                        </p:attrNameLst>
                                      </p:cBhvr>
                                      <p:to>
                                        <p:strVal val="true"/>
                                      </p:to>
                                    </p:set>
                                  </p:childTnLst>
                                </p:cTn>
                              </p:par>
                              <p:par>
                                <p:cTn id="43" presetID="1" presetClass="emph" presetSubtype="2" fill="hold" nodeType="withEffect">
                                  <p:stCondLst>
                                    <p:cond delay="0"/>
                                  </p:stCondLst>
                                  <p:childTnLst>
                                    <p:animClr clrSpc="rgb" dir="cw">
                                      <p:cBhvr>
                                        <p:cTn id="44" dur="500" fill="hold"/>
                                        <p:tgtEl>
                                          <p:spTgt spid="45"/>
                                        </p:tgtEl>
                                        <p:attrNameLst>
                                          <p:attrName>fillcolor</p:attrName>
                                        </p:attrNameLst>
                                      </p:cBhvr>
                                      <p:to>
                                        <a:srgbClr val="9BBB59"/>
                                      </p:to>
                                    </p:animClr>
                                    <p:set>
                                      <p:cBhvr>
                                        <p:cTn id="45" dur="500" fill="hold"/>
                                        <p:tgtEl>
                                          <p:spTgt spid="45"/>
                                        </p:tgtEl>
                                        <p:attrNameLst>
                                          <p:attrName>fill.type</p:attrName>
                                        </p:attrNameLst>
                                      </p:cBhvr>
                                      <p:to>
                                        <p:strVal val="solid"/>
                                      </p:to>
                                    </p:set>
                                    <p:set>
                                      <p:cBhvr>
                                        <p:cTn id="46" dur="500" fill="hold"/>
                                        <p:tgtEl>
                                          <p:spTgt spid="45"/>
                                        </p:tgtEl>
                                        <p:attrNameLst>
                                          <p:attrName>fill.on</p:attrName>
                                        </p:attrNameLst>
                                      </p:cBhvr>
                                      <p:to>
                                        <p:strVal val="true"/>
                                      </p:to>
                                    </p:set>
                                  </p:childTnLst>
                                </p:cTn>
                              </p:par>
                              <p:par>
                                <p:cTn id="47" presetID="1" presetClass="emph" presetSubtype="2" fill="hold" nodeType="withEffect">
                                  <p:stCondLst>
                                    <p:cond delay="0"/>
                                  </p:stCondLst>
                                  <p:childTnLst>
                                    <p:animClr clrSpc="rgb" dir="cw">
                                      <p:cBhvr>
                                        <p:cTn id="48" dur="500" fill="hold"/>
                                        <p:tgtEl>
                                          <p:spTgt spid="31"/>
                                        </p:tgtEl>
                                        <p:attrNameLst>
                                          <p:attrName>fillcolor</p:attrName>
                                        </p:attrNameLst>
                                      </p:cBhvr>
                                      <p:to>
                                        <a:srgbClr val="9BBB59"/>
                                      </p:to>
                                    </p:animClr>
                                    <p:set>
                                      <p:cBhvr>
                                        <p:cTn id="49" dur="500" fill="hold"/>
                                        <p:tgtEl>
                                          <p:spTgt spid="31"/>
                                        </p:tgtEl>
                                        <p:attrNameLst>
                                          <p:attrName>fill.type</p:attrName>
                                        </p:attrNameLst>
                                      </p:cBhvr>
                                      <p:to>
                                        <p:strVal val="solid"/>
                                      </p:to>
                                    </p:set>
                                    <p:set>
                                      <p:cBhvr>
                                        <p:cTn id="50" dur="500" fill="hold"/>
                                        <p:tgtEl>
                                          <p:spTgt spid="31"/>
                                        </p:tgtEl>
                                        <p:attrNameLst>
                                          <p:attrName>fill.on</p:attrName>
                                        </p:attrNameLst>
                                      </p:cBhvr>
                                      <p:to>
                                        <p:strVal val="true"/>
                                      </p:to>
                                    </p:set>
                                  </p:childTnLst>
                                </p:cTn>
                              </p:par>
                              <p:par>
                                <p:cTn id="51" presetID="1" presetClass="emph" presetSubtype="2" fill="hold" nodeType="withEffect">
                                  <p:stCondLst>
                                    <p:cond delay="0"/>
                                  </p:stCondLst>
                                  <p:childTnLst>
                                    <p:animClr clrSpc="rgb" dir="cw">
                                      <p:cBhvr>
                                        <p:cTn id="52" dur="500" fill="hold"/>
                                        <p:tgtEl>
                                          <p:spTgt spid="42"/>
                                        </p:tgtEl>
                                        <p:attrNameLst>
                                          <p:attrName>fillcolor</p:attrName>
                                        </p:attrNameLst>
                                      </p:cBhvr>
                                      <p:to>
                                        <a:srgbClr val="9BBB59"/>
                                      </p:to>
                                    </p:animClr>
                                    <p:set>
                                      <p:cBhvr>
                                        <p:cTn id="53" dur="500" fill="hold"/>
                                        <p:tgtEl>
                                          <p:spTgt spid="42"/>
                                        </p:tgtEl>
                                        <p:attrNameLst>
                                          <p:attrName>fill.type</p:attrName>
                                        </p:attrNameLst>
                                      </p:cBhvr>
                                      <p:to>
                                        <p:strVal val="solid"/>
                                      </p:to>
                                    </p:set>
                                    <p:set>
                                      <p:cBhvr>
                                        <p:cTn id="54" dur="500" fill="hold"/>
                                        <p:tgtEl>
                                          <p:spTgt spid="42"/>
                                        </p:tgtEl>
                                        <p:attrNameLst>
                                          <p:attrName>fill.on</p:attrName>
                                        </p:attrNameLst>
                                      </p:cBhvr>
                                      <p:to>
                                        <p:strVal val="true"/>
                                      </p:to>
                                    </p:set>
                                  </p:childTnLst>
                                </p:cTn>
                              </p:par>
                            </p:childTnLst>
                          </p:cTn>
                        </p:par>
                      </p:childTnLst>
                    </p:cTn>
                  </p:par>
                  <p:par>
                    <p:cTn id="55" fill="hold">
                      <p:stCondLst>
                        <p:cond delay="indefinite"/>
                      </p:stCondLst>
                      <p:childTnLst>
                        <p:par>
                          <p:cTn id="56" fill="hold">
                            <p:stCondLst>
                              <p:cond delay="0"/>
                            </p:stCondLst>
                            <p:childTnLst>
                              <p:par>
                                <p:cTn id="57" presetID="1" presetClass="emph" presetSubtype="2" fill="hold" nodeType="clickEffect">
                                  <p:stCondLst>
                                    <p:cond delay="0"/>
                                  </p:stCondLst>
                                  <p:childTnLst>
                                    <p:animClr clrSpc="rgb" dir="cw">
                                      <p:cBhvr>
                                        <p:cTn id="58" dur="500" fill="hold"/>
                                        <p:tgtEl>
                                          <p:spTgt spid="15"/>
                                        </p:tgtEl>
                                        <p:attrNameLst>
                                          <p:attrName>fillcolor</p:attrName>
                                        </p:attrNameLst>
                                      </p:cBhvr>
                                      <p:to>
                                        <a:srgbClr val="C0504D"/>
                                      </p:to>
                                    </p:animClr>
                                    <p:set>
                                      <p:cBhvr>
                                        <p:cTn id="59" dur="500" fill="hold"/>
                                        <p:tgtEl>
                                          <p:spTgt spid="15"/>
                                        </p:tgtEl>
                                        <p:attrNameLst>
                                          <p:attrName>fill.type</p:attrName>
                                        </p:attrNameLst>
                                      </p:cBhvr>
                                      <p:to>
                                        <p:strVal val="solid"/>
                                      </p:to>
                                    </p:set>
                                    <p:set>
                                      <p:cBhvr>
                                        <p:cTn id="60" dur="500" fill="hold"/>
                                        <p:tgtEl>
                                          <p:spTgt spid="15"/>
                                        </p:tgtEl>
                                        <p:attrNameLst>
                                          <p:attrName>fill.on</p:attrName>
                                        </p:attrNameLst>
                                      </p:cBhvr>
                                      <p:to>
                                        <p:strVal val="true"/>
                                      </p:to>
                                    </p:set>
                                  </p:childTnLst>
                                </p:cTn>
                              </p:par>
                              <p:par>
                                <p:cTn id="61" presetID="1" presetClass="emph" presetSubtype="2" fill="hold" nodeType="withEffect">
                                  <p:stCondLst>
                                    <p:cond delay="0"/>
                                  </p:stCondLst>
                                  <p:childTnLst>
                                    <p:animClr clrSpc="rgb" dir="cw">
                                      <p:cBhvr>
                                        <p:cTn id="62" dur="500" fill="hold"/>
                                        <p:tgtEl>
                                          <p:spTgt spid="46"/>
                                        </p:tgtEl>
                                        <p:attrNameLst>
                                          <p:attrName>fillcolor</p:attrName>
                                        </p:attrNameLst>
                                      </p:cBhvr>
                                      <p:to>
                                        <a:srgbClr val="C0504D"/>
                                      </p:to>
                                    </p:animClr>
                                    <p:set>
                                      <p:cBhvr>
                                        <p:cTn id="63" dur="500" fill="hold"/>
                                        <p:tgtEl>
                                          <p:spTgt spid="46"/>
                                        </p:tgtEl>
                                        <p:attrNameLst>
                                          <p:attrName>fill.type</p:attrName>
                                        </p:attrNameLst>
                                      </p:cBhvr>
                                      <p:to>
                                        <p:strVal val="solid"/>
                                      </p:to>
                                    </p:set>
                                    <p:set>
                                      <p:cBhvr>
                                        <p:cTn id="64" dur="500" fill="hold"/>
                                        <p:tgtEl>
                                          <p:spTgt spid="46"/>
                                        </p:tgtEl>
                                        <p:attrNameLst>
                                          <p:attrName>fill.on</p:attrName>
                                        </p:attrNameLst>
                                      </p:cBhvr>
                                      <p:to>
                                        <p:strVal val="true"/>
                                      </p:to>
                                    </p:set>
                                  </p:childTnLst>
                                </p:cTn>
                              </p:par>
                              <p:par>
                                <p:cTn id="65" presetID="1" presetClass="emph" presetSubtype="2" fill="hold" nodeType="withEffect">
                                  <p:stCondLst>
                                    <p:cond delay="0"/>
                                  </p:stCondLst>
                                  <p:childTnLst>
                                    <p:animClr clrSpc="rgb" dir="cw">
                                      <p:cBhvr>
                                        <p:cTn id="66" dur="500" fill="hold"/>
                                        <p:tgtEl>
                                          <p:spTgt spid="35"/>
                                        </p:tgtEl>
                                        <p:attrNameLst>
                                          <p:attrName>fillcolor</p:attrName>
                                        </p:attrNameLst>
                                      </p:cBhvr>
                                      <p:to>
                                        <a:srgbClr val="9BBB59"/>
                                      </p:to>
                                    </p:animClr>
                                    <p:set>
                                      <p:cBhvr>
                                        <p:cTn id="67" dur="500" fill="hold"/>
                                        <p:tgtEl>
                                          <p:spTgt spid="35"/>
                                        </p:tgtEl>
                                        <p:attrNameLst>
                                          <p:attrName>fill.type</p:attrName>
                                        </p:attrNameLst>
                                      </p:cBhvr>
                                      <p:to>
                                        <p:strVal val="solid"/>
                                      </p:to>
                                    </p:set>
                                    <p:set>
                                      <p:cBhvr>
                                        <p:cTn id="68" dur="500" fill="hold"/>
                                        <p:tgtEl>
                                          <p:spTgt spid="35"/>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Initial Partitioning</a:t>
            </a:r>
            <a:endParaRPr lang="en-US" dirty="0"/>
          </a:p>
        </p:txBody>
      </p:sp>
      <p:sp>
        <p:nvSpPr>
          <p:cNvPr id="3" name="Content Placeholder 2"/>
          <p:cNvSpPr>
            <a:spLocks noGrp="1"/>
          </p:cNvSpPr>
          <p:nvPr>
            <p:ph idx="1"/>
          </p:nvPr>
        </p:nvSpPr>
        <p:spPr>
          <a:xfrm>
            <a:off x="457200" y="1600200"/>
            <a:ext cx="8229600" cy="2667000"/>
          </a:xfrm>
        </p:spPr>
        <p:txBody>
          <a:bodyPr/>
          <a:lstStyle/>
          <a:p>
            <a:r>
              <a:rPr lang="en-US" dirty="0" smtClean="0"/>
              <a:t>Kernighan-Lin</a:t>
            </a:r>
          </a:p>
          <a:p>
            <a:pPr lvl="1"/>
            <a:r>
              <a:rPr lang="en-US" dirty="0" smtClean="0"/>
              <a:t>improve partitioning by greedy swaps</a:t>
            </a:r>
          </a:p>
        </p:txBody>
      </p:sp>
      <p:sp>
        <p:nvSpPr>
          <p:cNvPr id="4" name="Slide Number Placeholder 3"/>
          <p:cNvSpPr>
            <a:spLocks noGrp="1"/>
          </p:cNvSpPr>
          <p:nvPr>
            <p:ph type="sldNum" sz="quarter" idx="12"/>
          </p:nvPr>
        </p:nvSpPr>
        <p:spPr/>
        <p:txBody>
          <a:bodyPr/>
          <a:lstStyle/>
          <a:p>
            <a:fld id="{E8E1C287-65B3-4F87-9126-6322B4D60B79}" type="slidenum">
              <a:rPr lang="en-US" smtClean="0"/>
              <a:pPr/>
              <a:t>14</a:t>
            </a:fld>
            <a:endParaRPr lang="en-US"/>
          </a:p>
        </p:txBody>
      </p:sp>
      <p:sp>
        <p:nvSpPr>
          <p:cNvPr id="5" name="Oval 4"/>
          <p:cNvSpPr/>
          <p:nvPr/>
        </p:nvSpPr>
        <p:spPr>
          <a:xfrm>
            <a:off x="1178881" y="3310599"/>
            <a:ext cx="228600" cy="228600"/>
          </a:xfrm>
          <a:prstGeom prst="ellipse">
            <a:avLst/>
          </a:prstGeom>
          <a:solidFill>
            <a:schemeClr val="accent3"/>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en-US" dirty="0"/>
          </a:p>
        </p:txBody>
      </p:sp>
      <p:sp>
        <p:nvSpPr>
          <p:cNvPr id="6" name="Oval 5"/>
          <p:cNvSpPr/>
          <p:nvPr/>
        </p:nvSpPr>
        <p:spPr>
          <a:xfrm>
            <a:off x="1178881" y="3843999"/>
            <a:ext cx="228600" cy="228600"/>
          </a:xfrm>
          <a:prstGeom prst="ellipse">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1524000" y="3843999"/>
            <a:ext cx="228600" cy="228600"/>
          </a:xfrm>
          <a:prstGeom prst="ellipse">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2286000" y="3884318"/>
            <a:ext cx="228600" cy="228600"/>
          </a:xfrm>
          <a:prstGeom prst="ellipse">
            <a:avLst/>
          </a:prstGeom>
          <a:solidFill>
            <a:schemeClr val="accent3"/>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1752600" y="3539199"/>
            <a:ext cx="228600" cy="228600"/>
          </a:xfrm>
          <a:prstGeom prst="ellipse">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
            </a:r>
            <a:endParaRPr lang="en-US" dirty="0"/>
          </a:p>
        </p:txBody>
      </p:sp>
      <p:sp>
        <p:nvSpPr>
          <p:cNvPr id="10" name="Oval 9"/>
          <p:cNvSpPr/>
          <p:nvPr/>
        </p:nvSpPr>
        <p:spPr>
          <a:xfrm>
            <a:off x="2276752" y="3310599"/>
            <a:ext cx="228600" cy="228600"/>
          </a:xfrm>
          <a:prstGeom prst="ellipse">
            <a:avLst/>
          </a:prstGeom>
          <a:solidFill>
            <a:schemeClr val="accent3"/>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p:cNvCxnSpPr>
            <a:stCxn id="5" idx="4"/>
            <a:endCxn id="6" idx="0"/>
          </p:cNvCxnSpPr>
          <p:nvPr/>
        </p:nvCxnSpPr>
        <p:spPr>
          <a:xfrm>
            <a:off x="1293181" y="3539199"/>
            <a:ext cx="0" cy="3048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5" idx="5"/>
            <a:endCxn id="9" idx="2"/>
          </p:cNvCxnSpPr>
          <p:nvPr/>
        </p:nvCxnSpPr>
        <p:spPr>
          <a:xfrm>
            <a:off x="1374003" y="3505721"/>
            <a:ext cx="378597" cy="147778"/>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5" idx="5"/>
            <a:endCxn id="7" idx="1"/>
          </p:cNvCxnSpPr>
          <p:nvPr/>
        </p:nvCxnSpPr>
        <p:spPr>
          <a:xfrm>
            <a:off x="1374003" y="3505721"/>
            <a:ext cx="183475" cy="371756"/>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6" idx="6"/>
            <a:endCxn id="7" idx="2"/>
          </p:cNvCxnSpPr>
          <p:nvPr/>
        </p:nvCxnSpPr>
        <p:spPr>
          <a:xfrm>
            <a:off x="1407481" y="3958299"/>
            <a:ext cx="116519"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9" idx="6"/>
            <a:endCxn id="10" idx="3"/>
          </p:cNvCxnSpPr>
          <p:nvPr/>
        </p:nvCxnSpPr>
        <p:spPr>
          <a:xfrm flipV="1">
            <a:off x="1981200" y="3505721"/>
            <a:ext cx="329030" cy="147778"/>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9" idx="5"/>
            <a:endCxn id="8" idx="1"/>
          </p:cNvCxnSpPr>
          <p:nvPr/>
        </p:nvCxnSpPr>
        <p:spPr>
          <a:xfrm>
            <a:off x="1947722" y="3734321"/>
            <a:ext cx="371756" cy="183475"/>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10" idx="4"/>
            <a:endCxn id="8" idx="0"/>
          </p:cNvCxnSpPr>
          <p:nvPr/>
        </p:nvCxnSpPr>
        <p:spPr>
          <a:xfrm>
            <a:off x="2391052" y="3539199"/>
            <a:ext cx="9248" cy="345119"/>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2971800" y="3276600"/>
            <a:ext cx="2148409" cy="369332"/>
          </a:xfrm>
          <a:prstGeom prst="rect">
            <a:avLst/>
          </a:prstGeom>
          <a:noFill/>
        </p:spPr>
        <p:txBody>
          <a:bodyPr wrap="none" rtlCol="0">
            <a:spAutoFit/>
          </a:bodyPr>
          <a:lstStyle/>
          <a:p>
            <a:r>
              <a:rPr lang="en-US" dirty="0" smtClean="0"/>
              <a:t>D</a:t>
            </a:r>
            <a:r>
              <a:rPr lang="en-US" baseline="-25000" dirty="0" smtClean="0"/>
              <a:t>c</a:t>
            </a:r>
            <a:r>
              <a:rPr lang="en-US" dirty="0" smtClean="0"/>
              <a:t> = E</a:t>
            </a:r>
            <a:r>
              <a:rPr lang="en-US" baseline="-25000" dirty="0" smtClean="0"/>
              <a:t>c</a:t>
            </a:r>
            <a:r>
              <a:rPr lang="en-US" dirty="0" smtClean="0"/>
              <a:t> – I</a:t>
            </a:r>
            <a:r>
              <a:rPr lang="en-US" baseline="-25000" dirty="0" smtClean="0"/>
              <a:t>c</a:t>
            </a:r>
            <a:r>
              <a:rPr lang="en-US" dirty="0" smtClean="0"/>
              <a:t> = 3 – 0 = </a:t>
            </a:r>
            <a:r>
              <a:rPr lang="en-US" b="1" dirty="0" smtClean="0"/>
              <a:t>3</a:t>
            </a:r>
          </a:p>
        </p:txBody>
      </p:sp>
      <p:sp>
        <p:nvSpPr>
          <p:cNvPr id="34" name="TextBox 33"/>
          <p:cNvSpPr txBox="1"/>
          <p:nvPr/>
        </p:nvSpPr>
        <p:spPr>
          <a:xfrm>
            <a:off x="2971800" y="3779467"/>
            <a:ext cx="2191434" cy="369332"/>
          </a:xfrm>
          <a:prstGeom prst="rect">
            <a:avLst/>
          </a:prstGeom>
          <a:noFill/>
        </p:spPr>
        <p:txBody>
          <a:bodyPr wrap="none" rtlCol="0">
            <a:spAutoFit/>
          </a:bodyPr>
          <a:lstStyle/>
          <a:p>
            <a:r>
              <a:rPr lang="en-US" dirty="0" smtClean="0"/>
              <a:t>D</a:t>
            </a:r>
            <a:r>
              <a:rPr lang="en-US" baseline="-25000" dirty="0" smtClean="0"/>
              <a:t>d</a:t>
            </a:r>
            <a:r>
              <a:rPr lang="en-US" dirty="0" smtClean="0"/>
              <a:t> = E</a:t>
            </a:r>
            <a:r>
              <a:rPr lang="en-US" baseline="-25000" dirty="0" smtClean="0"/>
              <a:t>d</a:t>
            </a:r>
            <a:r>
              <a:rPr lang="en-US" dirty="0" smtClean="0"/>
              <a:t> – I</a:t>
            </a:r>
            <a:r>
              <a:rPr lang="en-US" baseline="-25000" dirty="0" smtClean="0"/>
              <a:t>d</a:t>
            </a:r>
            <a:r>
              <a:rPr lang="en-US" dirty="0" smtClean="0"/>
              <a:t> = 3 – 0 = </a:t>
            </a:r>
            <a:r>
              <a:rPr lang="en-US" b="1" dirty="0" smtClean="0"/>
              <a:t>3</a:t>
            </a:r>
          </a:p>
        </p:txBody>
      </p:sp>
      <p:sp>
        <p:nvSpPr>
          <p:cNvPr id="35" name="TextBox 34"/>
          <p:cNvSpPr txBox="1"/>
          <p:nvPr/>
        </p:nvSpPr>
        <p:spPr>
          <a:xfrm>
            <a:off x="2971800" y="4301199"/>
            <a:ext cx="4800353" cy="369332"/>
          </a:xfrm>
          <a:prstGeom prst="rect">
            <a:avLst/>
          </a:prstGeom>
          <a:noFill/>
        </p:spPr>
        <p:txBody>
          <a:bodyPr wrap="none" rtlCol="0">
            <a:spAutoFit/>
          </a:bodyPr>
          <a:lstStyle/>
          <a:p>
            <a:r>
              <a:rPr lang="en-US" dirty="0" smtClean="0"/>
              <a:t>Benefit(swap(c, d)) = D</a:t>
            </a:r>
            <a:r>
              <a:rPr lang="en-US" baseline="-25000" dirty="0" smtClean="0"/>
              <a:t>c</a:t>
            </a:r>
            <a:r>
              <a:rPr lang="en-US" dirty="0" smtClean="0"/>
              <a:t> + D</a:t>
            </a:r>
            <a:r>
              <a:rPr lang="en-US" baseline="-25000" dirty="0" smtClean="0"/>
              <a:t>d</a:t>
            </a:r>
            <a:r>
              <a:rPr lang="en-US" dirty="0" smtClean="0"/>
              <a:t> – 2A</a:t>
            </a:r>
            <a:r>
              <a:rPr lang="en-US" baseline="-25000" dirty="0" smtClean="0"/>
              <a:t>cd</a:t>
            </a:r>
            <a:r>
              <a:rPr lang="en-US" dirty="0"/>
              <a:t> </a:t>
            </a:r>
            <a:r>
              <a:rPr lang="en-US" dirty="0" smtClean="0"/>
              <a:t>= 3 + 3 – 2 = </a:t>
            </a:r>
            <a:r>
              <a:rPr lang="en-US" b="1" dirty="0" smtClean="0"/>
              <a:t>4</a:t>
            </a:r>
            <a:endParaRPr lang="en-US" b="1" baseline="-25000" dirty="0" smtClean="0"/>
          </a:p>
        </p:txBody>
      </p:sp>
      <p:sp>
        <p:nvSpPr>
          <p:cNvPr id="36" name="Oval 35"/>
          <p:cNvSpPr/>
          <p:nvPr/>
        </p:nvSpPr>
        <p:spPr>
          <a:xfrm>
            <a:off x="1222899" y="4718080"/>
            <a:ext cx="228600" cy="228600"/>
          </a:xfrm>
          <a:prstGeom prst="ellipse">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en-US" dirty="0"/>
          </a:p>
        </p:txBody>
      </p:sp>
      <p:sp>
        <p:nvSpPr>
          <p:cNvPr id="37" name="Oval 36"/>
          <p:cNvSpPr/>
          <p:nvPr/>
        </p:nvSpPr>
        <p:spPr>
          <a:xfrm>
            <a:off x="1222899" y="5251480"/>
            <a:ext cx="228600" cy="228600"/>
          </a:xfrm>
          <a:prstGeom prst="ellipse">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a:off x="1568018" y="5251480"/>
            <a:ext cx="228600" cy="228600"/>
          </a:xfrm>
          <a:prstGeom prst="ellipse">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a:off x="2330018" y="5291799"/>
            <a:ext cx="228600" cy="228600"/>
          </a:xfrm>
          <a:prstGeom prst="ellipse">
            <a:avLst/>
          </a:prstGeom>
          <a:solidFill>
            <a:schemeClr val="accent3"/>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a:off x="1796618" y="4946680"/>
            <a:ext cx="228600" cy="228600"/>
          </a:xfrm>
          <a:prstGeom prst="ellipse">
            <a:avLst/>
          </a:prstGeom>
          <a:solidFill>
            <a:schemeClr val="accent3"/>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
            </a:r>
            <a:endParaRPr lang="en-US" dirty="0"/>
          </a:p>
        </p:txBody>
      </p:sp>
      <p:sp>
        <p:nvSpPr>
          <p:cNvPr id="41" name="Oval 40"/>
          <p:cNvSpPr/>
          <p:nvPr/>
        </p:nvSpPr>
        <p:spPr>
          <a:xfrm>
            <a:off x="2320770" y="4718080"/>
            <a:ext cx="228600" cy="228600"/>
          </a:xfrm>
          <a:prstGeom prst="ellipse">
            <a:avLst/>
          </a:prstGeom>
          <a:solidFill>
            <a:schemeClr val="accent3"/>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Connector 41"/>
          <p:cNvCxnSpPr>
            <a:stCxn id="36" idx="4"/>
            <a:endCxn id="37" idx="0"/>
          </p:cNvCxnSpPr>
          <p:nvPr/>
        </p:nvCxnSpPr>
        <p:spPr>
          <a:xfrm>
            <a:off x="1337199" y="4946680"/>
            <a:ext cx="0" cy="3048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3" name="Straight Connector 42"/>
          <p:cNvCxnSpPr>
            <a:stCxn id="36" idx="5"/>
            <a:endCxn id="40" idx="2"/>
          </p:cNvCxnSpPr>
          <p:nvPr/>
        </p:nvCxnSpPr>
        <p:spPr>
          <a:xfrm>
            <a:off x="1418021" y="4913202"/>
            <a:ext cx="378597" cy="147778"/>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4" name="Straight Connector 43"/>
          <p:cNvCxnSpPr>
            <a:stCxn id="36" idx="5"/>
            <a:endCxn id="38" idx="1"/>
          </p:cNvCxnSpPr>
          <p:nvPr/>
        </p:nvCxnSpPr>
        <p:spPr>
          <a:xfrm>
            <a:off x="1418021" y="4913202"/>
            <a:ext cx="183475" cy="371756"/>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5" name="Straight Connector 44"/>
          <p:cNvCxnSpPr>
            <a:stCxn id="37" idx="6"/>
            <a:endCxn id="38" idx="2"/>
          </p:cNvCxnSpPr>
          <p:nvPr/>
        </p:nvCxnSpPr>
        <p:spPr>
          <a:xfrm>
            <a:off x="1451499" y="5365780"/>
            <a:ext cx="116519"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6" name="Straight Connector 45"/>
          <p:cNvCxnSpPr>
            <a:stCxn id="40" idx="6"/>
            <a:endCxn id="41" idx="3"/>
          </p:cNvCxnSpPr>
          <p:nvPr/>
        </p:nvCxnSpPr>
        <p:spPr>
          <a:xfrm flipV="1">
            <a:off x="2025218" y="4913202"/>
            <a:ext cx="329030" cy="147778"/>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7" name="Straight Connector 46"/>
          <p:cNvCxnSpPr>
            <a:stCxn id="40" idx="5"/>
            <a:endCxn id="39" idx="1"/>
          </p:cNvCxnSpPr>
          <p:nvPr/>
        </p:nvCxnSpPr>
        <p:spPr>
          <a:xfrm>
            <a:off x="1991740" y="5141802"/>
            <a:ext cx="371756" cy="183475"/>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8" name="Straight Connector 47"/>
          <p:cNvCxnSpPr>
            <a:stCxn id="41" idx="4"/>
            <a:endCxn id="39" idx="0"/>
          </p:cNvCxnSpPr>
          <p:nvPr/>
        </p:nvCxnSpPr>
        <p:spPr>
          <a:xfrm>
            <a:off x="2435070" y="4946680"/>
            <a:ext cx="9248" cy="345119"/>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49" name="Down Arrow 48"/>
          <p:cNvSpPr/>
          <p:nvPr/>
        </p:nvSpPr>
        <p:spPr>
          <a:xfrm>
            <a:off x="1752600" y="4301199"/>
            <a:ext cx="228600" cy="369332"/>
          </a:xfrm>
          <a:prstGeom prst="downArrow">
            <a:avLst/>
          </a:prstGeom>
          <a:solidFill>
            <a:schemeClr val="tx1"/>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0634837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Refinement</a:t>
            </a:r>
            <a:endParaRPr lang="en-US" dirty="0"/>
          </a:p>
        </p:txBody>
      </p:sp>
      <p:sp>
        <p:nvSpPr>
          <p:cNvPr id="3" name="Content Placeholder 2"/>
          <p:cNvSpPr>
            <a:spLocks noGrp="1"/>
          </p:cNvSpPr>
          <p:nvPr>
            <p:ph idx="1"/>
          </p:nvPr>
        </p:nvSpPr>
        <p:spPr>
          <a:xfrm>
            <a:off x="457200" y="1600200"/>
            <a:ext cx="4724400" cy="4525963"/>
          </a:xfrm>
        </p:spPr>
        <p:txBody>
          <a:bodyPr/>
          <a:lstStyle/>
          <a:p>
            <a:r>
              <a:rPr lang="en-US" dirty="0" smtClean="0"/>
              <a:t>Random K-way refinement</a:t>
            </a:r>
          </a:p>
          <a:p>
            <a:pPr lvl="1"/>
            <a:r>
              <a:rPr lang="en-US" dirty="0" smtClean="0"/>
              <a:t>Randomly pick boundary node</a:t>
            </a:r>
          </a:p>
          <a:p>
            <a:pPr lvl="1"/>
            <a:r>
              <a:rPr lang="en-US" dirty="0" smtClean="0"/>
              <a:t>Find new partition which reduces graph cut and maintains balance</a:t>
            </a:r>
          </a:p>
          <a:p>
            <a:pPr lvl="1"/>
            <a:r>
              <a:rPr lang="en-US" dirty="0" smtClean="0"/>
              <a:t>Repeat until all boundary nodes have been visited</a:t>
            </a:r>
          </a:p>
        </p:txBody>
      </p:sp>
      <p:sp>
        <p:nvSpPr>
          <p:cNvPr id="4" name="Slide Number Placeholder 3"/>
          <p:cNvSpPr>
            <a:spLocks noGrp="1"/>
          </p:cNvSpPr>
          <p:nvPr>
            <p:ph type="sldNum" sz="quarter" idx="12"/>
          </p:nvPr>
        </p:nvSpPr>
        <p:spPr/>
        <p:txBody>
          <a:bodyPr/>
          <a:lstStyle/>
          <a:p>
            <a:fld id="{E8E1C287-65B3-4F87-9126-6322B4D60B79}" type="slidenum">
              <a:rPr lang="en-US" smtClean="0"/>
              <a:pPr/>
              <a:t>15</a:t>
            </a:fld>
            <a:endParaRPr lang="en-US"/>
          </a:p>
        </p:txBody>
      </p:sp>
      <p:sp>
        <p:nvSpPr>
          <p:cNvPr id="7" name="Oval 6"/>
          <p:cNvSpPr>
            <a:spLocks noChangeAspect="1"/>
          </p:cNvSpPr>
          <p:nvPr/>
        </p:nvSpPr>
        <p:spPr>
          <a:xfrm>
            <a:off x="5179839" y="1873449"/>
            <a:ext cx="320040" cy="320040"/>
          </a:xfrm>
          <a:prstGeom prst="ellipse">
            <a:avLst/>
          </a:prstGeom>
          <a:solidFill>
            <a:schemeClr val="accent3"/>
          </a:solidFill>
          <a:ln>
            <a:solidFill>
              <a:schemeClr val="accent3">
                <a:lumMod val="50000"/>
              </a:schemeClr>
            </a:solidFill>
          </a:ln>
        </p:spPr>
        <p:style>
          <a:lnRef idx="1">
            <a:schemeClr val="accent1"/>
          </a:lnRef>
          <a:fillRef idx="3">
            <a:schemeClr val="accent1"/>
          </a:fillRef>
          <a:effectRef idx="2">
            <a:schemeClr val="accent1"/>
          </a:effectRef>
          <a:fontRef idx="minor">
            <a:schemeClr val="lt1"/>
          </a:fontRef>
        </p:style>
      </p:sp>
      <p:sp>
        <p:nvSpPr>
          <p:cNvPr id="8" name="Oval 7"/>
          <p:cNvSpPr>
            <a:spLocks noChangeAspect="1"/>
          </p:cNvSpPr>
          <p:nvPr/>
        </p:nvSpPr>
        <p:spPr>
          <a:xfrm>
            <a:off x="5180634" y="2719385"/>
            <a:ext cx="320040" cy="320040"/>
          </a:xfrm>
          <a:prstGeom prst="ellipse">
            <a:avLst/>
          </a:prstGeom>
          <a:solidFill>
            <a:schemeClr val="accent3"/>
          </a:solidFill>
          <a:ln>
            <a:solidFill>
              <a:schemeClr val="accent3">
                <a:lumMod val="50000"/>
              </a:schemeClr>
            </a:solidFill>
          </a:ln>
        </p:spPr>
        <p:style>
          <a:lnRef idx="1">
            <a:schemeClr val="accent1"/>
          </a:lnRef>
          <a:fillRef idx="3">
            <a:schemeClr val="accent1"/>
          </a:fillRef>
          <a:effectRef idx="2">
            <a:schemeClr val="accent1"/>
          </a:effectRef>
          <a:fontRef idx="minor">
            <a:schemeClr val="lt1"/>
          </a:fontRef>
        </p:style>
      </p:sp>
      <p:sp>
        <p:nvSpPr>
          <p:cNvPr id="9" name="Oval 8"/>
          <p:cNvSpPr>
            <a:spLocks noChangeAspect="1"/>
          </p:cNvSpPr>
          <p:nvPr/>
        </p:nvSpPr>
        <p:spPr>
          <a:xfrm>
            <a:off x="5789439" y="2323026"/>
            <a:ext cx="320040" cy="320040"/>
          </a:xfrm>
          <a:prstGeom prst="ellipse">
            <a:avLst/>
          </a:prstGeom>
          <a:solidFill>
            <a:schemeClr val="accent3"/>
          </a:solidFill>
          <a:ln>
            <a:solidFill>
              <a:schemeClr val="accent3">
                <a:lumMod val="50000"/>
              </a:schemeClr>
            </a:solidFill>
          </a:ln>
        </p:spPr>
        <p:style>
          <a:lnRef idx="1">
            <a:schemeClr val="accent1"/>
          </a:lnRef>
          <a:fillRef idx="3">
            <a:schemeClr val="accent1"/>
          </a:fillRef>
          <a:effectRef idx="2">
            <a:schemeClr val="accent1"/>
          </a:effectRef>
          <a:fontRef idx="minor">
            <a:schemeClr val="lt1"/>
          </a:fontRef>
        </p:style>
      </p:sp>
      <p:sp>
        <p:nvSpPr>
          <p:cNvPr id="10" name="Oval 9"/>
          <p:cNvSpPr>
            <a:spLocks noChangeAspect="1"/>
          </p:cNvSpPr>
          <p:nvPr/>
        </p:nvSpPr>
        <p:spPr>
          <a:xfrm>
            <a:off x="8506492" y="1399423"/>
            <a:ext cx="320040" cy="320040"/>
          </a:xfrm>
          <a:prstGeom prst="ellipse">
            <a:avLst/>
          </a:prstGeom>
          <a:solidFill>
            <a:schemeClr val="accent2"/>
          </a:solidFill>
          <a:ln>
            <a:solidFill>
              <a:schemeClr val="accent2">
                <a:lumMod val="50000"/>
              </a:schemeClr>
            </a:solidFill>
          </a:ln>
        </p:spPr>
        <p:style>
          <a:lnRef idx="1">
            <a:schemeClr val="accent1"/>
          </a:lnRef>
          <a:fillRef idx="3">
            <a:schemeClr val="accent1"/>
          </a:fillRef>
          <a:effectRef idx="2">
            <a:schemeClr val="accent1"/>
          </a:effectRef>
          <a:fontRef idx="minor">
            <a:schemeClr val="lt1"/>
          </a:fontRef>
        </p:style>
      </p:sp>
      <p:sp>
        <p:nvSpPr>
          <p:cNvPr id="11" name="Oval 10"/>
          <p:cNvSpPr>
            <a:spLocks noChangeAspect="1"/>
          </p:cNvSpPr>
          <p:nvPr/>
        </p:nvSpPr>
        <p:spPr>
          <a:xfrm>
            <a:off x="8506492" y="1856623"/>
            <a:ext cx="320040" cy="320040"/>
          </a:xfrm>
          <a:prstGeom prst="ellipse">
            <a:avLst/>
          </a:prstGeom>
          <a:solidFill>
            <a:schemeClr val="accent2"/>
          </a:solidFill>
          <a:ln>
            <a:solidFill>
              <a:schemeClr val="accent2">
                <a:lumMod val="50000"/>
              </a:schemeClr>
            </a:solidFill>
          </a:ln>
        </p:spPr>
        <p:style>
          <a:lnRef idx="1">
            <a:schemeClr val="accent1"/>
          </a:lnRef>
          <a:fillRef idx="3">
            <a:schemeClr val="accent1"/>
          </a:fillRef>
          <a:effectRef idx="2">
            <a:schemeClr val="accent1"/>
          </a:effectRef>
          <a:fontRef idx="minor">
            <a:schemeClr val="lt1"/>
          </a:fontRef>
        </p:style>
      </p:sp>
      <p:sp>
        <p:nvSpPr>
          <p:cNvPr id="12" name="Oval 11"/>
          <p:cNvSpPr>
            <a:spLocks noChangeAspect="1"/>
          </p:cNvSpPr>
          <p:nvPr/>
        </p:nvSpPr>
        <p:spPr>
          <a:xfrm>
            <a:off x="6109479" y="2716206"/>
            <a:ext cx="320040" cy="320040"/>
          </a:xfrm>
          <a:prstGeom prst="ellipse">
            <a:avLst/>
          </a:prstGeom>
          <a:solidFill>
            <a:schemeClr val="accent3"/>
          </a:solidFill>
          <a:ln>
            <a:solidFill>
              <a:schemeClr val="accent3">
                <a:lumMod val="50000"/>
              </a:schemeClr>
            </a:solidFill>
          </a:ln>
        </p:spPr>
        <p:style>
          <a:lnRef idx="1">
            <a:schemeClr val="accent1"/>
          </a:lnRef>
          <a:fillRef idx="3">
            <a:schemeClr val="accent1"/>
          </a:fillRef>
          <a:effectRef idx="2">
            <a:schemeClr val="accent1"/>
          </a:effectRef>
          <a:fontRef idx="minor">
            <a:schemeClr val="lt1"/>
          </a:fontRef>
        </p:style>
      </p:sp>
      <p:cxnSp>
        <p:nvCxnSpPr>
          <p:cNvPr id="13" name="Straight Connector 12"/>
          <p:cNvCxnSpPr>
            <a:stCxn id="45" idx="6"/>
            <a:endCxn id="44" idx="2"/>
          </p:cNvCxnSpPr>
          <p:nvPr/>
        </p:nvCxnSpPr>
        <p:spPr>
          <a:xfrm>
            <a:off x="5499879" y="1556267"/>
            <a:ext cx="976510" cy="1588"/>
          </a:xfrm>
          <a:prstGeom prst="line">
            <a:avLst/>
          </a:prstGeom>
          <a:ln w="57150" cap="flat" cmpd="sng" algn="ctr">
            <a:solidFill>
              <a:srgbClr val="00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4" name="Straight Connector 13"/>
          <p:cNvCxnSpPr>
            <a:stCxn id="45" idx="4"/>
            <a:endCxn id="7" idx="0"/>
          </p:cNvCxnSpPr>
          <p:nvPr/>
        </p:nvCxnSpPr>
        <p:spPr>
          <a:xfrm rot="5400000">
            <a:off x="5261278" y="1794868"/>
            <a:ext cx="157162" cy="1588"/>
          </a:xfrm>
          <a:prstGeom prst="line">
            <a:avLst/>
          </a:prstGeom>
          <a:ln w="57150" cap="flat" cmpd="sng" algn="ctr">
            <a:solidFill>
              <a:srgbClr val="00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5" name="Straight Connector 14"/>
          <p:cNvCxnSpPr>
            <a:stCxn id="7" idx="4"/>
            <a:endCxn id="8" idx="0"/>
          </p:cNvCxnSpPr>
          <p:nvPr/>
        </p:nvCxnSpPr>
        <p:spPr>
          <a:xfrm rot="16200000" flipH="1">
            <a:off x="5077308" y="2456039"/>
            <a:ext cx="525896" cy="795"/>
          </a:xfrm>
          <a:prstGeom prst="line">
            <a:avLst/>
          </a:prstGeom>
          <a:ln w="57150" cap="flat" cmpd="sng" algn="ctr">
            <a:solidFill>
              <a:srgbClr val="00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6" name="Straight Connector 15"/>
          <p:cNvCxnSpPr>
            <a:stCxn id="12" idx="2"/>
            <a:endCxn id="8" idx="6"/>
          </p:cNvCxnSpPr>
          <p:nvPr/>
        </p:nvCxnSpPr>
        <p:spPr>
          <a:xfrm rot="10800000" flipV="1">
            <a:off x="5500675" y="2876225"/>
            <a:ext cx="608805" cy="3179"/>
          </a:xfrm>
          <a:prstGeom prst="line">
            <a:avLst/>
          </a:prstGeom>
          <a:ln w="57150" cap="flat" cmpd="sng" algn="ctr">
            <a:solidFill>
              <a:srgbClr val="00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17" name="Oval 16"/>
          <p:cNvSpPr>
            <a:spLocks noChangeAspect="1"/>
          </p:cNvSpPr>
          <p:nvPr/>
        </p:nvSpPr>
        <p:spPr>
          <a:xfrm>
            <a:off x="7042285" y="2717796"/>
            <a:ext cx="320040" cy="320040"/>
          </a:xfrm>
          <a:prstGeom prst="ellipse">
            <a:avLst/>
          </a:prstGeom>
          <a:solidFill>
            <a:schemeClr val="accent3"/>
          </a:solidFill>
          <a:ln>
            <a:solidFill>
              <a:schemeClr val="accent3">
                <a:lumMod val="50000"/>
              </a:schemeClr>
            </a:solidFill>
          </a:ln>
        </p:spPr>
        <p:style>
          <a:lnRef idx="1">
            <a:schemeClr val="accent1"/>
          </a:lnRef>
          <a:fillRef idx="3">
            <a:schemeClr val="accent1"/>
          </a:fillRef>
          <a:effectRef idx="2">
            <a:schemeClr val="accent1"/>
          </a:effectRef>
          <a:fontRef idx="minor">
            <a:schemeClr val="lt1"/>
          </a:fontRef>
        </p:style>
      </p:sp>
      <p:cxnSp>
        <p:nvCxnSpPr>
          <p:cNvPr id="18" name="Straight Connector 17"/>
          <p:cNvCxnSpPr>
            <a:stCxn id="17" idx="2"/>
            <a:endCxn id="12" idx="6"/>
          </p:cNvCxnSpPr>
          <p:nvPr/>
        </p:nvCxnSpPr>
        <p:spPr>
          <a:xfrm rot="10800000">
            <a:off x="6429519" y="2876226"/>
            <a:ext cx="612766" cy="1590"/>
          </a:xfrm>
          <a:prstGeom prst="line">
            <a:avLst/>
          </a:prstGeom>
          <a:ln w="57150" cap="flat" cmpd="sng" algn="ctr">
            <a:solidFill>
              <a:srgbClr val="00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19" name="Oval 18"/>
          <p:cNvSpPr>
            <a:spLocks noChangeAspect="1"/>
          </p:cNvSpPr>
          <p:nvPr/>
        </p:nvSpPr>
        <p:spPr>
          <a:xfrm>
            <a:off x="8506492" y="2719384"/>
            <a:ext cx="320040" cy="320040"/>
          </a:xfrm>
          <a:prstGeom prst="ellipse">
            <a:avLst/>
          </a:prstGeom>
          <a:solidFill>
            <a:schemeClr val="accent2"/>
          </a:solidFill>
          <a:ln>
            <a:solidFill>
              <a:schemeClr val="accent2">
                <a:lumMod val="50000"/>
              </a:schemeClr>
            </a:solidFill>
          </a:ln>
        </p:spPr>
        <p:style>
          <a:lnRef idx="1">
            <a:schemeClr val="accent1"/>
          </a:lnRef>
          <a:fillRef idx="3">
            <a:schemeClr val="accent1"/>
          </a:fillRef>
          <a:effectRef idx="2">
            <a:schemeClr val="accent1"/>
          </a:effectRef>
          <a:fontRef idx="minor">
            <a:schemeClr val="lt1"/>
          </a:fontRef>
        </p:style>
      </p:sp>
      <p:cxnSp>
        <p:nvCxnSpPr>
          <p:cNvPr id="20" name="Straight Connector 19"/>
          <p:cNvCxnSpPr>
            <a:stCxn id="19" idx="2"/>
            <a:endCxn id="17" idx="6"/>
          </p:cNvCxnSpPr>
          <p:nvPr/>
        </p:nvCxnSpPr>
        <p:spPr>
          <a:xfrm rot="10800000">
            <a:off x="7362326" y="2877816"/>
            <a:ext cx="1144167" cy="1588"/>
          </a:xfrm>
          <a:prstGeom prst="line">
            <a:avLst/>
          </a:prstGeom>
          <a:ln w="57150" cap="flat" cmpd="sng" algn="ctr">
            <a:solidFill>
              <a:srgbClr val="00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a:stCxn id="46" idx="2"/>
            <a:endCxn id="7" idx="6"/>
          </p:cNvCxnSpPr>
          <p:nvPr/>
        </p:nvCxnSpPr>
        <p:spPr>
          <a:xfrm rot="10800000">
            <a:off x="5499879" y="2033469"/>
            <a:ext cx="283196" cy="794"/>
          </a:xfrm>
          <a:prstGeom prst="line">
            <a:avLst/>
          </a:prstGeom>
          <a:ln w="57150" cap="flat" cmpd="sng" algn="ctr">
            <a:solidFill>
              <a:srgbClr val="00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2" name="Straight Connector 21"/>
          <p:cNvCxnSpPr>
            <a:stCxn id="46" idx="1"/>
            <a:endCxn id="45" idx="5"/>
          </p:cNvCxnSpPr>
          <p:nvPr/>
        </p:nvCxnSpPr>
        <p:spPr>
          <a:xfrm rot="16200000" flipV="1">
            <a:off x="5515630" y="1606798"/>
            <a:ext cx="251694" cy="376934"/>
          </a:xfrm>
          <a:prstGeom prst="line">
            <a:avLst/>
          </a:prstGeom>
          <a:ln w="57150" cap="flat" cmpd="sng" algn="ctr">
            <a:solidFill>
              <a:srgbClr val="00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a:stCxn id="46" idx="7"/>
            <a:endCxn id="44" idx="3"/>
          </p:cNvCxnSpPr>
          <p:nvPr/>
        </p:nvCxnSpPr>
        <p:spPr>
          <a:xfrm rot="5400000" flipH="1" flipV="1">
            <a:off x="6164699" y="1562553"/>
            <a:ext cx="250106" cy="467012"/>
          </a:xfrm>
          <a:prstGeom prst="line">
            <a:avLst/>
          </a:prstGeom>
          <a:ln w="57150" cap="flat" cmpd="sng" algn="ctr">
            <a:solidFill>
              <a:srgbClr val="00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4" name="Straight Connector 23"/>
          <p:cNvCxnSpPr>
            <a:stCxn id="44" idx="6"/>
            <a:endCxn id="47" idx="2"/>
          </p:cNvCxnSpPr>
          <p:nvPr/>
        </p:nvCxnSpPr>
        <p:spPr>
          <a:xfrm flipV="1">
            <a:off x="6796429" y="1556267"/>
            <a:ext cx="792200" cy="1588"/>
          </a:xfrm>
          <a:prstGeom prst="line">
            <a:avLst/>
          </a:prstGeom>
          <a:ln w="57150" cap="flat" cmpd="sng" algn="ctr">
            <a:solidFill>
              <a:srgbClr val="00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5" name="Straight Connector 24"/>
          <p:cNvCxnSpPr>
            <a:stCxn id="47" idx="6"/>
            <a:endCxn id="10" idx="2"/>
          </p:cNvCxnSpPr>
          <p:nvPr/>
        </p:nvCxnSpPr>
        <p:spPr>
          <a:xfrm>
            <a:off x="7908669" y="1556267"/>
            <a:ext cx="597823" cy="3176"/>
          </a:xfrm>
          <a:prstGeom prst="line">
            <a:avLst/>
          </a:prstGeom>
          <a:ln w="57150" cap="flat" cmpd="sng" algn="ctr">
            <a:solidFill>
              <a:srgbClr val="00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6" name="Straight Connector 25"/>
          <p:cNvCxnSpPr>
            <a:stCxn id="11" idx="0"/>
            <a:endCxn id="10" idx="4"/>
          </p:cNvCxnSpPr>
          <p:nvPr/>
        </p:nvCxnSpPr>
        <p:spPr>
          <a:xfrm rot="5400000" flipH="1" flipV="1">
            <a:off x="8597932" y="1788043"/>
            <a:ext cx="137160" cy="1588"/>
          </a:xfrm>
          <a:prstGeom prst="line">
            <a:avLst/>
          </a:prstGeom>
          <a:ln w="57150" cap="flat" cmpd="sng" algn="ctr">
            <a:solidFill>
              <a:schemeClr val="tx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7" name="Straight Connector 26"/>
          <p:cNvCxnSpPr>
            <a:stCxn id="19" idx="0"/>
            <a:endCxn id="11" idx="4"/>
          </p:cNvCxnSpPr>
          <p:nvPr/>
        </p:nvCxnSpPr>
        <p:spPr>
          <a:xfrm rot="5400000" flipH="1" flipV="1">
            <a:off x="8395152" y="2448024"/>
            <a:ext cx="542721" cy="1588"/>
          </a:xfrm>
          <a:prstGeom prst="line">
            <a:avLst/>
          </a:prstGeom>
          <a:ln w="57150" cap="flat" cmpd="sng" algn="ctr">
            <a:solidFill>
              <a:srgbClr val="00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8" name="Straight Connector 27"/>
          <p:cNvCxnSpPr>
            <a:stCxn id="19" idx="1"/>
            <a:endCxn id="47" idx="5"/>
          </p:cNvCxnSpPr>
          <p:nvPr/>
        </p:nvCxnSpPr>
        <p:spPr>
          <a:xfrm rot="16200000" flipV="1">
            <a:off x="7659164" y="1872055"/>
            <a:ext cx="1096835" cy="691561"/>
          </a:xfrm>
          <a:prstGeom prst="line">
            <a:avLst/>
          </a:prstGeom>
          <a:ln w="57150" cap="flat" cmpd="sng" algn="ctr">
            <a:solidFill>
              <a:srgbClr val="00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a:stCxn id="46" idx="4"/>
            <a:endCxn id="9" idx="0"/>
          </p:cNvCxnSpPr>
          <p:nvPr/>
        </p:nvCxnSpPr>
        <p:spPr>
          <a:xfrm rot="16200000" flipH="1">
            <a:off x="5881906" y="2255472"/>
            <a:ext cx="128743" cy="6364"/>
          </a:xfrm>
          <a:prstGeom prst="line">
            <a:avLst/>
          </a:prstGeom>
          <a:ln w="57150" cap="flat" cmpd="sng" algn="ctr">
            <a:solidFill>
              <a:srgbClr val="00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30" name="Straight Connector 29"/>
          <p:cNvCxnSpPr>
            <a:stCxn id="12" idx="1"/>
            <a:endCxn id="9" idx="5"/>
          </p:cNvCxnSpPr>
          <p:nvPr/>
        </p:nvCxnSpPr>
        <p:spPr>
          <a:xfrm rot="16200000" flipV="1">
            <a:off x="6026040" y="2632767"/>
            <a:ext cx="166878" cy="93738"/>
          </a:xfrm>
          <a:prstGeom prst="line">
            <a:avLst/>
          </a:prstGeom>
          <a:ln w="57150" cap="flat" cmpd="sng" algn="ctr">
            <a:solidFill>
              <a:srgbClr val="00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31" name="Straight Connector 30"/>
          <p:cNvCxnSpPr>
            <a:stCxn id="48" idx="0"/>
            <a:endCxn id="44" idx="4"/>
          </p:cNvCxnSpPr>
          <p:nvPr/>
        </p:nvCxnSpPr>
        <p:spPr>
          <a:xfrm rot="5400000" flipH="1" flipV="1">
            <a:off x="6493854" y="1860431"/>
            <a:ext cx="285111" cy="1588"/>
          </a:xfrm>
          <a:prstGeom prst="line">
            <a:avLst/>
          </a:prstGeom>
          <a:ln w="57150" cap="flat" cmpd="sng" algn="ctr">
            <a:solidFill>
              <a:srgbClr val="00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32" name="Straight Connector 31"/>
          <p:cNvCxnSpPr>
            <a:stCxn id="12" idx="7"/>
            <a:endCxn id="48" idx="4"/>
          </p:cNvCxnSpPr>
          <p:nvPr/>
        </p:nvCxnSpPr>
        <p:spPr>
          <a:xfrm rot="5400000" flipH="1" flipV="1">
            <a:off x="6289505" y="2416172"/>
            <a:ext cx="440049" cy="253759"/>
          </a:xfrm>
          <a:prstGeom prst="line">
            <a:avLst/>
          </a:prstGeom>
          <a:ln w="57150" cap="flat" cmpd="sng" algn="ctr">
            <a:solidFill>
              <a:srgbClr val="00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33" name="Oval 32"/>
          <p:cNvSpPr>
            <a:spLocks noChangeAspect="1"/>
          </p:cNvSpPr>
          <p:nvPr/>
        </p:nvSpPr>
        <p:spPr>
          <a:xfrm>
            <a:off x="7154642" y="1890630"/>
            <a:ext cx="320040" cy="320040"/>
          </a:xfrm>
          <a:prstGeom prst="ellipse">
            <a:avLst/>
          </a:prstGeom>
          <a:solidFill>
            <a:schemeClr val="accent2"/>
          </a:solidFill>
          <a:ln>
            <a:solidFill>
              <a:schemeClr val="accent2">
                <a:lumMod val="50000"/>
              </a:schemeClr>
            </a:solidFill>
          </a:ln>
        </p:spPr>
        <p:style>
          <a:lnRef idx="1">
            <a:schemeClr val="accent1"/>
          </a:lnRef>
          <a:fillRef idx="3">
            <a:schemeClr val="accent1"/>
          </a:fillRef>
          <a:effectRef idx="2">
            <a:schemeClr val="accent1"/>
          </a:effectRef>
          <a:fontRef idx="minor">
            <a:schemeClr val="lt1"/>
          </a:fontRef>
        </p:style>
      </p:sp>
      <p:cxnSp>
        <p:nvCxnSpPr>
          <p:cNvPr id="34" name="Straight Connector 33"/>
          <p:cNvCxnSpPr>
            <a:stCxn id="33" idx="7"/>
            <a:endCxn id="47" idx="3"/>
          </p:cNvCxnSpPr>
          <p:nvPr/>
        </p:nvCxnSpPr>
        <p:spPr>
          <a:xfrm rot="5400000" flipH="1" flipV="1">
            <a:off x="7397615" y="1699617"/>
            <a:ext cx="268081" cy="207685"/>
          </a:xfrm>
          <a:prstGeom prst="line">
            <a:avLst/>
          </a:prstGeom>
          <a:ln w="57150" cap="flat" cmpd="sng" algn="ctr">
            <a:solidFill>
              <a:srgbClr val="00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35" name="Straight Connector 34"/>
          <p:cNvCxnSpPr>
            <a:stCxn id="33" idx="3"/>
            <a:endCxn id="12" idx="7"/>
          </p:cNvCxnSpPr>
          <p:nvPr/>
        </p:nvCxnSpPr>
        <p:spPr>
          <a:xfrm rot="5400000">
            <a:off x="6492444" y="2054008"/>
            <a:ext cx="599274" cy="818861"/>
          </a:xfrm>
          <a:prstGeom prst="line">
            <a:avLst/>
          </a:prstGeom>
          <a:ln w="57150" cap="flat" cmpd="sng" algn="ctr">
            <a:solidFill>
              <a:srgbClr val="00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36" name="Straight Connector 35"/>
          <p:cNvCxnSpPr>
            <a:stCxn id="33" idx="4"/>
            <a:endCxn id="17" idx="0"/>
          </p:cNvCxnSpPr>
          <p:nvPr/>
        </p:nvCxnSpPr>
        <p:spPr>
          <a:xfrm rot="5400000">
            <a:off x="7004921" y="2408055"/>
            <a:ext cx="507126" cy="112357"/>
          </a:xfrm>
          <a:prstGeom prst="line">
            <a:avLst/>
          </a:prstGeom>
          <a:ln w="57150" cap="flat" cmpd="sng" algn="ctr">
            <a:solidFill>
              <a:srgbClr val="00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37" name="Oval 36"/>
          <p:cNvSpPr>
            <a:spLocks noChangeAspect="1"/>
          </p:cNvSpPr>
          <p:nvPr/>
        </p:nvSpPr>
        <p:spPr>
          <a:xfrm>
            <a:off x="7795520" y="2210670"/>
            <a:ext cx="320040" cy="320040"/>
          </a:xfrm>
          <a:prstGeom prst="ellipse">
            <a:avLst/>
          </a:prstGeom>
          <a:solidFill>
            <a:schemeClr val="accent2"/>
          </a:solidFill>
          <a:ln>
            <a:solidFill>
              <a:schemeClr val="accent2">
                <a:lumMod val="50000"/>
              </a:schemeClr>
            </a:solidFill>
          </a:ln>
        </p:spPr>
        <p:style>
          <a:lnRef idx="1">
            <a:schemeClr val="accent1"/>
          </a:lnRef>
          <a:fillRef idx="3">
            <a:schemeClr val="accent1"/>
          </a:fillRef>
          <a:effectRef idx="2">
            <a:schemeClr val="accent1"/>
          </a:effectRef>
          <a:fontRef idx="minor">
            <a:schemeClr val="lt1"/>
          </a:fontRef>
        </p:style>
      </p:sp>
      <p:cxnSp>
        <p:nvCxnSpPr>
          <p:cNvPr id="38" name="Straight Connector 37"/>
          <p:cNvCxnSpPr>
            <a:stCxn id="33" idx="5"/>
            <a:endCxn id="37" idx="2"/>
          </p:cNvCxnSpPr>
          <p:nvPr/>
        </p:nvCxnSpPr>
        <p:spPr>
          <a:xfrm rot="16200000" flipH="1">
            <a:off x="7508222" y="2083391"/>
            <a:ext cx="206889" cy="367707"/>
          </a:xfrm>
          <a:prstGeom prst="line">
            <a:avLst/>
          </a:prstGeom>
          <a:ln w="57150" cap="flat" cmpd="sng" algn="ctr">
            <a:solidFill>
              <a:srgbClr val="00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39" name="Straight Connector 38"/>
          <p:cNvCxnSpPr>
            <a:stCxn id="37" idx="5"/>
            <a:endCxn id="19" idx="1"/>
          </p:cNvCxnSpPr>
          <p:nvPr/>
        </p:nvCxnSpPr>
        <p:spPr>
          <a:xfrm rot="16200000" flipH="1">
            <a:off x="8169820" y="2382712"/>
            <a:ext cx="282412" cy="484670"/>
          </a:xfrm>
          <a:prstGeom prst="line">
            <a:avLst/>
          </a:prstGeom>
          <a:ln w="57150" cap="flat" cmpd="sng" algn="ctr">
            <a:solidFill>
              <a:srgbClr val="00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0" name="Straight Connector 39"/>
          <p:cNvCxnSpPr>
            <a:endCxn id="45" idx="6"/>
          </p:cNvCxnSpPr>
          <p:nvPr/>
        </p:nvCxnSpPr>
        <p:spPr>
          <a:xfrm rot="10800000">
            <a:off x="5499879" y="1556267"/>
            <a:ext cx="443218" cy="1588"/>
          </a:xfrm>
          <a:prstGeom prst="line">
            <a:avLst/>
          </a:prstGeom>
          <a:ln w="57150" cap="flat" cmpd="sng" algn="ctr">
            <a:solidFill>
              <a:srgbClr val="00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a:endCxn id="46" idx="0"/>
          </p:cNvCxnSpPr>
          <p:nvPr/>
        </p:nvCxnSpPr>
        <p:spPr>
          <a:xfrm rot="5400000">
            <a:off x="5785695" y="1716843"/>
            <a:ext cx="314800" cy="1588"/>
          </a:xfrm>
          <a:prstGeom prst="line">
            <a:avLst/>
          </a:prstGeom>
          <a:ln w="57150" cap="flat" cmpd="sng" algn="ctr">
            <a:solidFill>
              <a:srgbClr val="00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2" name="Straight Connector 41"/>
          <p:cNvCxnSpPr>
            <a:endCxn id="48" idx="1"/>
          </p:cNvCxnSpPr>
          <p:nvPr/>
        </p:nvCxnSpPr>
        <p:spPr>
          <a:xfrm>
            <a:off x="5949460" y="1560237"/>
            <a:ext cx="573798" cy="489618"/>
          </a:xfrm>
          <a:prstGeom prst="line">
            <a:avLst/>
          </a:prstGeom>
          <a:ln w="57150" cap="flat" cmpd="sng" algn="ctr">
            <a:solidFill>
              <a:srgbClr val="00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3" name="Straight Connector 42"/>
          <p:cNvCxnSpPr>
            <a:endCxn id="47" idx="2"/>
          </p:cNvCxnSpPr>
          <p:nvPr/>
        </p:nvCxnSpPr>
        <p:spPr>
          <a:xfrm flipV="1">
            <a:off x="6062610" y="1556267"/>
            <a:ext cx="1526019" cy="3970"/>
          </a:xfrm>
          <a:prstGeom prst="line">
            <a:avLst/>
          </a:prstGeom>
          <a:ln w="57150" cap="flat" cmpd="sng" algn="ctr">
            <a:solidFill>
              <a:srgbClr val="00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44" name="Oval 43"/>
          <p:cNvSpPr>
            <a:spLocks noChangeAspect="1"/>
          </p:cNvSpPr>
          <p:nvPr/>
        </p:nvSpPr>
        <p:spPr>
          <a:xfrm>
            <a:off x="6476389" y="1397835"/>
            <a:ext cx="320040" cy="320040"/>
          </a:xfrm>
          <a:prstGeom prst="ellipse">
            <a:avLst/>
          </a:prstGeom>
          <a:solidFill>
            <a:schemeClr val="accent2"/>
          </a:solidFill>
          <a:ln>
            <a:solidFill>
              <a:schemeClr val="accent2">
                <a:lumMod val="50000"/>
              </a:schemeClr>
            </a:solidFill>
          </a:ln>
        </p:spPr>
        <p:style>
          <a:lnRef idx="1">
            <a:schemeClr val="accent1"/>
          </a:lnRef>
          <a:fillRef idx="3">
            <a:schemeClr val="accent1"/>
          </a:fillRef>
          <a:effectRef idx="2">
            <a:schemeClr val="accent1"/>
          </a:effectRef>
          <a:fontRef idx="minor">
            <a:schemeClr val="lt1"/>
          </a:fontRef>
        </p:style>
      </p:sp>
      <p:sp>
        <p:nvSpPr>
          <p:cNvPr id="45" name="Oval 44"/>
          <p:cNvSpPr>
            <a:spLocks noChangeAspect="1"/>
          </p:cNvSpPr>
          <p:nvPr/>
        </p:nvSpPr>
        <p:spPr>
          <a:xfrm>
            <a:off x="5179839" y="1396247"/>
            <a:ext cx="320040" cy="320040"/>
          </a:xfrm>
          <a:prstGeom prst="ellipse">
            <a:avLst/>
          </a:prstGeom>
          <a:solidFill>
            <a:schemeClr val="accent3"/>
          </a:solidFill>
          <a:ln>
            <a:solidFill>
              <a:schemeClr val="accent3">
                <a:lumMod val="50000"/>
              </a:schemeClr>
            </a:solidFill>
          </a:ln>
        </p:spPr>
        <p:style>
          <a:lnRef idx="1">
            <a:schemeClr val="accent1"/>
          </a:lnRef>
          <a:fillRef idx="3">
            <a:schemeClr val="accent1"/>
          </a:fillRef>
          <a:effectRef idx="2">
            <a:schemeClr val="accent1"/>
          </a:effectRef>
          <a:fontRef idx="minor">
            <a:schemeClr val="lt1"/>
          </a:fontRef>
        </p:style>
      </p:sp>
      <p:sp>
        <p:nvSpPr>
          <p:cNvPr id="46" name="Oval 45"/>
          <p:cNvSpPr>
            <a:spLocks noChangeAspect="1"/>
          </p:cNvSpPr>
          <p:nvPr/>
        </p:nvSpPr>
        <p:spPr>
          <a:xfrm>
            <a:off x="5783075" y="1874243"/>
            <a:ext cx="320040" cy="320040"/>
          </a:xfrm>
          <a:prstGeom prst="ellipse">
            <a:avLst/>
          </a:prstGeom>
          <a:solidFill>
            <a:schemeClr val="accent3"/>
          </a:solidFill>
          <a:ln>
            <a:solidFill>
              <a:schemeClr val="accent3">
                <a:lumMod val="50000"/>
              </a:schemeClr>
            </a:solidFill>
          </a:ln>
        </p:spPr>
        <p:style>
          <a:lnRef idx="1">
            <a:schemeClr val="accent1"/>
          </a:lnRef>
          <a:fillRef idx="3">
            <a:schemeClr val="accent1"/>
          </a:fillRef>
          <a:effectRef idx="2">
            <a:schemeClr val="accent1"/>
          </a:effectRef>
          <a:fontRef idx="minor">
            <a:schemeClr val="lt1"/>
          </a:fontRef>
        </p:style>
      </p:sp>
      <p:sp>
        <p:nvSpPr>
          <p:cNvPr id="47" name="Oval 46"/>
          <p:cNvSpPr>
            <a:spLocks noChangeAspect="1"/>
          </p:cNvSpPr>
          <p:nvPr/>
        </p:nvSpPr>
        <p:spPr>
          <a:xfrm>
            <a:off x="7588629" y="1396247"/>
            <a:ext cx="320040" cy="320040"/>
          </a:xfrm>
          <a:prstGeom prst="ellipse">
            <a:avLst/>
          </a:prstGeom>
          <a:solidFill>
            <a:schemeClr val="accent2"/>
          </a:solidFill>
          <a:ln>
            <a:solidFill>
              <a:schemeClr val="accent2">
                <a:lumMod val="50000"/>
              </a:schemeClr>
            </a:solidFill>
          </a:ln>
        </p:spPr>
        <p:style>
          <a:lnRef idx="1">
            <a:schemeClr val="accent1"/>
          </a:lnRef>
          <a:fillRef idx="3">
            <a:schemeClr val="accent1"/>
          </a:fillRef>
          <a:effectRef idx="2">
            <a:schemeClr val="accent1"/>
          </a:effectRef>
          <a:fontRef idx="minor">
            <a:schemeClr val="lt1"/>
          </a:fontRef>
        </p:style>
      </p:sp>
      <p:sp>
        <p:nvSpPr>
          <p:cNvPr id="48" name="Oval 47"/>
          <p:cNvSpPr>
            <a:spLocks noChangeAspect="1"/>
          </p:cNvSpPr>
          <p:nvPr/>
        </p:nvSpPr>
        <p:spPr>
          <a:xfrm>
            <a:off x="6476389" y="2002986"/>
            <a:ext cx="320040" cy="320040"/>
          </a:xfrm>
          <a:prstGeom prst="ellipse">
            <a:avLst/>
          </a:prstGeom>
          <a:solidFill>
            <a:schemeClr val="accent3"/>
          </a:solidFill>
          <a:ln>
            <a:solidFill>
              <a:schemeClr val="accent3">
                <a:lumMod val="50000"/>
              </a:schemeClr>
            </a:solidFill>
          </a:ln>
        </p:spPr>
        <p:style>
          <a:lnRef idx="1">
            <a:schemeClr val="accent1"/>
          </a:lnRef>
          <a:fillRef idx="3">
            <a:schemeClr val="accent1"/>
          </a:fillRef>
          <a:effectRef idx="2">
            <a:schemeClr val="accent1"/>
          </a:effectRef>
          <a:fontRef idx="minor">
            <a:schemeClr val="lt1"/>
          </a:fontRef>
        </p:style>
      </p:sp>
      <p:sp>
        <p:nvSpPr>
          <p:cNvPr id="50" name="TextBox 49"/>
          <p:cNvSpPr txBox="1"/>
          <p:nvPr/>
        </p:nvSpPr>
        <p:spPr>
          <a:xfrm>
            <a:off x="6637204" y="1669418"/>
            <a:ext cx="184731" cy="369332"/>
          </a:xfrm>
          <a:prstGeom prst="rect">
            <a:avLst/>
          </a:prstGeom>
          <a:noFill/>
        </p:spPr>
        <p:txBody>
          <a:bodyPr wrap="none" rtlCol="0">
            <a:spAutoFit/>
          </a:bodyPr>
          <a:lstStyle/>
          <a:p>
            <a:endParaRPr lang="en-US" dirty="0"/>
          </a:p>
        </p:txBody>
      </p:sp>
      <p:sp>
        <p:nvSpPr>
          <p:cNvPr id="52" name="TextBox 51"/>
          <p:cNvSpPr txBox="1"/>
          <p:nvPr/>
        </p:nvSpPr>
        <p:spPr>
          <a:xfrm>
            <a:off x="6489567" y="1371600"/>
            <a:ext cx="295274" cy="369332"/>
          </a:xfrm>
          <a:prstGeom prst="rect">
            <a:avLst/>
          </a:prstGeom>
          <a:noFill/>
        </p:spPr>
        <p:txBody>
          <a:bodyPr wrap="none" rtlCol="0">
            <a:spAutoFit/>
          </a:bodyPr>
          <a:lstStyle/>
          <a:p>
            <a:r>
              <a:rPr lang="en-US" dirty="0" smtClean="0"/>
              <a:t>a</a:t>
            </a:r>
            <a:endParaRPr lang="en-US" dirty="0"/>
          </a:p>
        </p:txBody>
      </p:sp>
      <p:sp>
        <p:nvSpPr>
          <p:cNvPr id="53" name="Oval 52"/>
          <p:cNvSpPr>
            <a:spLocks noChangeAspect="1"/>
          </p:cNvSpPr>
          <p:nvPr/>
        </p:nvSpPr>
        <p:spPr>
          <a:xfrm>
            <a:off x="5238500" y="4594863"/>
            <a:ext cx="320040" cy="320040"/>
          </a:xfrm>
          <a:prstGeom prst="ellipse">
            <a:avLst/>
          </a:prstGeom>
          <a:solidFill>
            <a:schemeClr val="accent3"/>
          </a:solidFill>
          <a:ln>
            <a:solidFill>
              <a:schemeClr val="accent3">
                <a:lumMod val="50000"/>
              </a:schemeClr>
            </a:solidFill>
          </a:ln>
        </p:spPr>
        <p:style>
          <a:lnRef idx="1">
            <a:schemeClr val="accent1"/>
          </a:lnRef>
          <a:fillRef idx="3">
            <a:schemeClr val="accent1"/>
          </a:fillRef>
          <a:effectRef idx="2">
            <a:schemeClr val="accent1"/>
          </a:effectRef>
          <a:fontRef idx="minor">
            <a:schemeClr val="lt1"/>
          </a:fontRef>
        </p:style>
      </p:sp>
      <p:sp>
        <p:nvSpPr>
          <p:cNvPr id="54" name="Oval 53"/>
          <p:cNvSpPr>
            <a:spLocks noChangeAspect="1"/>
          </p:cNvSpPr>
          <p:nvPr/>
        </p:nvSpPr>
        <p:spPr>
          <a:xfrm>
            <a:off x="5239295" y="5440799"/>
            <a:ext cx="320040" cy="320040"/>
          </a:xfrm>
          <a:prstGeom prst="ellipse">
            <a:avLst/>
          </a:prstGeom>
          <a:solidFill>
            <a:schemeClr val="accent3"/>
          </a:solidFill>
          <a:ln>
            <a:solidFill>
              <a:schemeClr val="accent3">
                <a:lumMod val="50000"/>
              </a:schemeClr>
            </a:solidFill>
          </a:ln>
        </p:spPr>
        <p:style>
          <a:lnRef idx="1">
            <a:schemeClr val="accent1"/>
          </a:lnRef>
          <a:fillRef idx="3">
            <a:schemeClr val="accent1"/>
          </a:fillRef>
          <a:effectRef idx="2">
            <a:schemeClr val="accent1"/>
          </a:effectRef>
          <a:fontRef idx="minor">
            <a:schemeClr val="lt1"/>
          </a:fontRef>
        </p:style>
      </p:sp>
      <p:sp>
        <p:nvSpPr>
          <p:cNvPr id="55" name="Oval 54"/>
          <p:cNvSpPr>
            <a:spLocks noChangeAspect="1"/>
          </p:cNvSpPr>
          <p:nvPr/>
        </p:nvSpPr>
        <p:spPr>
          <a:xfrm>
            <a:off x="5848100" y="5044440"/>
            <a:ext cx="320040" cy="320040"/>
          </a:xfrm>
          <a:prstGeom prst="ellipse">
            <a:avLst/>
          </a:prstGeom>
          <a:solidFill>
            <a:schemeClr val="accent3"/>
          </a:solidFill>
          <a:ln>
            <a:solidFill>
              <a:schemeClr val="accent3">
                <a:lumMod val="50000"/>
              </a:schemeClr>
            </a:solidFill>
          </a:ln>
        </p:spPr>
        <p:style>
          <a:lnRef idx="1">
            <a:schemeClr val="accent1"/>
          </a:lnRef>
          <a:fillRef idx="3">
            <a:schemeClr val="accent1"/>
          </a:fillRef>
          <a:effectRef idx="2">
            <a:schemeClr val="accent1"/>
          </a:effectRef>
          <a:fontRef idx="minor">
            <a:schemeClr val="lt1"/>
          </a:fontRef>
        </p:style>
      </p:sp>
      <p:sp>
        <p:nvSpPr>
          <p:cNvPr id="56" name="Oval 55"/>
          <p:cNvSpPr>
            <a:spLocks noChangeAspect="1"/>
          </p:cNvSpPr>
          <p:nvPr/>
        </p:nvSpPr>
        <p:spPr>
          <a:xfrm>
            <a:off x="8565153" y="4120837"/>
            <a:ext cx="320040" cy="320040"/>
          </a:xfrm>
          <a:prstGeom prst="ellipse">
            <a:avLst/>
          </a:prstGeom>
          <a:solidFill>
            <a:schemeClr val="accent2"/>
          </a:solidFill>
          <a:ln>
            <a:solidFill>
              <a:schemeClr val="accent2">
                <a:lumMod val="50000"/>
              </a:schemeClr>
            </a:solidFill>
          </a:ln>
        </p:spPr>
        <p:style>
          <a:lnRef idx="1">
            <a:schemeClr val="accent1"/>
          </a:lnRef>
          <a:fillRef idx="3">
            <a:schemeClr val="accent1"/>
          </a:fillRef>
          <a:effectRef idx="2">
            <a:schemeClr val="accent1"/>
          </a:effectRef>
          <a:fontRef idx="minor">
            <a:schemeClr val="lt1"/>
          </a:fontRef>
        </p:style>
      </p:sp>
      <p:sp>
        <p:nvSpPr>
          <p:cNvPr id="57" name="Oval 56"/>
          <p:cNvSpPr>
            <a:spLocks noChangeAspect="1"/>
          </p:cNvSpPr>
          <p:nvPr/>
        </p:nvSpPr>
        <p:spPr>
          <a:xfrm>
            <a:off x="8565153" y="4578037"/>
            <a:ext cx="320040" cy="320040"/>
          </a:xfrm>
          <a:prstGeom prst="ellipse">
            <a:avLst/>
          </a:prstGeom>
          <a:solidFill>
            <a:schemeClr val="accent2"/>
          </a:solidFill>
          <a:ln>
            <a:solidFill>
              <a:schemeClr val="accent2">
                <a:lumMod val="50000"/>
              </a:schemeClr>
            </a:solidFill>
          </a:ln>
        </p:spPr>
        <p:style>
          <a:lnRef idx="1">
            <a:schemeClr val="accent1"/>
          </a:lnRef>
          <a:fillRef idx="3">
            <a:schemeClr val="accent1"/>
          </a:fillRef>
          <a:effectRef idx="2">
            <a:schemeClr val="accent1"/>
          </a:effectRef>
          <a:fontRef idx="minor">
            <a:schemeClr val="lt1"/>
          </a:fontRef>
        </p:style>
      </p:sp>
      <p:sp>
        <p:nvSpPr>
          <p:cNvPr id="58" name="Oval 57"/>
          <p:cNvSpPr>
            <a:spLocks noChangeAspect="1"/>
          </p:cNvSpPr>
          <p:nvPr/>
        </p:nvSpPr>
        <p:spPr>
          <a:xfrm>
            <a:off x="6168140" y="5437620"/>
            <a:ext cx="320040" cy="320040"/>
          </a:xfrm>
          <a:prstGeom prst="ellipse">
            <a:avLst/>
          </a:prstGeom>
          <a:solidFill>
            <a:schemeClr val="accent3"/>
          </a:solidFill>
          <a:ln>
            <a:solidFill>
              <a:schemeClr val="accent3">
                <a:lumMod val="50000"/>
              </a:schemeClr>
            </a:solidFill>
          </a:ln>
        </p:spPr>
        <p:style>
          <a:lnRef idx="1">
            <a:schemeClr val="accent1"/>
          </a:lnRef>
          <a:fillRef idx="3">
            <a:schemeClr val="accent1"/>
          </a:fillRef>
          <a:effectRef idx="2">
            <a:schemeClr val="accent1"/>
          </a:effectRef>
          <a:fontRef idx="minor">
            <a:schemeClr val="lt1"/>
          </a:fontRef>
        </p:style>
      </p:sp>
      <p:cxnSp>
        <p:nvCxnSpPr>
          <p:cNvPr id="59" name="Straight Connector 58"/>
          <p:cNvCxnSpPr>
            <a:stCxn id="91" idx="6"/>
            <a:endCxn id="90" idx="2"/>
          </p:cNvCxnSpPr>
          <p:nvPr/>
        </p:nvCxnSpPr>
        <p:spPr>
          <a:xfrm>
            <a:off x="5558540" y="4277681"/>
            <a:ext cx="976510" cy="1588"/>
          </a:xfrm>
          <a:prstGeom prst="line">
            <a:avLst/>
          </a:prstGeom>
          <a:ln w="57150" cap="flat" cmpd="sng" algn="ctr">
            <a:solidFill>
              <a:srgbClr val="00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60" name="Straight Connector 59"/>
          <p:cNvCxnSpPr>
            <a:stCxn id="91" idx="4"/>
            <a:endCxn id="53" idx="0"/>
          </p:cNvCxnSpPr>
          <p:nvPr/>
        </p:nvCxnSpPr>
        <p:spPr>
          <a:xfrm rot="5400000">
            <a:off x="5319939" y="4516282"/>
            <a:ext cx="157162" cy="1588"/>
          </a:xfrm>
          <a:prstGeom prst="line">
            <a:avLst/>
          </a:prstGeom>
          <a:ln w="57150" cap="flat" cmpd="sng" algn="ctr">
            <a:solidFill>
              <a:srgbClr val="00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61" name="Straight Connector 60"/>
          <p:cNvCxnSpPr>
            <a:stCxn id="53" idx="4"/>
            <a:endCxn id="54" idx="0"/>
          </p:cNvCxnSpPr>
          <p:nvPr/>
        </p:nvCxnSpPr>
        <p:spPr>
          <a:xfrm rot="16200000" flipH="1">
            <a:off x="5135969" y="5177453"/>
            <a:ext cx="525896" cy="795"/>
          </a:xfrm>
          <a:prstGeom prst="line">
            <a:avLst/>
          </a:prstGeom>
          <a:ln w="57150" cap="flat" cmpd="sng" algn="ctr">
            <a:solidFill>
              <a:srgbClr val="00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62" name="Straight Connector 61"/>
          <p:cNvCxnSpPr>
            <a:stCxn id="58" idx="2"/>
            <a:endCxn id="54" idx="6"/>
          </p:cNvCxnSpPr>
          <p:nvPr/>
        </p:nvCxnSpPr>
        <p:spPr>
          <a:xfrm rot="10800000" flipV="1">
            <a:off x="5559336" y="5597639"/>
            <a:ext cx="608805" cy="3179"/>
          </a:xfrm>
          <a:prstGeom prst="line">
            <a:avLst/>
          </a:prstGeom>
          <a:ln w="57150" cap="flat" cmpd="sng" algn="ctr">
            <a:solidFill>
              <a:srgbClr val="00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63" name="Oval 62"/>
          <p:cNvSpPr>
            <a:spLocks noChangeAspect="1"/>
          </p:cNvSpPr>
          <p:nvPr/>
        </p:nvSpPr>
        <p:spPr>
          <a:xfrm>
            <a:off x="7100946" y="5439210"/>
            <a:ext cx="320040" cy="320040"/>
          </a:xfrm>
          <a:prstGeom prst="ellipse">
            <a:avLst/>
          </a:prstGeom>
          <a:solidFill>
            <a:schemeClr val="accent3"/>
          </a:solidFill>
          <a:ln>
            <a:solidFill>
              <a:schemeClr val="accent3">
                <a:lumMod val="50000"/>
              </a:schemeClr>
            </a:solidFill>
          </a:ln>
        </p:spPr>
        <p:style>
          <a:lnRef idx="1">
            <a:schemeClr val="accent1"/>
          </a:lnRef>
          <a:fillRef idx="3">
            <a:schemeClr val="accent1"/>
          </a:fillRef>
          <a:effectRef idx="2">
            <a:schemeClr val="accent1"/>
          </a:effectRef>
          <a:fontRef idx="minor">
            <a:schemeClr val="lt1"/>
          </a:fontRef>
        </p:style>
      </p:sp>
      <p:cxnSp>
        <p:nvCxnSpPr>
          <p:cNvPr id="64" name="Straight Connector 63"/>
          <p:cNvCxnSpPr>
            <a:stCxn id="63" idx="2"/>
            <a:endCxn id="58" idx="6"/>
          </p:cNvCxnSpPr>
          <p:nvPr/>
        </p:nvCxnSpPr>
        <p:spPr>
          <a:xfrm rot="10800000">
            <a:off x="6488180" y="5597640"/>
            <a:ext cx="612766" cy="1590"/>
          </a:xfrm>
          <a:prstGeom prst="line">
            <a:avLst/>
          </a:prstGeom>
          <a:ln w="57150" cap="flat" cmpd="sng" algn="ctr">
            <a:solidFill>
              <a:srgbClr val="00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65" name="Oval 64"/>
          <p:cNvSpPr>
            <a:spLocks noChangeAspect="1"/>
          </p:cNvSpPr>
          <p:nvPr/>
        </p:nvSpPr>
        <p:spPr>
          <a:xfrm>
            <a:off x="8565153" y="5440798"/>
            <a:ext cx="320040" cy="320040"/>
          </a:xfrm>
          <a:prstGeom prst="ellipse">
            <a:avLst/>
          </a:prstGeom>
          <a:solidFill>
            <a:schemeClr val="accent2"/>
          </a:solidFill>
          <a:ln>
            <a:solidFill>
              <a:schemeClr val="accent2">
                <a:lumMod val="50000"/>
              </a:schemeClr>
            </a:solidFill>
          </a:ln>
        </p:spPr>
        <p:style>
          <a:lnRef idx="1">
            <a:schemeClr val="accent1"/>
          </a:lnRef>
          <a:fillRef idx="3">
            <a:schemeClr val="accent1"/>
          </a:fillRef>
          <a:effectRef idx="2">
            <a:schemeClr val="accent1"/>
          </a:effectRef>
          <a:fontRef idx="minor">
            <a:schemeClr val="lt1"/>
          </a:fontRef>
        </p:style>
      </p:sp>
      <p:cxnSp>
        <p:nvCxnSpPr>
          <p:cNvPr id="66" name="Straight Connector 65"/>
          <p:cNvCxnSpPr>
            <a:stCxn id="65" idx="2"/>
            <a:endCxn id="63" idx="6"/>
          </p:cNvCxnSpPr>
          <p:nvPr/>
        </p:nvCxnSpPr>
        <p:spPr>
          <a:xfrm rot="10800000">
            <a:off x="7420987" y="5599230"/>
            <a:ext cx="1144167" cy="1588"/>
          </a:xfrm>
          <a:prstGeom prst="line">
            <a:avLst/>
          </a:prstGeom>
          <a:ln w="57150" cap="flat" cmpd="sng" algn="ctr">
            <a:solidFill>
              <a:srgbClr val="00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67" name="Straight Connector 66"/>
          <p:cNvCxnSpPr>
            <a:stCxn id="92" idx="2"/>
            <a:endCxn id="53" idx="6"/>
          </p:cNvCxnSpPr>
          <p:nvPr/>
        </p:nvCxnSpPr>
        <p:spPr>
          <a:xfrm rot="10800000">
            <a:off x="5558540" y="4754883"/>
            <a:ext cx="283196" cy="794"/>
          </a:xfrm>
          <a:prstGeom prst="line">
            <a:avLst/>
          </a:prstGeom>
          <a:ln w="57150" cap="flat" cmpd="sng" algn="ctr">
            <a:solidFill>
              <a:srgbClr val="00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68" name="Straight Connector 67"/>
          <p:cNvCxnSpPr>
            <a:stCxn id="92" idx="1"/>
            <a:endCxn id="91" idx="5"/>
          </p:cNvCxnSpPr>
          <p:nvPr/>
        </p:nvCxnSpPr>
        <p:spPr>
          <a:xfrm rot="16200000" flipV="1">
            <a:off x="5574291" y="4328212"/>
            <a:ext cx="251694" cy="376934"/>
          </a:xfrm>
          <a:prstGeom prst="line">
            <a:avLst/>
          </a:prstGeom>
          <a:ln w="57150" cap="flat" cmpd="sng" algn="ctr">
            <a:solidFill>
              <a:srgbClr val="00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69" name="Straight Connector 68"/>
          <p:cNvCxnSpPr>
            <a:stCxn id="92" idx="7"/>
            <a:endCxn id="90" idx="3"/>
          </p:cNvCxnSpPr>
          <p:nvPr/>
        </p:nvCxnSpPr>
        <p:spPr>
          <a:xfrm rot="5400000" flipH="1" flipV="1">
            <a:off x="6223360" y="4283967"/>
            <a:ext cx="250106" cy="467012"/>
          </a:xfrm>
          <a:prstGeom prst="line">
            <a:avLst/>
          </a:prstGeom>
          <a:ln w="57150" cap="flat" cmpd="sng" algn="ctr">
            <a:solidFill>
              <a:srgbClr val="00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70" name="Straight Connector 69"/>
          <p:cNvCxnSpPr>
            <a:stCxn id="90" idx="6"/>
            <a:endCxn id="93" idx="2"/>
          </p:cNvCxnSpPr>
          <p:nvPr/>
        </p:nvCxnSpPr>
        <p:spPr>
          <a:xfrm flipV="1">
            <a:off x="6855090" y="4277681"/>
            <a:ext cx="792200" cy="1588"/>
          </a:xfrm>
          <a:prstGeom prst="line">
            <a:avLst/>
          </a:prstGeom>
          <a:ln w="57150" cap="flat" cmpd="sng" algn="ctr">
            <a:solidFill>
              <a:srgbClr val="00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71" name="Straight Connector 70"/>
          <p:cNvCxnSpPr>
            <a:stCxn id="93" idx="6"/>
            <a:endCxn id="56" idx="2"/>
          </p:cNvCxnSpPr>
          <p:nvPr/>
        </p:nvCxnSpPr>
        <p:spPr>
          <a:xfrm>
            <a:off x="7967330" y="4277681"/>
            <a:ext cx="597823" cy="3176"/>
          </a:xfrm>
          <a:prstGeom prst="line">
            <a:avLst/>
          </a:prstGeom>
          <a:ln w="57150" cap="flat" cmpd="sng" algn="ctr">
            <a:solidFill>
              <a:srgbClr val="00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72" name="Straight Connector 71"/>
          <p:cNvCxnSpPr>
            <a:stCxn id="57" idx="0"/>
            <a:endCxn id="56" idx="4"/>
          </p:cNvCxnSpPr>
          <p:nvPr/>
        </p:nvCxnSpPr>
        <p:spPr>
          <a:xfrm rot="5400000" flipH="1" flipV="1">
            <a:off x="8656593" y="4509457"/>
            <a:ext cx="137160" cy="1588"/>
          </a:xfrm>
          <a:prstGeom prst="line">
            <a:avLst/>
          </a:prstGeom>
          <a:ln w="57150" cap="flat" cmpd="sng" algn="ctr">
            <a:solidFill>
              <a:schemeClr val="tx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73" name="Straight Connector 72"/>
          <p:cNvCxnSpPr>
            <a:stCxn id="65" idx="0"/>
            <a:endCxn id="57" idx="4"/>
          </p:cNvCxnSpPr>
          <p:nvPr/>
        </p:nvCxnSpPr>
        <p:spPr>
          <a:xfrm rot="5400000" flipH="1" flipV="1">
            <a:off x="8453813" y="5169438"/>
            <a:ext cx="542721" cy="1588"/>
          </a:xfrm>
          <a:prstGeom prst="line">
            <a:avLst/>
          </a:prstGeom>
          <a:ln w="57150" cap="flat" cmpd="sng" algn="ctr">
            <a:solidFill>
              <a:srgbClr val="00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74" name="Straight Connector 73"/>
          <p:cNvCxnSpPr>
            <a:stCxn id="65" idx="1"/>
            <a:endCxn id="93" idx="5"/>
          </p:cNvCxnSpPr>
          <p:nvPr/>
        </p:nvCxnSpPr>
        <p:spPr>
          <a:xfrm rot="16200000" flipV="1">
            <a:off x="7717825" y="4593469"/>
            <a:ext cx="1096835" cy="691561"/>
          </a:xfrm>
          <a:prstGeom prst="line">
            <a:avLst/>
          </a:prstGeom>
          <a:ln w="57150" cap="flat" cmpd="sng" algn="ctr">
            <a:solidFill>
              <a:srgbClr val="00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75" name="Straight Connector 74"/>
          <p:cNvCxnSpPr>
            <a:stCxn id="92" idx="4"/>
            <a:endCxn id="55" idx="0"/>
          </p:cNvCxnSpPr>
          <p:nvPr/>
        </p:nvCxnSpPr>
        <p:spPr>
          <a:xfrm rot="16200000" flipH="1">
            <a:off x="5940567" y="4976886"/>
            <a:ext cx="128743" cy="6364"/>
          </a:xfrm>
          <a:prstGeom prst="line">
            <a:avLst/>
          </a:prstGeom>
          <a:ln w="57150" cap="flat" cmpd="sng" algn="ctr">
            <a:solidFill>
              <a:srgbClr val="00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76" name="Straight Connector 75"/>
          <p:cNvCxnSpPr>
            <a:stCxn id="58" idx="1"/>
            <a:endCxn id="55" idx="5"/>
          </p:cNvCxnSpPr>
          <p:nvPr/>
        </p:nvCxnSpPr>
        <p:spPr>
          <a:xfrm rot="16200000" flipV="1">
            <a:off x="6084701" y="5354181"/>
            <a:ext cx="166878" cy="93738"/>
          </a:xfrm>
          <a:prstGeom prst="line">
            <a:avLst/>
          </a:prstGeom>
          <a:ln w="57150" cap="flat" cmpd="sng" algn="ctr">
            <a:solidFill>
              <a:srgbClr val="00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77" name="Straight Connector 76"/>
          <p:cNvCxnSpPr>
            <a:stCxn id="94" idx="0"/>
            <a:endCxn id="90" idx="4"/>
          </p:cNvCxnSpPr>
          <p:nvPr/>
        </p:nvCxnSpPr>
        <p:spPr>
          <a:xfrm rot="5400000" flipH="1" flipV="1">
            <a:off x="6552515" y="4581845"/>
            <a:ext cx="285111" cy="1588"/>
          </a:xfrm>
          <a:prstGeom prst="line">
            <a:avLst/>
          </a:prstGeom>
          <a:ln w="57150" cap="flat" cmpd="sng" algn="ctr">
            <a:solidFill>
              <a:srgbClr val="00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78" name="Straight Connector 77"/>
          <p:cNvCxnSpPr>
            <a:stCxn id="58" idx="7"/>
            <a:endCxn id="94" idx="4"/>
          </p:cNvCxnSpPr>
          <p:nvPr/>
        </p:nvCxnSpPr>
        <p:spPr>
          <a:xfrm rot="5400000" flipH="1" flipV="1">
            <a:off x="6348166" y="5137586"/>
            <a:ext cx="440049" cy="253759"/>
          </a:xfrm>
          <a:prstGeom prst="line">
            <a:avLst/>
          </a:prstGeom>
          <a:ln w="57150" cap="flat" cmpd="sng" algn="ctr">
            <a:solidFill>
              <a:srgbClr val="00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79" name="Oval 78"/>
          <p:cNvSpPr>
            <a:spLocks noChangeAspect="1"/>
          </p:cNvSpPr>
          <p:nvPr/>
        </p:nvSpPr>
        <p:spPr>
          <a:xfrm>
            <a:off x="7213303" y="4612044"/>
            <a:ext cx="320040" cy="320040"/>
          </a:xfrm>
          <a:prstGeom prst="ellipse">
            <a:avLst/>
          </a:prstGeom>
          <a:solidFill>
            <a:schemeClr val="accent2"/>
          </a:solidFill>
          <a:ln>
            <a:solidFill>
              <a:schemeClr val="accent2">
                <a:lumMod val="50000"/>
              </a:schemeClr>
            </a:solidFill>
          </a:ln>
        </p:spPr>
        <p:style>
          <a:lnRef idx="1">
            <a:schemeClr val="accent1"/>
          </a:lnRef>
          <a:fillRef idx="3">
            <a:schemeClr val="accent1"/>
          </a:fillRef>
          <a:effectRef idx="2">
            <a:schemeClr val="accent1"/>
          </a:effectRef>
          <a:fontRef idx="minor">
            <a:schemeClr val="lt1"/>
          </a:fontRef>
        </p:style>
      </p:sp>
      <p:cxnSp>
        <p:nvCxnSpPr>
          <p:cNvPr id="80" name="Straight Connector 79"/>
          <p:cNvCxnSpPr>
            <a:stCxn id="79" idx="7"/>
            <a:endCxn id="93" idx="3"/>
          </p:cNvCxnSpPr>
          <p:nvPr/>
        </p:nvCxnSpPr>
        <p:spPr>
          <a:xfrm rot="5400000" flipH="1" flipV="1">
            <a:off x="7456276" y="4421031"/>
            <a:ext cx="268081" cy="207685"/>
          </a:xfrm>
          <a:prstGeom prst="line">
            <a:avLst/>
          </a:prstGeom>
          <a:ln w="57150" cap="flat" cmpd="sng" algn="ctr">
            <a:solidFill>
              <a:srgbClr val="00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81" name="Straight Connector 80"/>
          <p:cNvCxnSpPr>
            <a:stCxn id="79" idx="3"/>
            <a:endCxn id="58" idx="7"/>
          </p:cNvCxnSpPr>
          <p:nvPr/>
        </p:nvCxnSpPr>
        <p:spPr>
          <a:xfrm rot="5400000">
            <a:off x="6551105" y="4775422"/>
            <a:ext cx="599274" cy="818861"/>
          </a:xfrm>
          <a:prstGeom prst="line">
            <a:avLst/>
          </a:prstGeom>
          <a:ln w="57150" cap="flat" cmpd="sng" algn="ctr">
            <a:solidFill>
              <a:srgbClr val="00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82" name="Straight Connector 81"/>
          <p:cNvCxnSpPr>
            <a:stCxn id="79" idx="4"/>
            <a:endCxn id="63" idx="0"/>
          </p:cNvCxnSpPr>
          <p:nvPr/>
        </p:nvCxnSpPr>
        <p:spPr>
          <a:xfrm rot="5400000">
            <a:off x="7063582" y="5129469"/>
            <a:ext cx="507126" cy="112357"/>
          </a:xfrm>
          <a:prstGeom prst="line">
            <a:avLst/>
          </a:prstGeom>
          <a:ln w="57150" cap="flat" cmpd="sng" algn="ctr">
            <a:solidFill>
              <a:srgbClr val="00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83" name="Oval 82"/>
          <p:cNvSpPr>
            <a:spLocks noChangeAspect="1"/>
          </p:cNvSpPr>
          <p:nvPr/>
        </p:nvSpPr>
        <p:spPr>
          <a:xfrm>
            <a:off x="7854181" y="4932084"/>
            <a:ext cx="320040" cy="320040"/>
          </a:xfrm>
          <a:prstGeom prst="ellipse">
            <a:avLst/>
          </a:prstGeom>
          <a:solidFill>
            <a:schemeClr val="accent2"/>
          </a:solidFill>
          <a:ln>
            <a:solidFill>
              <a:schemeClr val="accent2">
                <a:lumMod val="50000"/>
              </a:schemeClr>
            </a:solidFill>
          </a:ln>
        </p:spPr>
        <p:style>
          <a:lnRef idx="1">
            <a:schemeClr val="accent1"/>
          </a:lnRef>
          <a:fillRef idx="3">
            <a:schemeClr val="accent1"/>
          </a:fillRef>
          <a:effectRef idx="2">
            <a:schemeClr val="accent1"/>
          </a:effectRef>
          <a:fontRef idx="minor">
            <a:schemeClr val="lt1"/>
          </a:fontRef>
        </p:style>
      </p:sp>
      <p:cxnSp>
        <p:nvCxnSpPr>
          <p:cNvPr id="84" name="Straight Connector 83"/>
          <p:cNvCxnSpPr>
            <a:stCxn id="79" idx="5"/>
            <a:endCxn id="83" idx="2"/>
          </p:cNvCxnSpPr>
          <p:nvPr/>
        </p:nvCxnSpPr>
        <p:spPr>
          <a:xfrm rot="16200000" flipH="1">
            <a:off x="7566883" y="4804805"/>
            <a:ext cx="206889" cy="367707"/>
          </a:xfrm>
          <a:prstGeom prst="line">
            <a:avLst/>
          </a:prstGeom>
          <a:ln w="57150" cap="flat" cmpd="sng" algn="ctr">
            <a:solidFill>
              <a:srgbClr val="00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85" name="Straight Connector 84"/>
          <p:cNvCxnSpPr>
            <a:stCxn id="83" idx="5"/>
            <a:endCxn id="65" idx="1"/>
          </p:cNvCxnSpPr>
          <p:nvPr/>
        </p:nvCxnSpPr>
        <p:spPr>
          <a:xfrm rot="16200000" flipH="1">
            <a:off x="8228481" y="5104126"/>
            <a:ext cx="282412" cy="484670"/>
          </a:xfrm>
          <a:prstGeom prst="line">
            <a:avLst/>
          </a:prstGeom>
          <a:ln w="57150" cap="flat" cmpd="sng" algn="ctr">
            <a:solidFill>
              <a:srgbClr val="00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86" name="Straight Connector 85"/>
          <p:cNvCxnSpPr>
            <a:endCxn id="91" idx="6"/>
          </p:cNvCxnSpPr>
          <p:nvPr/>
        </p:nvCxnSpPr>
        <p:spPr>
          <a:xfrm rot="10800000">
            <a:off x="5558540" y="4277681"/>
            <a:ext cx="443218" cy="1588"/>
          </a:xfrm>
          <a:prstGeom prst="line">
            <a:avLst/>
          </a:prstGeom>
          <a:ln w="57150" cap="flat" cmpd="sng" algn="ctr">
            <a:solidFill>
              <a:srgbClr val="00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87" name="Straight Connector 86"/>
          <p:cNvCxnSpPr>
            <a:endCxn id="92" idx="0"/>
          </p:cNvCxnSpPr>
          <p:nvPr/>
        </p:nvCxnSpPr>
        <p:spPr>
          <a:xfrm rot="5400000">
            <a:off x="5844356" y="4438257"/>
            <a:ext cx="314800" cy="1588"/>
          </a:xfrm>
          <a:prstGeom prst="line">
            <a:avLst/>
          </a:prstGeom>
          <a:ln w="57150" cap="flat" cmpd="sng" algn="ctr">
            <a:solidFill>
              <a:srgbClr val="00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88" name="Straight Connector 87"/>
          <p:cNvCxnSpPr>
            <a:endCxn id="94" idx="1"/>
          </p:cNvCxnSpPr>
          <p:nvPr/>
        </p:nvCxnSpPr>
        <p:spPr>
          <a:xfrm>
            <a:off x="6008121" y="4281651"/>
            <a:ext cx="573798" cy="489618"/>
          </a:xfrm>
          <a:prstGeom prst="line">
            <a:avLst/>
          </a:prstGeom>
          <a:ln w="57150" cap="flat" cmpd="sng" algn="ctr">
            <a:solidFill>
              <a:srgbClr val="00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89" name="Straight Connector 88"/>
          <p:cNvCxnSpPr>
            <a:endCxn id="93" idx="2"/>
          </p:cNvCxnSpPr>
          <p:nvPr/>
        </p:nvCxnSpPr>
        <p:spPr>
          <a:xfrm flipV="1">
            <a:off x="6121271" y="4277681"/>
            <a:ext cx="1526019" cy="3970"/>
          </a:xfrm>
          <a:prstGeom prst="line">
            <a:avLst/>
          </a:prstGeom>
          <a:ln w="57150" cap="flat" cmpd="sng" algn="ctr">
            <a:solidFill>
              <a:srgbClr val="00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90" name="Oval 89"/>
          <p:cNvSpPr>
            <a:spLocks noChangeAspect="1"/>
          </p:cNvSpPr>
          <p:nvPr/>
        </p:nvSpPr>
        <p:spPr>
          <a:xfrm>
            <a:off x="6535050" y="4119249"/>
            <a:ext cx="320040" cy="320040"/>
          </a:xfrm>
          <a:prstGeom prst="ellipse">
            <a:avLst/>
          </a:prstGeom>
          <a:solidFill>
            <a:schemeClr val="accent3"/>
          </a:solidFill>
          <a:ln>
            <a:solidFill>
              <a:schemeClr val="accent3">
                <a:lumMod val="50000"/>
              </a:schemeClr>
            </a:solidFill>
          </a:ln>
        </p:spPr>
        <p:style>
          <a:lnRef idx="1">
            <a:schemeClr val="accent1"/>
          </a:lnRef>
          <a:fillRef idx="3">
            <a:schemeClr val="accent1"/>
          </a:fillRef>
          <a:effectRef idx="2">
            <a:schemeClr val="accent1"/>
          </a:effectRef>
          <a:fontRef idx="minor">
            <a:schemeClr val="lt1"/>
          </a:fontRef>
        </p:style>
      </p:sp>
      <p:sp>
        <p:nvSpPr>
          <p:cNvPr id="91" name="Oval 90"/>
          <p:cNvSpPr>
            <a:spLocks noChangeAspect="1"/>
          </p:cNvSpPr>
          <p:nvPr/>
        </p:nvSpPr>
        <p:spPr>
          <a:xfrm>
            <a:off x="5238500" y="4117661"/>
            <a:ext cx="320040" cy="320040"/>
          </a:xfrm>
          <a:prstGeom prst="ellipse">
            <a:avLst/>
          </a:prstGeom>
          <a:solidFill>
            <a:schemeClr val="accent3"/>
          </a:solidFill>
          <a:ln>
            <a:solidFill>
              <a:schemeClr val="accent3">
                <a:lumMod val="50000"/>
              </a:schemeClr>
            </a:solidFill>
          </a:ln>
        </p:spPr>
        <p:style>
          <a:lnRef idx="1">
            <a:schemeClr val="accent1"/>
          </a:lnRef>
          <a:fillRef idx="3">
            <a:schemeClr val="accent1"/>
          </a:fillRef>
          <a:effectRef idx="2">
            <a:schemeClr val="accent1"/>
          </a:effectRef>
          <a:fontRef idx="minor">
            <a:schemeClr val="lt1"/>
          </a:fontRef>
        </p:style>
      </p:sp>
      <p:sp>
        <p:nvSpPr>
          <p:cNvPr id="92" name="Oval 91"/>
          <p:cNvSpPr>
            <a:spLocks noChangeAspect="1"/>
          </p:cNvSpPr>
          <p:nvPr/>
        </p:nvSpPr>
        <p:spPr>
          <a:xfrm>
            <a:off x="5841736" y="4595657"/>
            <a:ext cx="320040" cy="320040"/>
          </a:xfrm>
          <a:prstGeom prst="ellipse">
            <a:avLst/>
          </a:prstGeom>
          <a:solidFill>
            <a:schemeClr val="accent3"/>
          </a:solidFill>
          <a:ln>
            <a:solidFill>
              <a:schemeClr val="accent3">
                <a:lumMod val="50000"/>
              </a:schemeClr>
            </a:solidFill>
          </a:ln>
        </p:spPr>
        <p:style>
          <a:lnRef idx="1">
            <a:schemeClr val="accent1"/>
          </a:lnRef>
          <a:fillRef idx="3">
            <a:schemeClr val="accent1"/>
          </a:fillRef>
          <a:effectRef idx="2">
            <a:schemeClr val="accent1"/>
          </a:effectRef>
          <a:fontRef idx="minor">
            <a:schemeClr val="lt1"/>
          </a:fontRef>
        </p:style>
      </p:sp>
      <p:sp>
        <p:nvSpPr>
          <p:cNvPr id="93" name="Oval 92"/>
          <p:cNvSpPr>
            <a:spLocks noChangeAspect="1"/>
          </p:cNvSpPr>
          <p:nvPr/>
        </p:nvSpPr>
        <p:spPr>
          <a:xfrm>
            <a:off x="7647290" y="4117661"/>
            <a:ext cx="320040" cy="320040"/>
          </a:xfrm>
          <a:prstGeom prst="ellipse">
            <a:avLst/>
          </a:prstGeom>
          <a:solidFill>
            <a:schemeClr val="accent2"/>
          </a:solidFill>
          <a:ln>
            <a:solidFill>
              <a:schemeClr val="accent2">
                <a:lumMod val="50000"/>
              </a:schemeClr>
            </a:solidFill>
          </a:ln>
        </p:spPr>
        <p:style>
          <a:lnRef idx="1">
            <a:schemeClr val="accent1"/>
          </a:lnRef>
          <a:fillRef idx="3">
            <a:schemeClr val="accent1"/>
          </a:fillRef>
          <a:effectRef idx="2">
            <a:schemeClr val="accent1"/>
          </a:effectRef>
          <a:fontRef idx="minor">
            <a:schemeClr val="lt1"/>
          </a:fontRef>
        </p:style>
      </p:sp>
      <p:sp>
        <p:nvSpPr>
          <p:cNvPr id="94" name="Oval 93"/>
          <p:cNvSpPr>
            <a:spLocks noChangeAspect="1"/>
          </p:cNvSpPr>
          <p:nvPr/>
        </p:nvSpPr>
        <p:spPr>
          <a:xfrm>
            <a:off x="6535050" y="4724400"/>
            <a:ext cx="320040" cy="320040"/>
          </a:xfrm>
          <a:prstGeom prst="ellipse">
            <a:avLst/>
          </a:prstGeom>
          <a:solidFill>
            <a:schemeClr val="accent3"/>
          </a:solidFill>
          <a:ln>
            <a:solidFill>
              <a:schemeClr val="accent3">
                <a:lumMod val="50000"/>
              </a:schemeClr>
            </a:solidFill>
          </a:ln>
        </p:spPr>
        <p:style>
          <a:lnRef idx="1">
            <a:schemeClr val="accent1"/>
          </a:lnRef>
          <a:fillRef idx="3">
            <a:schemeClr val="accent1"/>
          </a:fillRef>
          <a:effectRef idx="2">
            <a:schemeClr val="accent1"/>
          </a:effectRef>
          <a:fontRef idx="minor">
            <a:schemeClr val="lt1"/>
          </a:fontRef>
        </p:style>
      </p:sp>
      <p:sp>
        <p:nvSpPr>
          <p:cNvPr id="95" name="TextBox 94"/>
          <p:cNvSpPr txBox="1"/>
          <p:nvPr/>
        </p:nvSpPr>
        <p:spPr>
          <a:xfrm>
            <a:off x="6695865" y="4390832"/>
            <a:ext cx="184731" cy="369332"/>
          </a:xfrm>
          <a:prstGeom prst="rect">
            <a:avLst/>
          </a:prstGeom>
          <a:noFill/>
        </p:spPr>
        <p:txBody>
          <a:bodyPr wrap="none" rtlCol="0">
            <a:spAutoFit/>
          </a:bodyPr>
          <a:lstStyle/>
          <a:p>
            <a:endParaRPr lang="en-US" dirty="0"/>
          </a:p>
        </p:txBody>
      </p:sp>
      <p:sp>
        <p:nvSpPr>
          <p:cNvPr id="97" name="TextBox 96"/>
          <p:cNvSpPr txBox="1"/>
          <p:nvPr/>
        </p:nvSpPr>
        <p:spPr>
          <a:xfrm>
            <a:off x="6542853" y="4096191"/>
            <a:ext cx="295274" cy="369332"/>
          </a:xfrm>
          <a:prstGeom prst="rect">
            <a:avLst/>
          </a:prstGeom>
          <a:noFill/>
        </p:spPr>
        <p:txBody>
          <a:bodyPr wrap="none" rtlCol="0">
            <a:spAutoFit/>
          </a:bodyPr>
          <a:lstStyle/>
          <a:p>
            <a:r>
              <a:rPr lang="en-US" dirty="0" smtClean="0"/>
              <a:t>a</a:t>
            </a:r>
            <a:endParaRPr lang="en-US" dirty="0"/>
          </a:p>
        </p:txBody>
      </p:sp>
      <p:sp>
        <p:nvSpPr>
          <p:cNvPr id="118" name="Down Arrow 117"/>
          <p:cNvSpPr/>
          <p:nvPr/>
        </p:nvSpPr>
        <p:spPr>
          <a:xfrm>
            <a:off x="6775774" y="3200399"/>
            <a:ext cx="677458" cy="895791"/>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01847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3"/>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4"/>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5"/>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6"/>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6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68"/>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9"/>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70"/>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71"/>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72"/>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73"/>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74"/>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75"/>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76"/>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77"/>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78"/>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79"/>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80"/>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81"/>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82"/>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83"/>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84"/>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85"/>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86"/>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87"/>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88"/>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89"/>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90"/>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91"/>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92"/>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93"/>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94"/>
                                        </p:tgtEl>
                                        <p:attrNameLst>
                                          <p:attrName>style.visibility</p:attrName>
                                        </p:attrNameLst>
                                      </p:cBhvr>
                                      <p:to>
                                        <p:strVal val="visible"/>
                                      </p:to>
                                    </p:set>
                                  </p:childTnLst>
                                </p:cTn>
                              </p:par>
                              <p:par>
                                <p:cTn id="89" presetID="1" presetClass="entr" presetSubtype="0" fill="hold" grpId="0" nodeType="withEffect" nodePh="1">
                                  <p:stCondLst>
                                    <p:cond delay="0"/>
                                  </p:stCondLst>
                                  <p:endCondLst>
                                    <p:cond evt="begin" delay="0">
                                      <p:tn val="89"/>
                                    </p:cond>
                                  </p:endCondLst>
                                  <p:childTnLst>
                                    <p:set>
                                      <p:cBhvr>
                                        <p:cTn id="90" dur="1" fill="hold">
                                          <p:stCondLst>
                                            <p:cond delay="0"/>
                                          </p:stCondLst>
                                        </p:cTn>
                                        <p:tgtEl>
                                          <p:spTgt spid="95"/>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97"/>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1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 grpId="0"/>
      <p:bldP spid="97" grpId="0"/>
      <p:bldP spid="11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Parallelizing Multilevel Partitioning</a:t>
            </a:r>
            <a:endParaRPr lang="en-US" dirty="0"/>
          </a:p>
        </p:txBody>
      </p:sp>
      <p:sp>
        <p:nvSpPr>
          <p:cNvPr id="3" name="Content Placeholder 2"/>
          <p:cNvSpPr>
            <a:spLocks noGrp="1"/>
          </p:cNvSpPr>
          <p:nvPr>
            <p:ph idx="1"/>
          </p:nvPr>
        </p:nvSpPr>
        <p:spPr/>
        <p:txBody>
          <a:bodyPr/>
          <a:lstStyle/>
          <a:p>
            <a:r>
              <a:rPr lang="en-US" dirty="0" smtClean="0"/>
              <a:t>For iterative methods, partitioning can be reused and relative cost of partitioning is small</a:t>
            </a:r>
          </a:p>
          <a:p>
            <a:endParaRPr lang="en-US" dirty="0" smtClean="0"/>
          </a:p>
          <a:p>
            <a:r>
              <a:rPr lang="en-US" dirty="0" smtClean="0"/>
              <a:t>In other cases, partitioning itself can be a scalability bottleneck</a:t>
            </a:r>
          </a:p>
          <a:p>
            <a:pPr lvl="1"/>
            <a:r>
              <a:rPr lang="en-US" dirty="0" smtClean="0"/>
              <a:t>hand-parallelization: </a:t>
            </a:r>
            <a:r>
              <a:rPr lang="en-US" dirty="0" err="1" smtClean="0"/>
              <a:t>ParMetis</a:t>
            </a:r>
            <a:endParaRPr lang="en-US" dirty="0" smtClean="0"/>
          </a:p>
          <a:p>
            <a:pPr lvl="1"/>
            <a:r>
              <a:rPr lang="en-US" dirty="0" smtClean="0"/>
              <a:t>Metis is also an example of amorphous data-parallelism</a:t>
            </a:r>
            <a:endParaRPr lang="en-US" dirty="0"/>
          </a:p>
        </p:txBody>
      </p:sp>
      <p:sp>
        <p:nvSpPr>
          <p:cNvPr id="4" name="Slide Number Placeholder 3"/>
          <p:cNvSpPr>
            <a:spLocks noGrp="1"/>
          </p:cNvSpPr>
          <p:nvPr>
            <p:ph type="sldNum" sz="quarter" idx="12"/>
          </p:nvPr>
        </p:nvSpPr>
        <p:spPr/>
        <p:txBody>
          <a:bodyPr/>
          <a:lstStyle/>
          <a:p>
            <a:fld id="{E8E1C287-65B3-4F87-9126-6322B4D60B79}" type="slidenum">
              <a:rPr lang="en-US" smtClean="0"/>
              <a:pPr/>
              <a:t>16</a:t>
            </a:fld>
            <a:endParaRPr lang="en-US"/>
          </a:p>
        </p:txBody>
      </p:sp>
    </p:spTree>
    <p:extLst>
      <p:ext uri="{BB962C8B-B14F-4D97-AF65-F5344CB8AC3E}">
        <p14:creationId xmlns:p14="http://schemas.microsoft.com/office/powerpoint/2010/main" val="422097815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9640" name="Rectangle 72"/>
          <p:cNvSpPr>
            <a:spLocks noGrp="1" noChangeArrowheads="1"/>
          </p:cNvSpPr>
          <p:nvPr>
            <p:ph type="title"/>
          </p:nvPr>
        </p:nvSpPr>
        <p:spPr>
          <a:xfrm>
            <a:off x="457200" y="0"/>
            <a:ext cx="8458200" cy="1143000"/>
          </a:xfrm>
        </p:spPr>
        <p:txBody>
          <a:bodyPr>
            <a:noAutofit/>
          </a:bodyPr>
          <a:lstStyle/>
          <a:p>
            <a:r>
              <a:rPr lang="en-US" b="1" dirty="0" smtClean="0"/>
              <a:t>Operator Formulation</a:t>
            </a:r>
          </a:p>
        </p:txBody>
      </p:sp>
      <p:sp>
        <p:nvSpPr>
          <p:cNvPr id="749641" name="Rectangle 73"/>
          <p:cNvSpPr>
            <a:spLocks noGrp="1" noChangeArrowheads="1"/>
          </p:cNvSpPr>
          <p:nvPr>
            <p:ph type="body" sz="half" idx="1"/>
          </p:nvPr>
        </p:nvSpPr>
        <p:spPr>
          <a:xfrm>
            <a:off x="231775" y="1066800"/>
            <a:ext cx="5711825" cy="4362450"/>
          </a:xfrm>
        </p:spPr>
        <p:txBody>
          <a:bodyPr>
            <a:normAutofit lnSpcReduction="10000"/>
          </a:bodyPr>
          <a:lstStyle/>
          <a:p>
            <a:pPr marL="176213" indent="-176213">
              <a:lnSpc>
                <a:spcPct val="90000"/>
              </a:lnSpc>
            </a:pPr>
            <a:r>
              <a:rPr lang="en-US" sz="2400" b="1" dirty="0" smtClean="0"/>
              <a:t>Algorithm</a:t>
            </a:r>
            <a:endParaRPr lang="en-US" sz="2400" dirty="0"/>
          </a:p>
          <a:p>
            <a:pPr marL="576263" lvl="1" indent="-176213">
              <a:lnSpc>
                <a:spcPct val="90000"/>
              </a:lnSpc>
            </a:pPr>
            <a:r>
              <a:rPr lang="en-US" sz="2000" dirty="0" smtClean="0"/>
              <a:t>repeated </a:t>
            </a:r>
            <a:r>
              <a:rPr lang="en-US" sz="2000" dirty="0"/>
              <a:t>application of operator to graph</a:t>
            </a:r>
          </a:p>
          <a:p>
            <a:pPr marL="173038" indent="-173038">
              <a:lnSpc>
                <a:spcPct val="90000"/>
              </a:lnSpc>
            </a:pPr>
            <a:r>
              <a:rPr lang="en-US" sz="2400" b="1" dirty="0" smtClean="0"/>
              <a:t>Active node</a:t>
            </a:r>
            <a:r>
              <a:rPr lang="en-US" sz="2400" dirty="0" smtClean="0"/>
              <a:t> </a:t>
            </a:r>
            <a:endParaRPr lang="en-US" sz="2400" dirty="0"/>
          </a:p>
          <a:p>
            <a:pPr marL="576263" lvl="1" indent="-174625">
              <a:lnSpc>
                <a:spcPct val="90000"/>
              </a:lnSpc>
            </a:pPr>
            <a:r>
              <a:rPr lang="en-US" sz="2000" dirty="0" smtClean="0"/>
              <a:t>node where </a:t>
            </a:r>
            <a:r>
              <a:rPr lang="en-US" sz="2000" dirty="0"/>
              <a:t>computation is</a:t>
            </a:r>
            <a:r>
              <a:rPr lang="en-US" sz="2000" dirty="0" smtClean="0"/>
              <a:t> started</a:t>
            </a:r>
          </a:p>
          <a:p>
            <a:pPr marL="173038" indent="-173038">
              <a:lnSpc>
                <a:spcPct val="90000"/>
              </a:lnSpc>
            </a:pPr>
            <a:r>
              <a:rPr lang="en-US" sz="2400" b="1" dirty="0" smtClean="0"/>
              <a:t>Activity </a:t>
            </a:r>
          </a:p>
          <a:p>
            <a:pPr marL="576263" lvl="1" indent="-174625">
              <a:lnSpc>
                <a:spcPct val="90000"/>
              </a:lnSpc>
            </a:pPr>
            <a:r>
              <a:rPr lang="en-US" sz="2000" dirty="0" smtClean="0"/>
              <a:t>application of operator to active node</a:t>
            </a:r>
          </a:p>
          <a:p>
            <a:pPr marL="576263" lvl="1" indent="-174625">
              <a:lnSpc>
                <a:spcPct val="90000"/>
              </a:lnSpc>
            </a:pPr>
            <a:r>
              <a:rPr lang="en-US" sz="2000" dirty="0" smtClean="0"/>
              <a:t>can add/remove nodes from graph</a:t>
            </a:r>
          </a:p>
          <a:p>
            <a:pPr marL="173038" indent="-173038">
              <a:lnSpc>
                <a:spcPct val="90000"/>
              </a:lnSpc>
              <a:tabLst>
                <a:tab pos="173038" algn="l"/>
              </a:tabLst>
            </a:pPr>
            <a:r>
              <a:rPr lang="en-US" sz="2400" b="1" dirty="0" smtClean="0"/>
              <a:t>Neighborhood</a:t>
            </a:r>
          </a:p>
          <a:p>
            <a:pPr marL="576263" lvl="1" indent="-174625">
              <a:lnSpc>
                <a:spcPct val="90000"/>
              </a:lnSpc>
            </a:pPr>
            <a:r>
              <a:rPr lang="en-US" sz="2000" dirty="0" smtClean="0"/>
              <a:t>set </a:t>
            </a:r>
            <a:r>
              <a:rPr lang="en-US" sz="2000" dirty="0"/>
              <a:t>of </a:t>
            </a:r>
            <a:r>
              <a:rPr lang="en-US" sz="2000" dirty="0" smtClean="0"/>
              <a:t>nodes/edges </a:t>
            </a:r>
            <a:r>
              <a:rPr lang="en-US" sz="2000" dirty="0"/>
              <a:t>read/written </a:t>
            </a:r>
            <a:r>
              <a:rPr lang="en-US" sz="2000" dirty="0" smtClean="0"/>
              <a:t>by </a:t>
            </a:r>
            <a:r>
              <a:rPr lang="en-US" sz="2000" dirty="0"/>
              <a:t>activity</a:t>
            </a:r>
          </a:p>
          <a:p>
            <a:pPr marL="576263" lvl="1" indent="-174625">
              <a:lnSpc>
                <a:spcPct val="90000"/>
              </a:lnSpc>
              <a:spcAft>
                <a:spcPts val="600"/>
              </a:spcAft>
            </a:pPr>
            <a:r>
              <a:rPr lang="en-US" sz="2000" dirty="0" smtClean="0"/>
              <a:t>can be distinct from </a:t>
            </a:r>
            <a:r>
              <a:rPr lang="en-US" sz="2000" dirty="0"/>
              <a:t>neighbors in </a:t>
            </a:r>
            <a:r>
              <a:rPr lang="en-US" sz="2000" dirty="0" smtClean="0"/>
              <a:t>graph</a:t>
            </a:r>
          </a:p>
          <a:p>
            <a:pPr marL="176213" indent="-174625">
              <a:lnSpc>
                <a:spcPct val="90000"/>
              </a:lnSpc>
              <a:spcAft>
                <a:spcPts val="600"/>
              </a:spcAft>
            </a:pPr>
            <a:r>
              <a:rPr lang="en-US" sz="2378" b="1" dirty="0"/>
              <a:t>Ordering on active nodes</a:t>
            </a:r>
            <a:endParaRPr lang="en-US" sz="2378" b="1" dirty="0" smtClean="0"/>
          </a:p>
          <a:p>
            <a:pPr marL="576263" lvl="1" indent="-174625">
              <a:lnSpc>
                <a:spcPct val="90000"/>
              </a:lnSpc>
              <a:spcAft>
                <a:spcPts val="600"/>
              </a:spcAft>
            </a:pPr>
            <a:r>
              <a:rPr lang="en-US" sz="2000" dirty="0" smtClean="0"/>
              <a:t>Unordered, ordered</a:t>
            </a:r>
          </a:p>
        </p:txBody>
      </p:sp>
      <p:sp>
        <p:nvSpPr>
          <p:cNvPr id="749570" name="Freeform 2"/>
          <p:cNvSpPr>
            <a:spLocks/>
          </p:cNvSpPr>
          <p:nvPr/>
        </p:nvSpPr>
        <p:spPr bwMode="auto">
          <a:xfrm>
            <a:off x="5724525" y="1919288"/>
            <a:ext cx="1536700" cy="1150937"/>
          </a:xfrm>
          <a:custGeom>
            <a:avLst/>
            <a:gdLst/>
            <a:ahLst/>
            <a:cxnLst>
              <a:cxn ang="0">
                <a:pos x="12" y="376"/>
              </a:cxn>
              <a:cxn ang="0">
                <a:pos x="316" y="50"/>
              </a:cxn>
              <a:cxn ang="0">
                <a:pos x="1143" y="77"/>
              </a:cxn>
              <a:cxn ang="0">
                <a:pos x="1557" y="125"/>
              </a:cxn>
              <a:cxn ang="0">
                <a:pos x="1624" y="525"/>
              </a:cxn>
              <a:cxn ang="0">
                <a:pos x="1455" y="979"/>
              </a:cxn>
              <a:cxn ang="0">
                <a:pos x="242" y="1019"/>
              </a:cxn>
              <a:cxn ang="0">
                <a:pos x="12" y="376"/>
              </a:cxn>
            </a:cxnLst>
            <a:rect l="0" t="0" r="r" b="b"/>
            <a:pathLst>
              <a:path w="1685" h="1120">
                <a:moveTo>
                  <a:pt x="12" y="376"/>
                </a:moveTo>
                <a:cubicBezTo>
                  <a:pt x="24" y="215"/>
                  <a:pt x="128" y="100"/>
                  <a:pt x="316" y="50"/>
                </a:cubicBezTo>
                <a:cubicBezTo>
                  <a:pt x="504" y="0"/>
                  <a:pt x="936" y="65"/>
                  <a:pt x="1143" y="77"/>
                </a:cubicBezTo>
                <a:cubicBezTo>
                  <a:pt x="1350" y="89"/>
                  <a:pt x="1477" y="50"/>
                  <a:pt x="1557" y="125"/>
                </a:cubicBezTo>
                <a:cubicBezTo>
                  <a:pt x="1637" y="200"/>
                  <a:pt x="1641" y="383"/>
                  <a:pt x="1624" y="525"/>
                </a:cubicBezTo>
                <a:cubicBezTo>
                  <a:pt x="1607" y="667"/>
                  <a:pt x="1685" y="897"/>
                  <a:pt x="1455" y="979"/>
                </a:cubicBezTo>
                <a:cubicBezTo>
                  <a:pt x="1225" y="1061"/>
                  <a:pt x="483" y="1120"/>
                  <a:pt x="242" y="1019"/>
                </a:cubicBezTo>
                <a:cubicBezTo>
                  <a:pt x="1" y="918"/>
                  <a:pt x="0" y="537"/>
                  <a:pt x="12" y="376"/>
                </a:cubicBezTo>
                <a:close/>
              </a:path>
            </a:pathLst>
          </a:custGeom>
          <a:solidFill>
            <a:srgbClr val="00FFFF">
              <a:alpha val="10001"/>
            </a:srgbClr>
          </a:solidFill>
          <a:ln w="6350" cap="flat" cmpd="sng">
            <a:solidFill>
              <a:schemeClr val="tx1"/>
            </a:solidFill>
            <a:prstDash val="dash"/>
            <a:round/>
            <a:headEnd type="none" w="med" len="med"/>
            <a:tailEnd type="none" w="med" len="med"/>
          </a:ln>
          <a:effectLst/>
        </p:spPr>
        <p:txBody>
          <a:bodyPr/>
          <a:lstStyle/>
          <a:p>
            <a:endParaRPr lang="en-US"/>
          </a:p>
        </p:txBody>
      </p:sp>
      <p:sp>
        <p:nvSpPr>
          <p:cNvPr id="749571" name="Oval 3"/>
          <p:cNvSpPr>
            <a:spLocks noChangeArrowheads="1"/>
          </p:cNvSpPr>
          <p:nvPr/>
        </p:nvSpPr>
        <p:spPr bwMode="auto">
          <a:xfrm>
            <a:off x="6100763" y="2085975"/>
            <a:ext cx="139700" cy="152400"/>
          </a:xfrm>
          <a:prstGeom prst="ellipse">
            <a:avLst/>
          </a:prstGeom>
          <a:noFill/>
          <a:ln w="19050" algn="ctr">
            <a:solidFill>
              <a:schemeClr val="tx1"/>
            </a:solidFill>
            <a:round/>
            <a:headEnd/>
            <a:tailEnd/>
          </a:ln>
          <a:effectLst/>
        </p:spPr>
        <p:txBody>
          <a:bodyPr/>
          <a:lstStyle/>
          <a:p>
            <a:endParaRPr lang="en-US"/>
          </a:p>
        </p:txBody>
      </p:sp>
      <p:sp>
        <p:nvSpPr>
          <p:cNvPr id="749572" name="Oval 4"/>
          <p:cNvSpPr>
            <a:spLocks noChangeArrowheads="1"/>
          </p:cNvSpPr>
          <p:nvPr/>
        </p:nvSpPr>
        <p:spPr bwMode="auto">
          <a:xfrm>
            <a:off x="6018213" y="2674938"/>
            <a:ext cx="139700" cy="149225"/>
          </a:xfrm>
          <a:prstGeom prst="ellipse">
            <a:avLst/>
          </a:prstGeom>
          <a:noFill/>
          <a:ln w="19050" algn="ctr">
            <a:solidFill>
              <a:schemeClr val="tx1"/>
            </a:solidFill>
            <a:round/>
            <a:headEnd/>
            <a:tailEnd/>
          </a:ln>
          <a:effectLst/>
        </p:spPr>
        <p:txBody>
          <a:bodyPr/>
          <a:lstStyle/>
          <a:p>
            <a:endParaRPr lang="en-US"/>
          </a:p>
        </p:txBody>
      </p:sp>
      <p:sp>
        <p:nvSpPr>
          <p:cNvPr id="749573" name="Oval 5"/>
          <p:cNvSpPr>
            <a:spLocks noChangeArrowheads="1"/>
          </p:cNvSpPr>
          <p:nvPr/>
        </p:nvSpPr>
        <p:spPr bwMode="auto">
          <a:xfrm>
            <a:off x="6811963" y="2643188"/>
            <a:ext cx="139700" cy="149225"/>
          </a:xfrm>
          <a:prstGeom prst="ellipse">
            <a:avLst/>
          </a:prstGeom>
          <a:noFill/>
          <a:ln w="19050" algn="ctr">
            <a:solidFill>
              <a:schemeClr val="tx1"/>
            </a:solidFill>
            <a:round/>
            <a:headEnd/>
            <a:tailEnd/>
          </a:ln>
          <a:effectLst/>
        </p:spPr>
        <p:txBody>
          <a:bodyPr/>
          <a:lstStyle/>
          <a:p>
            <a:endParaRPr lang="en-US"/>
          </a:p>
        </p:txBody>
      </p:sp>
      <p:sp>
        <p:nvSpPr>
          <p:cNvPr id="749574" name="Oval 6"/>
          <p:cNvSpPr>
            <a:spLocks noChangeArrowheads="1"/>
          </p:cNvSpPr>
          <p:nvPr/>
        </p:nvSpPr>
        <p:spPr bwMode="auto">
          <a:xfrm>
            <a:off x="7323138" y="2994025"/>
            <a:ext cx="139700" cy="152400"/>
          </a:xfrm>
          <a:prstGeom prst="ellipse">
            <a:avLst/>
          </a:prstGeom>
          <a:noFill/>
          <a:ln w="19050" algn="ctr">
            <a:solidFill>
              <a:schemeClr val="tx1"/>
            </a:solidFill>
            <a:round/>
            <a:headEnd/>
            <a:tailEnd/>
          </a:ln>
          <a:effectLst/>
        </p:spPr>
        <p:txBody>
          <a:bodyPr/>
          <a:lstStyle/>
          <a:p>
            <a:endParaRPr lang="en-US"/>
          </a:p>
        </p:txBody>
      </p:sp>
      <p:sp>
        <p:nvSpPr>
          <p:cNvPr id="749575" name="Oval 7"/>
          <p:cNvSpPr>
            <a:spLocks noChangeArrowheads="1"/>
          </p:cNvSpPr>
          <p:nvPr/>
        </p:nvSpPr>
        <p:spPr bwMode="auto">
          <a:xfrm>
            <a:off x="6357938" y="3181350"/>
            <a:ext cx="139700" cy="152400"/>
          </a:xfrm>
          <a:prstGeom prst="ellipse">
            <a:avLst/>
          </a:prstGeom>
          <a:noFill/>
          <a:ln w="19050" algn="ctr">
            <a:solidFill>
              <a:schemeClr val="tx1"/>
            </a:solidFill>
            <a:round/>
            <a:headEnd/>
            <a:tailEnd/>
          </a:ln>
          <a:effectLst/>
        </p:spPr>
        <p:txBody>
          <a:bodyPr/>
          <a:lstStyle/>
          <a:p>
            <a:endParaRPr lang="en-US"/>
          </a:p>
        </p:txBody>
      </p:sp>
      <p:sp>
        <p:nvSpPr>
          <p:cNvPr id="749576" name="Oval 8"/>
          <p:cNvSpPr>
            <a:spLocks noChangeArrowheads="1"/>
          </p:cNvSpPr>
          <p:nvPr/>
        </p:nvSpPr>
        <p:spPr bwMode="auto">
          <a:xfrm>
            <a:off x="6924675" y="3438525"/>
            <a:ext cx="139700" cy="150813"/>
          </a:xfrm>
          <a:prstGeom prst="ellipse">
            <a:avLst/>
          </a:prstGeom>
          <a:noFill/>
          <a:ln w="19050" algn="ctr">
            <a:solidFill>
              <a:schemeClr val="tx1"/>
            </a:solidFill>
            <a:round/>
            <a:headEnd/>
            <a:tailEnd/>
          </a:ln>
          <a:effectLst/>
        </p:spPr>
        <p:txBody>
          <a:bodyPr/>
          <a:lstStyle/>
          <a:p>
            <a:endParaRPr lang="en-US"/>
          </a:p>
        </p:txBody>
      </p:sp>
      <p:sp>
        <p:nvSpPr>
          <p:cNvPr id="749577" name="Oval 9"/>
          <p:cNvSpPr>
            <a:spLocks noChangeArrowheads="1"/>
          </p:cNvSpPr>
          <p:nvPr/>
        </p:nvSpPr>
        <p:spPr bwMode="auto">
          <a:xfrm>
            <a:off x="6443663" y="3875088"/>
            <a:ext cx="141287" cy="149225"/>
          </a:xfrm>
          <a:prstGeom prst="ellipse">
            <a:avLst/>
          </a:prstGeom>
          <a:noFill/>
          <a:ln w="19050" algn="ctr">
            <a:solidFill>
              <a:schemeClr val="tx1"/>
            </a:solidFill>
            <a:round/>
            <a:headEnd/>
            <a:tailEnd/>
          </a:ln>
          <a:effectLst/>
        </p:spPr>
        <p:txBody>
          <a:bodyPr/>
          <a:lstStyle/>
          <a:p>
            <a:endParaRPr lang="en-US"/>
          </a:p>
        </p:txBody>
      </p:sp>
      <p:sp>
        <p:nvSpPr>
          <p:cNvPr id="749578" name="Oval 10"/>
          <p:cNvSpPr>
            <a:spLocks noChangeArrowheads="1"/>
          </p:cNvSpPr>
          <p:nvPr/>
        </p:nvSpPr>
        <p:spPr bwMode="auto">
          <a:xfrm>
            <a:off x="8080375" y="3994150"/>
            <a:ext cx="139700" cy="152400"/>
          </a:xfrm>
          <a:prstGeom prst="ellipse">
            <a:avLst/>
          </a:prstGeom>
          <a:noFill/>
          <a:ln w="19050" algn="ctr">
            <a:solidFill>
              <a:schemeClr val="tx1"/>
            </a:solidFill>
            <a:round/>
            <a:headEnd/>
            <a:tailEnd/>
          </a:ln>
          <a:effectLst/>
        </p:spPr>
        <p:txBody>
          <a:bodyPr/>
          <a:lstStyle/>
          <a:p>
            <a:endParaRPr lang="en-US"/>
          </a:p>
        </p:txBody>
      </p:sp>
      <p:sp>
        <p:nvSpPr>
          <p:cNvPr id="749579" name="Oval 11"/>
          <p:cNvSpPr>
            <a:spLocks noChangeArrowheads="1"/>
          </p:cNvSpPr>
          <p:nvPr/>
        </p:nvSpPr>
        <p:spPr bwMode="auto">
          <a:xfrm>
            <a:off x="6950075" y="4003675"/>
            <a:ext cx="138113" cy="150813"/>
          </a:xfrm>
          <a:prstGeom prst="ellipse">
            <a:avLst/>
          </a:prstGeom>
          <a:noFill/>
          <a:ln w="19050" algn="ctr">
            <a:solidFill>
              <a:schemeClr val="tx1"/>
            </a:solidFill>
            <a:round/>
            <a:headEnd/>
            <a:tailEnd/>
          </a:ln>
          <a:effectLst/>
        </p:spPr>
        <p:txBody>
          <a:bodyPr/>
          <a:lstStyle/>
          <a:p>
            <a:endParaRPr lang="en-US"/>
          </a:p>
        </p:txBody>
      </p:sp>
      <p:sp>
        <p:nvSpPr>
          <p:cNvPr id="749580" name="Oval 12"/>
          <p:cNvSpPr>
            <a:spLocks noChangeArrowheads="1"/>
          </p:cNvSpPr>
          <p:nvPr/>
        </p:nvSpPr>
        <p:spPr bwMode="auto">
          <a:xfrm>
            <a:off x="7291388" y="2316163"/>
            <a:ext cx="139700" cy="152400"/>
          </a:xfrm>
          <a:prstGeom prst="ellipse">
            <a:avLst/>
          </a:prstGeom>
          <a:noFill/>
          <a:ln w="19050" algn="ctr">
            <a:solidFill>
              <a:schemeClr val="tx1"/>
            </a:solidFill>
            <a:round/>
            <a:headEnd/>
            <a:tailEnd/>
          </a:ln>
          <a:effectLst/>
        </p:spPr>
        <p:txBody>
          <a:bodyPr/>
          <a:lstStyle/>
          <a:p>
            <a:endParaRPr lang="en-US"/>
          </a:p>
        </p:txBody>
      </p:sp>
      <p:sp>
        <p:nvSpPr>
          <p:cNvPr id="749581" name="Oval 13"/>
          <p:cNvSpPr>
            <a:spLocks noChangeArrowheads="1"/>
          </p:cNvSpPr>
          <p:nvPr/>
        </p:nvSpPr>
        <p:spPr bwMode="auto">
          <a:xfrm>
            <a:off x="7759700" y="2862263"/>
            <a:ext cx="136525" cy="150812"/>
          </a:xfrm>
          <a:prstGeom prst="ellipse">
            <a:avLst/>
          </a:prstGeom>
          <a:noFill/>
          <a:ln w="19050" algn="ctr">
            <a:solidFill>
              <a:schemeClr val="tx1"/>
            </a:solidFill>
            <a:round/>
            <a:headEnd/>
            <a:tailEnd/>
          </a:ln>
          <a:effectLst/>
        </p:spPr>
        <p:txBody>
          <a:bodyPr/>
          <a:lstStyle/>
          <a:p>
            <a:endParaRPr lang="en-US"/>
          </a:p>
        </p:txBody>
      </p:sp>
      <p:sp>
        <p:nvSpPr>
          <p:cNvPr id="749582" name="Oval 14"/>
          <p:cNvSpPr>
            <a:spLocks noChangeArrowheads="1"/>
          </p:cNvSpPr>
          <p:nvPr/>
        </p:nvSpPr>
        <p:spPr bwMode="auto">
          <a:xfrm>
            <a:off x="7669213" y="3770313"/>
            <a:ext cx="139700" cy="149225"/>
          </a:xfrm>
          <a:prstGeom prst="ellipse">
            <a:avLst/>
          </a:prstGeom>
          <a:noFill/>
          <a:ln w="19050" algn="ctr">
            <a:solidFill>
              <a:schemeClr val="tx1"/>
            </a:solidFill>
            <a:round/>
            <a:headEnd/>
            <a:tailEnd/>
          </a:ln>
          <a:effectLst/>
        </p:spPr>
        <p:txBody>
          <a:bodyPr/>
          <a:lstStyle/>
          <a:p>
            <a:endParaRPr lang="en-US"/>
          </a:p>
        </p:txBody>
      </p:sp>
      <p:sp>
        <p:nvSpPr>
          <p:cNvPr id="749583" name="Oval 15"/>
          <p:cNvSpPr>
            <a:spLocks noChangeArrowheads="1"/>
          </p:cNvSpPr>
          <p:nvPr/>
        </p:nvSpPr>
        <p:spPr bwMode="auto">
          <a:xfrm>
            <a:off x="6273800" y="1582738"/>
            <a:ext cx="139700" cy="152400"/>
          </a:xfrm>
          <a:prstGeom prst="ellipse">
            <a:avLst/>
          </a:prstGeom>
          <a:noFill/>
          <a:ln w="19050" algn="ctr">
            <a:solidFill>
              <a:schemeClr val="tx1"/>
            </a:solidFill>
            <a:round/>
            <a:headEnd/>
            <a:tailEnd/>
          </a:ln>
          <a:effectLst/>
        </p:spPr>
        <p:txBody>
          <a:bodyPr/>
          <a:lstStyle/>
          <a:p>
            <a:endParaRPr lang="en-US"/>
          </a:p>
        </p:txBody>
      </p:sp>
      <p:sp>
        <p:nvSpPr>
          <p:cNvPr id="749584" name="Oval 16"/>
          <p:cNvSpPr>
            <a:spLocks noChangeArrowheads="1"/>
          </p:cNvSpPr>
          <p:nvPr/>
        </p:nvSpPr>
        <p:spPr bwMode="auto">
          <a:xfrm>
            <a:off x="7019925" y="1468438"/>
            <a:ext cx="141288" cy="150812"/>
          </a:xfrm>
          <a:prstGeom prst="ellipse">
            <a:avLst/>
          </a:prstGeom>
          <a:noFill/>
          <a:ln w="19050" algn="ctr">
            <a:solidFill>
              <a:schemeClr val="tx1"/>
            </a:solidFill>
            <a:round/>
            <a:headEnd/>
            <a:tailEnd/>
          </a:ln>
          <a:effectLst/>
        </p:spPr>
        <p:txBody>
          <a:bodyPr/>
          <a:lstStyle/>
          <a:p>
            <a:endParaRPr lang="en-US"/>
          </a:p>
        </p:txBody>
      </p:sp>
      <p:sp>
        <p:nvSpPr>
          <p:cNvPr id="749585" name="Oval 17"/>
          <p:cNvSpPr>
            <a:spLocks noChangeArrowheads="1"/>
          </p:cNvSpPr>
          <p:nvPr/>
        </p:nvSpPr>
        <p:spPr bwMode="auto">
          <a:xfrm>
            <a:off x="6807200" y="2111375"/>
            <a:ext cx="139700" cy="149225"/>
          </a:xfrm>
          <a:prstGeom prst="ellipse">
            <a:avLst/>
          </a:prstGeom>
          <a:noFill/>
          <a:ln w="19050" algn="ctr">
            <a:solidFill>
              <a:schemeClr val="tx1"/>
            </a:solidFill>
            <a:round/>
            <a:headEnd/>
            <a:tailEnd/>
          </a:ln>
          <a:effectLst/>
        </p:spPr>
        <p:txBody>
          <a:bodyPr/>
          <a:lstStyle/>
          <a:p>
            <a:endParaRPr lang="en-US"/>
          </a:p>
        </p:txBody>
      </p:sp>
      <p:sp>
        <p:nvSpPr>
          <p:cNvPr id="749586" name="Oval 18"/>
          <p:cNvSpPr>
            <a:spLocks noChangeArrowheads="1"/>
          </p:cNvSpPr>
          <p:nvPr/>
        </p:nvSpPr>
        <p:spPr bwMode="auto">
          <a:xfrm>
            <a:off x="7607300" y="1609725"/>
            <a:ext cx="138113" cy="149225"/>
          </a:xfrm>
          <a:prstGeom prst="ellipse">
            <a:avLst/>
          </a:prstGeom>
          <a:noFill/>
          <a:ln w="19050" algn="ctr">
            <a:solidFill>
              <a:schemeClr val="tx1"/>
            </a:solidFill>
            <a:round/>
            <a:headEnd/>
            <a:tailEnd/>
          </a:ln>
          <a:effectLst/>
        </p:spPr>
        <p:txBody>
          <a:bodyPr/>
          <a:lstStyle/>
          <a:p>
            <a:endParaRPr lang="en-US"/>
          </a:p>
        </p:txBody>
      </p:sp>
      <p:sp>
        <p:nvSpPr>
          <p:cNvPr id="749587" name="Oval 19"/>
          <p:cNvSpPr>
            <a:spLocks noChangeArrowheads="1"/>
          </p:cNvSpPr>
          <p:nvPr/>
        </p:nvSpPr>
        <p:spPr bwMode="auto">
          <a:xfrm>
            <a:off x="7713663" y="2128838"/>
            <a:ext cx="138112" cy="149225"/>
          </a:xfrm>
          <a:prstGeom prst="ellipse">
            <a:avLst/>
          </a:prstGeom>
          <a:noFill/>
          <a:ln w="19050" algn="ctr">
            <a:solidFill>
              <a:schemeClr val="tx1"/>
            </a:solidFill>
            <a:round/>
            <a:headEnd/>
            <a:tailEnd/>
          </a:ln>
          <a:effectLst/>
        </p:spPr>
        <p:txBody>
          <a:bodyPr/>
          <a:lstStyle/>
          <a:p>
            <a:endParaRPr lang="en-US"/>
          </a:p>
        </p:txBody>
      </p:sp>
      <p:sp>
        <p:nvSpPr>
          <p:cNvPr id="749588" name="Oval 20"/>
          <p:cNvSpPr>
            <a:spLocks noChangeArrowheads="1"/>
          </p:cNvSpPr>
          <p:nvPr/>
        </p:nvSpPr>
        <p:spPr bwMode="auto">
          <a:xfrm>
            <a:off x="8248650" y="1943100"/>
            <a:ext cx="138113" cy="150813"/>
          </a:xfrm>
          <a:prstGeom prst="ellipse">
            <a:avLst/>
          </a:prstGeom>
          <a:noFill/>
          <a:ln w="19050" algn="ctr">
            <a:solidFill>
              <a:schemeClr val="tx1"/>
            </a:solidFill>
            <a:round/>
            <a:headEnd/>
            <a:tailEnd/>
          </a:ln>
          <a:effectLst/>
        </p:spPr>
        <p:txBody>
          <a:bodyPr/>
          <a:lstStyle/>
          <a:p>
            <a:endParaRPr lang="en-US"/>
          </a:p>
        </p:txBody>
      </p:sp>
      <p:sp>
        <p:nvSpPr>
          <p:cNvPr id="749589" name="Oval 21"/>
          <p:cNvSpPr>
            <a:spLocks noChangeArrowheads="1"/>
          </p:cNvSpPr>
          <p:nvPr/>
        </p:nvSpPr>
        <p:spPr bwMode="auto">
          <a:xfrm>
            <a:off x="7910513" y="3384550"/>
            <a:ext cx="139700" cy="152400"/>
          </a:xfrm>
          <a:prstGeom prst="ellipse">
            <a:avLst/>
          </a:prstGeom>
          <a:noFill/>
          <a:ln w="19050" algn="ctr">
            <a:solidFill>
              <a:schemeClr val="tx1"/>
            </a:solidFill>
            <a:round/>
            <a:headEnd/>
            <a:tailEnd/>
          </a:ln>
          <a:effectLst/>
        </p:spPr>
        <p:txBody>
          <a:bodyPr/>
          <a:lstStyle/>
          <a:p>
            <a:endParaRPr lang="en-US"/>
          </a:p>
        </p:txBody>
      </p:sp>
      <p:sp>
        <p:nvSpPr>
          <p:cNvPr id="749590" name="Oval 22"/>
          <p:cNvSpPr>
            <a:spLocks noChangeArrowheads="1"/>
          </p:cNvSpPr>
          <p:nvPr/>
        </p:nvSpPr>
        <p:spPr bwMode="auto">
          <a:xfrm>
            <a:off x="8085138" y="2540000"/>
            <a:ext cx="138112" cy="150813"/>
          </a:xfrm>
          <a:prstGeom prst="ellipse">
            <a:avLst/>
          </a:prstGeom>
          <a:noFill/>
          <a:ln w="19050" algn="ctr">
            <a:solidFill>
              <a:schemeClr val="tx1"/>
            </a:solidFill>
            <a:round/>
            <a:headEnd/>
            <a:tailEnd/>
          </a:ln>
          <a:effectLst/>
        </p:spPr>
        <p:txBody>
          <a:bodyPr/>
          <a:lstStyle/>
          <a:p>
            <a:endParaRPr lang="en-US"/>
          </a:p>
        </p:txBody>
      </p:sp>
      <p:sp>
        <p:nvSpPr>
          <p:cNvPr id="749591" name="Oval 23"/>
          <p:cNvSpPr>
            <a:spLocks noChangeArrowheads="1"/>
          </p:cNvSpPr>
          <p:nvPr/>
        </p:nvSpPr>
        <p:spPr bwMode="auto">
          <a:xfrm>
            <a:off x="8428038" y="2339975"/>
            <a:ext cx="138112" cy="150813"/>
          </a:xfrm>
          <a:prstGeom prst="ellipse">
            <a:avLst/>
          </a:prstGeom>
          <a:noFill/>
          <a:ln w="19050" algn="ctr">
            <a:solidFill>
              <a:schemeClr val="tx1"/>
            </a:solidFill>
            <a:round/>
            <a:headEnd/>
            <a:tailEnd/>
          </a:ln>
          <a:effectLst/>
        </p:spPr>
        <p:txBody>
          <a:bodyPr/>
          <a:lstStyle/>
          <a:p>
            <a:endParaRPr lang="en-US"/>
          </a:p>
        </p:txBody>
      </p:sp>
      <p:sp>
        <p:nvSpPr>
          <p:cNvPr id="749592" name="Oval 24"/>
          <p:cNvSpPr>
            <a:spLocks noChangeArrowheads="1"/>
          </p:cNvSpPr>
          <p:nvPr/>
        </p:nvSpPr>
        <p:spPr bwMode="auto">
          <a:xfrm>
            <a:off x="8353425" y="2970213"/>
            <a:ext cx="139700" cy="149225"/>
          </a:xfrm>
          <a:prstGeom prst="ellipse">
            <a:avLst/>
          </a:prstGeom>
          <a:noFill/>
          <a:ln w="19050" algn="ctr">
            <a:solidFill>
              <a:schemeClr val="tx1"/>
            </a:solidFill>
            <a:round/>
            <a:headEnd/>
            <a:tailEnd/>
          </a:ln>
          <a:effectLst/>
        </p:spPr>
        <p:txBody>
          <a:bodyPr/>
          <a:lstStyle/>
          <a:p>
            <a:endParaRPr lang="en-US"/>
          </a:p>
        </p:txBody>
      </p:sp>
      <p:sp>
        <p:nvSpPr>
          <p:cNvPr id="749593" name="Oval 25"/>
          <p:cNvSpPr>
            <a:spLocks noChangeArrowheads="1"/>
          </p:cNvSpPr>
          <p:nvPr/>
        </p:nvSpPr>
        <p:spPr bwMode="auto">
          <a:xfrm>
            <a:off x="8458200" y="3517900"/>
            <a:ext cx="139700" cy="150813"/>
          </a:xfrm>
          <a:prstGeom prst="ellipse">
            <a:avLst/>
          </a:prstGeom>
          <a:noFill/>
          <a:ln w="19050" algn="ctr">
            <a:solidFill>
              <a:schemeClr val="tx1"/>
            </a:solidFill>
            <a:round/>
            <a:headEnd/>
            <a:tailEnd/>
          </a:ln>
          <a:effectLst/>
        </p:spPr>
        <p:txBody>
          <a:bodyPr/>
          <a:lstStyle/>
          <a:p>
            <a:endParaRPr lang="en-US"/>
          </a:p>
        </p:txBody>
      </p:sp>
      <p:sp>
        <p:nvSpPr>
          <p:cNvPr id="749594" name="Oval 26"/>
          <p:cNvSpPr>
            <a:spLocks noChangeArrowheads="1"/>
          </p:cNvSpPr>
          <p:nvPr/>
        </p:nvSpPr>
        <p:spPr bwMode="auto">
          <a:xfrm>
            <a:off x="8926513" y="2684463"/>
            <a:ext cx="139700" cy="150812"/>
          </a:xfrm>
          <a:prstGeom prst="ellipse">
            <a:avLst/>
          </a:prstGeom>
          <a:noFill/>
          <a:ln w="19050" algn="ctr">
            <a:solidFill>
              <a:schemeClr val="tx1"/>
            </a:solidFill>
            <a:round/>
            <a:headEnd/>
            <a:tailEnd/>
          </a:ln>
          <a:effectLst/>
        </p:spPr>
        <p:txBody>
          <a:bodyPr/>
          <a:lstStyle/>
          <a:p>
            <a:endParaRPr lang="en-US"/>
          </a:p>
        </p:txBody>
      </p:sp>
      <p:sp>
        <p:nvSpPr>
          <p:cNvPr id="749595" name="Line 27"/>
          <p:cNvSpPr>
            <a:spLocks noChangeShapeType="1"/>
          </p:cNvSpPr>
          <p:nvPr/>
        </p:nvSpPr>
        <p:spPr bwMode="auto">
          <a:xfrm flipH="1">
            <a:off x="6199188" y="1728788"/>
            <a:ext cx="109537" cy="371475"/>
          </a:xfrm>
          <a:prstGeom prst="line">
            <a:avLst/>
          </a:prstGeom>
          <a:noFill/>
          <a:ln w="19050">
            <a:solidFill>
              <a:schemeClr val="tx1"/>
            </a:solidFill>
            <a:round/>
            <a:headEnd/>
            <a:tailEnd/>
          </a:ln>
          <a:effectLst/>
        </p:spPr>
        <p:txBody>
          <a:bodyPr/>
          <a:lstStyle/>
          <a:p>
            <a:endParaRPr lang="en-US"/>
          </a:p>
        </p:txBody>
      </p:sp>
      <p:sp>
        <p:nvSpPr>
          <p:cNvPr id="749596" name="Line 28"/>
          <p:cNvSpPr>
            <a:spLocks noChangeShapeType="1"/>
          </p:cNvSpPr>
          <p:nvPr/>
        </p:nvSpPr>
        <p:spPr bwMode="auto">
          <a:xfrm flipV="1">
            <a:off x="6426200" y="1576388"/>
            <a:ext cx="620713" cy="77787"/>
          </a:xfrm>
          <a:prstGeom prst="line">
            <a:avLst/>
          </a:prstGeom>
          <a:noFill/>
          <a:ln w="19050">
            <a:solidFill>
              <a:schemeClr val="tx1"/>
            </a:solidFill>
            <a:round/>
            <a:headEnd/>
            <a:tailEnd/>
          </a:ln>
          <a:effectLst/>
        </p:spPr>
        <p:txBody>
          <a:bodyPr/>
          <a:lstStyle/>
          <a:p>
            <a:endParaRPr lang="en-US"/>
          </a:p>
        </p:txBody>
      </p:sp>
      <p:sp>
        <p:nvSpPr>
          <p:cNvPr id="749597" name="Line 29"/>
          <p:cNvSpPr>
            <a:spLocks noChangeShapeType="1"/>
          </p:cNvSpPr>
          <p:nvPr/>
        </p:nvSpPr>
        <p:spPr bwMode="auto">
          <a:xfrm>
            <a:off x="6240463" y="2184400"/>
            <a:ext cx="555625" cy="0"/>
          </a:xfrm>
          <a:prstGeom prst="line">
            <a:avLst/>
          </a:prstGeom>
          <a:noFill/>
          <a:ln w="19050">
            <a:solidFill>
              <a:schemeClr val="tx1"/>
            </a:solidFill>
            <a:round/>
            <a:headEnd/>
            <a:tailEnd/>
          </a:ln>
          <a:effectLst/>
        </p:spPr>
        <p:txBody>
          <a:bodyPr/>
          <a:lstStyle/>
          <a:p>
            <a:endParaRPr lang="en-US"/>
          </a:p>
        </p:txBody>
      </p:sp>
      <p:sp>
        <p:nvSpPr>
          <p:cNvPr id="749598" name="Line 30"/>
          <p:cNvSpPr>
            <a:spLocks noChangeShapeType="1"/>
          </p:cNvSpPr>
          <p:nvPr/>
        </p:nvSpPr>
        <p:spPr bwMode="auto">
          <a:xfrm flipH="1">
            <a:off x="6894513" y="1604963"/>
            <a:ext cx="180975" cy="501650"/>
          </a:xfrm>
          <a:prstGeom prst="line">
            <a:avLst/>
          </a:prstGeom>
          <a:noFill/>
          <a:ln w="19050">
            <a:solidFill>
              <a:schemeClr val="tx1"/>
            </a:solidFill>
            <a:round/>
            <a:headEnd/>
            <a:tailEnd/>
          </a:ln>
          <a:effectLst/>
        </p:spPr>
        <p:txBody>
          <a:bodyPr/>
          <a:lstStyle/>
          <a:p>
            <a:endParaRPr lang="en-US"/>
          </a:p>
        </p:txBody>
      </p:sp>
      <p:sp>
        <p:nvSpPr>
          <p:cNvPr id="749599" name="Line 31"/>
          <p:cNvSpPr>
            <a:spLocks noChangeShapeType="1"/>
          </p:cNvSpPr>
          <p:nvPr/>
        </p:nvSpPr>
        <p:spPr bwMode="auto">
          <a:xfrm flipH="1">
            <a:off x="6089650" y="2222500"/>
            <a:ext cx="41275" cy="469900"/>
          </a:xfrm>
          <a:prstGeom prst="line">
            <a:avLst/>
          </a:prstGeom>
          <a:noFill/>
          <a:ln w="19050">
            <a:solidFill>
              <a:schemeClr val="tx1"/>
            </a:solidFill>
            <a:round/>
            <a:headEnd/>
            <a:tailEnd/>
          </a:ln>
          <a:effectLst/>
        </p:spPr>
        <p:txBody>
          <a:bodyPr/>
          <a:lstStyle/>
          <a:p>
            <a:endParaRPr lang="en-US"/>
          </a:p>
        </p:txBody>
      </p:sp>
      <p:sp>
        <p:nvSpPr>
          <p:cNvPr id="749600" name="Line 32"/>
          <p:cNvSpPr>
            <a:spLocks noChangeShapeType="1"/>
          </p:cNvSpPr>
          <p:nvPr/>
        </p:nvSpPr>
        <p:spPr bwMode="auto">
          <a:xfrm>
            <a:off x="6089650" y="2830513"/>
            <a:ext cx="276225" cy="358775"/>
          </a:xfrm>
          <a:prstGeom prst="line">
            <a:avLst/>
          </a:prstGeom>
          <a:noFill/>
          <a:ln w="19050">
            <a:solidFill>
              <a:schemeClr val="tx1"/>
            </a:solidFill>
            <a:round/>
            <a:headEnd/>
            <a:tailEnd/>
          </a:ln>
          <a:effectLst/>
        </p:spPr>
        <p:txBody>
          <a:bodyPr/>
          <a:lstStyle/>
          <a:p>
            <a:endParaRPr lang="en-US"/>
          </a:p>
        </p:txBody>
      </p:sp>
      <p:sp>
        <p:nvSpPr>
          <p:cNvPr id="749601" name="Line 33"/>
          <p:cNvSpPr>
            <a:spLocks noChangeShapeType="1"/>
          </p:cNvSpPr>
          <p:nvPr/>
        </p:nvSpPr>
        <p:spPr bwMode="auto">
          <a:xfrm flipV="1">
            <a:off x="6462713" y="2760663"/>
            <a:ext cx="361950" cy="428625"/>
          </a:xfrm>
          <a:prstGeom prst="line">
            <a:avLst/>
          </a:prstGeom>
          <a:noFill/>
          <a:ln w="19050">
            <a:solidFill>
              <a:schemeClr val="tx1"/>
            </a:solidFill>
            <a:round/>
            <a:headEnd/>
            <a:tailEnd/>
          </a:ln>
          <a:effectLst/>
        </p:spPr>
        <p:txBody>
          <a:bodyPr/>
          <a:lstStyle/>
          <a:p>
            <a:endParaRPr lang="en-US"/>
          </a:p>
        </p:txBody>
      </p:sp>
      <p:sp>
        <p:nvSpPr>
          <p:cNvPr id="749602" name="Line 34"/>
          <p:cNvSpPr>
            <a:spLocks noChangeShapeType="1"/>
          </p:cNvSpPr>
          <p:nvPr/>
        </p:nvSpPr>
        <p:spPr bwMode="auto">
          <a:xfrm>
            <a:off x="6156325" y="2747963"/>
            <a:ext cx="655638" cy="0"/>
          </a:xfrm>
          <a:prstGeom prst="line">
            <a:avLst/>
          </a:prstGeom>
          <a:noFill/>
          <a:ln w="19050">
            <a:solidFill>
              <a:schemeClr val="tx1"/>
            </a:solidFill>
            <a:round/>
            <a:headEnd/>
            <a:tailEnd/>
          </a:ln>
          <a:effectLst/>
        </p:spPr>
        <p:txBody>
          <a:bodyPr/>
          <a:lstStyle/>
          <a:p>
            <a:endParaRPr lang="en-US"/>
          </a:p>
        </p:txBody>
      </p:sp>
      <p:sp>
        <p:nvSpPr>
          <p:cNvPr id="749603" name="Line 35"/>
          <p:cNvSpPr>
            <a:spLocks noChangeShapeType="1"/>
          </p:cNvSpPr>
          <p:nvPr/>
        </p:nvSpPr>
        <p:spPr bwMode="auto">
          <a:xfrm>
            <a:off x="6878638" y="2254250"/>
            <a:ext cx="0" cy="384175"/>
          </a:xfrm>
          <a:prstGeom prst="line">
            <a:avLst/>
          </a:prstGeom>
          <a:noFill/>
          <a:ln w="19050">
            <a:solidFill>
              <a:schemeClr val="tx1"/>
            </a:solidFill>
            <a:round/>
            <a:headEnd/>
            <a:tailEnd/>
          </a:ln>
          <a:effectLst/>
        </p:spPr>
        <p:txBody>
          <a:bodyPr/>
          <a:lstStyle/>
          <a:p>
            <a:endParaRPr lang="en-US"/>
          </a:p>
        </p:txBody>
      </p:sp>
      <p:sp>
        <p:nvSpPr>
          <p:cNvPr id="749604" name="Line 36"/>
          <p:cNvSpPr>
            <a:spLocks noChangeShapeType="1"/>
          </p:cNvSpPr>
          <p:nvPr/>
        </p:nvSpPr>
        <p:spPr bwMode="auto">
          <a:xfrm>
            <a:off x="7129463" y="1603375"/>
            <a:ext cx="209550" cy="730250"/>
          </a:xfrm>
          <a:prstGeom prst="line">
            <a:avLst/>
          </a:prstGeom>
          <a:noFill/>
          <a:ln w="19050">
            <a:solidFill>
              <a:schemeClr val="tx1"/>
            </a:solidFill>
            <a:round/>
            <a:headEnd/>
            <a:tailEnd/>
          </a:ln>
          <a:effectLst/>
        </p:spPr>
        <p:txBody>
          <a:bodyPr/>
          <a:lstStyle/>
          <a:p>
            <a:endParaRPr lang="en-US"/>
          </a:p>
        </p:txBody>
      </p:sp>
      <p:sp>
        <p:nvSpPr>
          <p:cNvPr id="749605" name="Line 37"/>
          <p:cNvSpPr>
            <a:spLocks noChangeShapeType="1"/>
          </p:cNvSpPr>
          <p:nvPr/>
        </p:nvSpPr>
        <p:spPr bwMode="auto">
          <a:xfrm flipH="1" flipV="1">
            <a:off x="6435725" y="3327400"/>
            <a:ext cx="53975" cy="550863"/>
          </a:xfrm>
          <a:prstGeom prst="line">
            <a:avLst/>
          </a:prstGeom>
          <a:noFill/>
          <a:ln w="19050">
            <a:solidFill>
              <a:schemeClr val="tx1"/>
            </a:solidFill>
            <a:round/>
            <a:headEnd/>
            <a:tailEnd/>
          </a:ln>
          <a:effectLst/>
        </p:spPr>
        <p:txBody>
          <a:bodyPr/>
          <a:lstStyle/>
          <a:p>
            <a:endParaRPr lang="en-US"/>
          </a:p>
        </p:txBody>
      </p:sp>
      <p:sp>
        <p:nvSpPr>
          <p:cNvPr id="749606" name="Line 38"/>
          <p:cNvSpPr>
            <a:spLocks noChangeShapeType="1"/>
          </p:cNvSpPr>
          <p:nvPr/>
        </p:nvSpPr>
        <p:spPr bwMode="auto">
          <a:xfrm flipV="1">
            <a:off x="6573838" y="3533775"/>
            <a:ext cx="347662" cy="385763"/>
          </a:xfrm>
          <a:prstGeom prst="line">
            <a:avLst/>
          </a:prstGeom>
          <a:noFill/>
          <a:ln w="19050">
            <a:solidFill>
              <a:schemeClr val="tx1"/>
            </a:solidFill>
            <a:round/>
            <a:headEnd/>
            <a:tailEnd/>
          </a:ln>
          <a:effectLst/>
        </p:spPr>
        <p:txBody>
          <a:bodyPr/>
          <a:lstStyle/>
          <a:p>
            <a:endParaRPr lang="en-US"/>
          </a:p>
        </p:txBody>
      </p:sp>
      <p:sp>
        <p:nvSpPr>
          <p:cNvPr id="749607" name="Line 39"/>
          <p:cNvSpPr>
            <a:spLocks noChangeShapeType="1"/>
          </p:cNvSpPr>
          <p:nvPr/>
        </p:nvSpPr>
        <p:spPr bwMode="auto">
          <a:xfrm>
            <a:off x="6478588" y="3287713"/>
            <a:ext cx="442912" cy="188912"/>
          </a:xfrm>
          <a:prstGeom prst="line">
            <a:avLst/>
          </a:prstGeom>
          <a:noFill/>
          <a:ln w="19050">
            <a:solidFill>
              <a:schemeClr val="tx1"/>
            </a:solidFill>
            <a:round/>
            <a:headEnd/>
            <a:tailEnd/>
          </a:ln>
          <a:effectLst/>
        </p:spPr>
        <p:txBody>
          <a:bodyPr/>
          <a:lstStyle/>
          <a:p>
            <a:endParaRPr lang="en-US"/>
          </a:p>
        </p:txBody>
      </p:sp>
      <p:sp>
        <p:nvSpPr>
          <p:cNvPr id="749608" name="Line 40"/>
          <p:cNvSpPr>
            <a:spLocks noChangeShapeType="1"/>
          </p:cNvSpPr>
          <p:nvPr/>
        </p:nvSpPr>
        <p:spPr bwMode="auto">
          <a:xfrm flipV="1">
            <a:off x="7034213" y="3119438"/>
            <a:ext cx="304800" cy="331787"/>
          </a:xfrm>
          <a:prstGeom prst="line">
            <a:avLst/>
          </a:prstGeom>
          <a:noFill/>
          <a:ln w="19050">
            <a:solidFill>
              <a:schemeClr val="tx1"/>
            </a:solidFill>
            <a:round/>
            <a:headEnd/>
            <a:tailEnd/>
          </a:ln>
          <a:effectLst/>
        </p:spPr>
        <p:txBody>
          <a:bodyPr/>
          <a:lstStyle/>
          <a:p>
            <a:endParaRPr lang="en-US"/>
          </a:p>
        </p:txBody>
      </p:sp>
      <p:sp>
        <p:nvSpPr>
          <p:cNvPr id="749609" name="Line 41"/>
          <p:cNvSpPr>
            <a:spLocks noChangeShapeType="1"/>
          </p:cNvSpPr>
          <p:nvPr/>
        </p:nvSpPr>
        <p:spPr bwMode="auto">
          <a:xfrm>
            <a:off x="6927850" y="2770188"/>
            <a:ext cx="423863" cy="223837"/>
          </a:xfrm>
          <a:prstGeom prst="line">
            <a:avLst/>
          </a:prstGeom>
          <a:noFill/>
          <a:ln w="19050">
            <a:solidFill>
              <a:schemeClr val="tx1"/>
            </a:solidFill>
            <a:round/>
            <a:headEnd/>
            <a:tailEnd/>
          </a:ln>
          <a:effectLst/>
        </p:spPr>
        <p:txBody>
          <a:bodyPr/>
          <a:lstStyle/>
          <a:p>
            <a:endParaRPr lang="en-US"/>
          </a:p>
        </p:txBody>
      </p:sp>
      <p:sp>
        <p:nvSpPr>
          <p:cNvPr id="749610" name="Line 42"/>
          <p:cNvSpPr>
            <a:spLocks noChangeShapeType="1"/>
          </p:cNvSpPr>
          <p:nvPr/>
        </p:nvSpPr>
        <p:spPr bwMode="auto">
          <a:xfrm>
            <a:off x="6532563" y="4003675"/>
            <a:ext cx="417512" cy="52388"/>
          </a:xfrm>
          <a:prstGeom prst="line">
            <a:avLst/>
          </a:prstGeom>
          <a:noFill/>
          <a:ln w="19050">
            <a:solidFill>
              <a:schemeClr val="tx1"/>
            </a:solidFill>
            <a:round/>
            <a:headEnd/>
            <a:tailEnd/>
          </a:ln>
          <a:effectLst/>
        </p:spPr>
        <p:txBody>
          <a:bodyPr/>
          <a:lstStyle/>
          <a:p>
            <a:endParaRPr lang="en-US"/>
          </a:p>
        </p:txBody>
      </p:sp>
      <p:sp>
        <p:nvSpPr>
          <p:cNvPr id="749611" name="Line 43"/>
          <p:cNvSpPr>
            <a:spLocks noChangeShapeType="1"/>
          </p:cNvSpPr>
          <p:nvPr/>
        </p:nvSpPr>
        <p:spPr bwMode="auto">
          <a:xfrm>
            <a:off x="7004050" y="3602038"/>
            <a:ext cx="0" cy="385762"/>
          </a:xfrm>
          <a:prstGeom prst="line">
            <a:avLst/>
          </a:prstGeom>
          <a:noFill/>
          <a:ln w="19050">
            <a:solidFill>
              <a:schemeClr val="tx1"/>
            </a:solidFill>
            <a:round/>
            <a:headEnd/>
            <a:tailEnd/>
          </a:ln>
          <a:effectLst/>
        </p:spPr>
        <p:txBody>
          <a:bodyPr/>
          <a:lstStyle/>
          <a:p>
            <a:endParaRPr lang="en-US"/>
          </a:p>
        </p:txBody>
      </p:sp>
      <p:sp>
        <p:nvSpPr>
          <p:cNvPr id="749612" name="Line 44"/>
          <p:cNvSpPr>
            <a:spLocks noChangeShapeType="1"/>
          </p:cNvSpPr>
          <p:nvPr/>
        </p:nvSpPr>
        <p:spPr bwMode="auto">
          <a:xfrm flipV="1">
            <a:off x="7088188" y="3878263"/>
            <a:ext cx="582612" cy="192087"/>
          </a:xfrm>
          <a:prstGeom prst="line">
            <a:avLst/>
          </a:prstGeom>
          <a:noFill/>
          <a:ln w="19050">
            <a:solidFill>
              <a:schemeClr val="tx1"/>
            </a:solidFill>
            <a:round/>
            <a:headEnd/>
            <a:tailEnd/>
          </a:ln>
          <a:effectLst/>
        </p:spPr>
        <p:txBody>
          <a:bodyPr/>
          <a:lstStyle/>
          <a:p>
            <a:endParaRPr lang="en-US"/>
          </a:p>
        </p:txBody>
      </p:sp>
      <p:sp>
        <p:nvSpPr>
          <p:cNvPr id="749613" name="Line 45"/>
          <p:cNvSpPr>
            <a:spLocks noChangeShapeType="1"/>
          </p:cNvSpPr>
          <p:nvPr/>
        </p:nvSpPr>
        <p:spPr bwMode="auto">
          <a:xfrm>
            <a:off x="7161213" y="1582738"/>
            <a:ext cx="468312" cy="63500"/>
          </a:xfrm>
          <a:prstGeom prst="line">
            <a:avLst/>
          </a:prstGeom>
          <a:noFill/>
          <a:ln w="19050">
            <a:solidFill>
              <a:schemeClr val="tx1"/>
            </a:solidFill>
            <a:round/>
            <a:headEnd/>
            <a:tailEnd/>
          </a:ln>
          <a:effectLst/>
        </p:spPr>
        <p:txBody>
          <a:bodyPr/>
          <a:lstStyle/>
          <a:p>
            <a:endParaRPr lang="en-US"/>
          </a:p>
        </p:txBody>
      </p:sp>
      <p:sp>
        <p:nvSpPr>
          <p:cNvPr id="749614" name="Line 46"/>
          <p:cNvSpPr>
            <a:spLocks noChangeShapeType="1"/>
          </p:cNvSpPr>
          <p:nvPr/>
        </p:nvSpPr>
        <p:spPr bwMode="auto">
          <a:xfrm>
            <a:off x="7670800" y="1741488"/>
            <a:ext cx="84138" cy="401637"/>
          </a:xfrm>
          <a:prstGeom prst="line">
            <a:avLst/>
          </a:prstGeom>
          <a:noFill/>
          <a:ln w="19050">
            <a:solidFill>
              <a:schemeClr val="tx1"/>
            </a:solidFill>
            <a:round/>
            <a:headEnd/>
            <a:tailEnd/>
          </a:ln>
          <a:effectLst/>
        </p:spPr>
        <p:txBody>
          <a:bodyPr/>
          <a:lstStyle/>
          <a:p>
            <a:endParaRPr lang="en-US"/>
          </a:p>
        </p:txBody>
      </p:sp>
      <p:sp>
        <p:nvSpPr>
          <p:cNvPr id="749615" name="Line 47"/>
          <p:cNvSpPr>
            <a:spLocks noChangeShapeType="1"/>
          </p:cNvSpPr>
          <p:nvPr/>
        </p:nvSpPr>
        <p:spPr bwMode="auto">
          <a:xfrm flipV="1">
            <a:off x="7423150" y="2222500"/>
            <a:ext cx="276225" cy="125413"/>
          </a:xfrm>
          <a:prstGeom prst="line">
            <a:avLst/>
          </a:prstGeom>
          <a:noFill/>
          <a:ln w="19050">
            <a:solidFill>
              <a:schemeClr val="tx1"/>
            </a:solidFill>
            <a:round/>
            <a:headEnd/>
            <a:tailEnd/>
          </a:ln>
          <a:effectLst/>
        </p:spPr>
        <p:txBody>
          <a:bodyPr/>
          <a:lstStyle/>
          <a:p>
            <a:endParaRPr lang="en-US"/>
          </a:p>
        </p:txBody>
      </p:sp>
      <p:sp>
        <p:nvSpPr>
          <p:cNvPr id="749616" name="Line 48"/>
          <p:cNvSpPr>
            <a:spLocks noChangeShapeType="1"/>
          </p:cNvSpPr>
          <p:nvPr/>
        </p:nvSpPr>
        <p:spPr bwMode="auto">
          <a:xfrm>
            <a:off x="7754938" y="1700213"/>
            <a:ext cx="500062" cy="274637"/>
          </a:xfrm>
          <a:prstGeom prst="line">
            <a:avLst/>
          </a:prstGeom>
          <a:noFill/>
          <a:ln w="19050">
            <a:solidFill>
              <a:schemeClr val="tx1"/>
            </a:solidFill>
            <a:round/>
            <a:headEnd/>
            <a:tailEnd/>
          </a:ln>
          <a:effectLst/>
        </p:spPr>
        <p:txBody>
          <a:bodyPr/>
          <a:lstStyle/>
          <a:p>
            <a:endParaRPr lang="en-US"/>
          </a:p>
        </p:txBody>
      </p:sp>
      <p:sp>
        <p:nvSpPr>
          <p:cNvPr id="749617" name="Line 49"/>
          <p:cNvSpPr>
            <a:spLocks noChangeShapeType="1"/>
          </p:cNvSpPr>
          <p:nvPr/>
        </p:nvSpPr>
        <p:spPr bwMode="auto">
          <a:xfrm flipV="1">
            <a:off x="7478713" y="2970213"/>
            <a:ext cx="290512" cy="80962"/>
          </a:xfrm>
          <a:prstGeom prst="line">
            <a:avLst/>
          </a:prstGeom>
          <a:noFill/>
          <a:ln w="19050">
            <a:solidFill>
              <a:schemeClr val="tx1"/>
            </a:solidFill>
            <a:round/>
            <a:headEnd/>
            <a:tailEnd/>
          </a:ln>
          <a:effectLst/>
        </p:spPr>
        <p:txBody>
          <a:bodyPr/>
          <a:lstStyle/>
          <a:p>
            <a:endParaRPr lang="en-US"/>
          </a:p>
        </p:txBody>
      </p:sp>
      <p:sp>
        <p:nvSpPr>
          <p:cNvPr id="749618" name="Line 50"/>
          <p:cNvSpPr>
            <a:spLocks noChangeShapeType="1"/>
          </p:cNvSpPr>
          <p:nvPr/>
        </p:nvSpPr>
        <p:spPr bwMode="auto">
          <a:xfrm flipH="1">
            <a:off x="7351713" y="2473325"/>
            <a:ext cx="30162" cy="534988"/>
          </a:xfrm>
          <a:prstGeom prst="line">
            <a:avLst/>
          </a:prstGeom>
          <a:noFill/>
          <a:ln w="19050">
            <a:solidFill>
              <a:schemeClr val="tx1"/>
            </a:solidFill>
            <a:round/>
            <a:headEnd/>
            <a:tailEnd/>
          </a:ln>
          <a:effectLst/>
        </p:spPr>
        <p:txBody>
          <a:bodyPr/>
          <a:lstStyle/>
          <a:p>
            <a:endParaRPr lang="en-US"/>
          </a:p>
        </p:txBody>
      </p:sp>
      <p:sp>
        <p:nvSpPr>
          <p:cNvPr id="749619" name="Line 51"/>
          <p:cNvSpPr>
            <a:spLocks noChangeShapeType="1"/>
          </p:cNvSpPr>
          <p:nvPr/>
        </p:nvSpPr>
        <p:spPr bwMode="auto">
          <a:xfrm flipV="1">
            <a:off x="7894638" y="2679700"/>
            <a:ext cx="207962" cy="206375"/>
          </a:xfrm>
          <a:prstGeom prst="line">
            <a:avLst/>
          </a:prstGeom>
          <a:noFill/>
          <a:ln w="19050">
            <a:solidFill>
              <a:schemeClr val="tx1"/>
            </a:solidFill>
            <a:round/>
            <a:headEnd/>
            <a:tailEnd/>
          </a:ln>
          <a:effectLst/>
        </p:spPr>
        <p:txBody>
          <a:bodyPr/>
          <a:lstStyle/>
          <a:p>
            <a:endParaRPr lang="en-US"/>
          </a:p>
        </p:txBody>
      </p:sp>
      <p:sp>
        <p:nvSpPr>
          <p:cNvPr id="749620" name="Line 52"/>
          <p:cNvSpPr>
            <a:spLocks noChangeShapeType="1"/>
          </p:cNvSpPr>
          <p:nvPr/>
        </p:nvSpPr>
        <p:spPr bwMode="auto">
          <a:xfrm flipV="1">
            <a:off x="7783513" y="3519488"/>
            <a:ext cx="166687" cy="260350"/>
          </a:xfrm>
          <a:prstGeom prst="line">
            <a:avLst/>
          </a:prstGeom>
          <a:noFill/>
          <a:ln w="19050">
            <a:solidFill>
              <a:schemeClr val="tx1"/>
            </a:solidFill>
            <a:round/>
            <a:headEnd/>
            <a:tailEnd/>
          </a:ln>
          <a:effectLst/>
        </p:spPr>
        <p:txBody>
          <a:bodyPr/>
          <a:lstStyle/>
          <a:p>
            <a:endParaRPr lang="en-US"/>
          </a:p>
        </p:txBody>
      </p:sp>
      <p:sp>
        <p:nvSpPr>
          <p:cNvPr id="749621" name="Line 53"/>
          <p:cNvSpPr>
            <a:spLocks noChangeShapeType="1"/>
          </p:cNvSpPr>
          <p:nvPr/>
        </p:nvSpPr>
        <p:spPr bwMode="auto">
          <a:xfrm>
            <a:off x="7796213" y="3863975"/>
            <a:ext cx="293687" cy="153988"/>
          </a:xfrm>
          <a:prstGeom prst="line">
            <a:avLst/>
          </a:prstGeom>
          <a:noFill/>
          <a:ln w="19050">
            <a:solidFill>
              <a:schemeClr val="tx1"/>
            </a:solidFill>
            <a:round/>
            <a:headEnd/>
            <a:tailEnd/>
          </a:ln>
          <a:effectLst/>
        </p:spPr>
        <p:txBody>
          <a:bodyPr/>
          <a:lstStyle/>
          <a:p>
            <a:endParaRPr lang="en-US"/>
          </a:p>
        </p:txBody>
      </p:sp>
      <p:sp>
        <p:nvSpPr>
          <p:cNvPr id="749622" name="Line 54"/>
          <p:cNvSpPr>
            <a:spLocks noChangeShapeType="1"/>
          </p:cNvSpPr>
          <p:nvPr/>
        </p:nvSpPr>
        <p:spPr bwMode="auto">
          <a:xfrm>
            <a:off x="7866063" y="2994025"/>
            <a:ext cx="96837" cy="387350"/>
          </a:xfrm>
          <a:prstGeom prst="line">
            <a:avLst/>
          </a:prstGeom>
          <a:noFill/>
          <a:ln w="19050">
            <a:solidFill>
              <a:schemeClr val="tx1"/>
            </a:solidFill>
            <a:round/>
            <a:headEnd/>
            <a:tailEnd/>
          </a:ln>
          <a:effectLst/>
        </p:spPr>
        <p:txBody>
          <a:bodyPr/>
          <a:lstStyle/>
          <a:p>
            <a:endParaRPr lang="en-US"/>
          </a:p>
        </p:txBody>
      </p:sp>
      <p:sp>
        <p:nvSpPr>
          <p:cNvPr id="749623" name="Line 55"/>
          <p:cNvSpPr>
            <a:spLocks noChangeShapeType="1"/>
          </p:cNvSpPr>
          <p:nvPr/>
        </p:nvSpPr>
        <p:spPr bwMode="auto">
          <a:xfrm flipV="1">
            <a:off x="8032750" y="3092450"/>
            <a:ext cx="317500" cy="344488"/>
          </a:xfrm>
          <a:prstGeom prst="line">
            <a:avLst/>
          </a:prstGeom>
          <a:noFill/>
          <a:ln w="19050">
            <a:solidFill>
              <a:schemeClr val="tx1"/>
            </a:solidFill>
            <a:round/>
            <a:headEnd/>
            <a:tailEnd/>
          </a:ln>
          <a:effectLst/>
        </p:spPr>
        <p:txBody>
          <a:bodyPr/>
          <a:lstStyle/>
          <a:p>
            <a:endParaRPr lang="en-US"/>
          </a:p>
        </p:txBody>
      </p:sp>
      <p:sp>
        <p:nvSpPr>
          <p:cNvPr id="749624" name="Line 56"/>
          <p:cNvSpPr>
            <a:spLocks noChangeShapeType="1"/>
          </p:cNvSpPr>
          <p:nvPr/>
        </p:nvSpPr>
        <p:spPr bwMode="auto">
          <a:xfrm>
            <a:off x="8201025" y="2665413"/>
            <a:ext cx="192088" cy="304800"/>
          </a:xfrm>
          <a:prstGeom prst="line">
            <a:avLst/>
          </a:prstGeom>
          <a:noFill/>
          <a:ln w="19050">
            <a:solidFill>
              <a:schemeClr val="tx1"/>
            </a:solidFill>
            <a:round/>
            <a:headEnd/>
            <a:tailEnd/>
          </a:ln>
          <a:effectLst/>
        </p:spPr>
        <p:txBody>
          <a:bodyPr/>
          <a:lstStyle/>
          <a:p>
            <a:endParaRPr lang="en-US"/>
          </a:p>
        </p:txBody>
      </p:sp>
      <p:sp>
        <p:nvSpPr>
          <p:cNvPr id="749625" name="Line 57"/>
          <p:cNvSpPr>
            <a:spLocks noChangeShapeType="1"/>
          </p:cNvSpPr>
          <p:nvPr/>
        </p:nvSpPr>
        <p:spPr bwMode="auto">
          <a:xfrm flipV="1">
            <a:off x="7839075" y="2017713"/>
            <a:ext cx="415925" cy="152400"/>
          </a:xfrm>
          <a:prstGeom prst="line">
            <a:avLst/>
          </a:prstGeom>
          <a:noFill/>
          <a:ln w="19050">
            <a:solidFill>
              <a:schemeClr val="tx1"/>
            </a:solidFill>
            <a:round/>
            <a:headEnd/>
            <a:tailEnd/>
          </a:ln>
          <a:effectLst/>
        </p:spPr>
        <p:txBody>
          <a:bodyPr/>
          <a:lstStyle/>
          <a:p>
            <a:endParaRPr lang="en-US"/>
          </a:p>
        </p:txBody>
      </p:sp>
      <p:sp>
        <p:nvSpPr>
          <p:cNvPr id="749626" name="Line 58"/>
          <p:cNvSpPr>
            <a:spLocks noChangeShapeType="1"/>
          </p:cNvSpPr>
          <p:nvPr/>
        </p:nvSpPr>
        <p:spPr bwMode="auto">
          <a:xfrm flipV="1">
            <a:off x="8477250" y="2789238"/>
            <a:ext cx="457200" cy="219075"/>
          </a:xfrm>
          <a:prstGeom prst="line">
            <a:avLst/>
          </a:prstGeom>
          <a:noFill/>
          <a:ln w="19050">
            <a:solidFill>
              <a:schemeClr val="tx1"/>
            </a:solidFill>
            <a:round/>
            <a:headEnd/>
            <a:tailEnd/>
          </a:ln>
          <a:effectLst/>
        </p:spPr>
        <p:txBody>
          <a:bodyPr/>
          <a:lstStyle/>
          <a:p>
            <a:endParaRPr lang="en-US"/>
          </a:p>
        </p:txBody>
      </p:sp>
      <p:sp>
        <p:nvSpPr>
          <p:cNvPr id="749627" name="Line 59"/>
          <p:cNvSpPr>
            <a:spLocks noChangeShapeType="1"/>
          </p:cNvSpPr>
          <p:nvPr/>
        </p:nvSpPr>
        <p:spPr bwMode="auto">
          <a:xfrm flipV="1">
            <a:off x="8226425" y="2444750"/>
            <a:ext cx="196850" cy="123825"/>
          </a:xfrm>
          <a:prstGeom prst="line">
            <a:avLst/>
          </a:prstGeom>
          <a:noFill/>
          <a:ln w="19050">
            <a:solidFill>
              <a:schemeClr val="tx1"/>
            </a:solidFill>
            <a:round/>
            <a:headEnd/>
            <a:tailEnd/>
          </a:ln>
          <a:effectLst/>
        </p:spPr>
        <p:txBody>
          <a:bodyPr/>
          <a:lstStyle/>
          <a:p>
            <a:endParaRPr lang="en-US"/>
          </a:p>
        </p:txBody>
      </p:sp>
      <p:sp>
        <p:nvSpPr>
          <p:cNvPr id="749628" name="Line 60"/>
          <p:cNvSpPr>
            <a:spLocks noChangeShapeType="1"/>
          </p:cNvSpPr>
          <p:nvPr/>
        </p:nvSpPr>
        <p:spPr bwMode="auto">
          <a:xfrm>
            <a:off x="8339138" y="2085975"/>
            <a:ext cx="125412" cy="261938"/>
          </a:xfrm>
          <a:prstGeom prst="line">
            <a:avLst/>
          </a:prstGeom>
          <a:noFill/>
          <a:ln w="19050">
            <a:solidFill>
              <a:schemeClr val="tx1"/>
            </a:solidFill>
            <a:round/>
            <a:headEnd/>
            <a:tailEnd/>
          </a:ln>
          <a:effectLst/>
        </p:spPr>
        <p:txBody>
          <a:bodyPr/>
          <a:lstStyle/>
          <a:p>
            <a:endParaRPr lang="en-US"/>
          </a:p>
        </p:txBody>
      </p:sp>
      <p:sp>
        <p:nvSpPr>
          <p:cNvPr id="749629" name="Line 61"/>
          <p:cNvSpPr>
            <a:spLocks noChangeShapeType="1"/>
          </p:cNvSpPr>
          <p:nvPr/>
        </p:nvSpPr>
        <p:spPr bwMode="auto">
          <a:xfrm>
            <a:off x="8561388" y="2444750"/>
            <a:ext cx="373062" cy="247650"/>
          </a:xfrm>
          <a:prstGeom prst="line">
            <a:avLst/>
          </a:prstGeom>
          <a:noFill/>
          <a:ln w="19050">
            <a:solidFill>
              <a:schemeClr val="tx1"/>
            </a:solidFill>
            <a:round/>
            <a:headEnd/>
            <a:tailEnd/>
          </a:ln>
          <a:effectLst/>
        </p:spPr>
        <p:txBody>
          <a:bodyPr/>
          <a:lstStyle/>
          <a:p>
            <a:endParaRPr lang="en-US"/>
          </a:p>
        </p:txBody>
      </p:sp>
      <p:sp>
        <p:nvSpPr>
          <p:cNvPr id="749630" name="Line 62"/>
          <p:cNvSpPr>
            <a:spLocks noChangeShapeType="1"/>
          </p:cNvSpPr>
          <p:nvPr/>
        </p:nvSpPr>
        <p:spPr bwMode="auto">
          <a:xfrm flipV="1">
            <a:off x="8213725" y="3657600"/>
            <a:ext cx="276225" cy="346075"/>
          </a:xfrm>
          <a:prstGeom prst="line">
            <a:avLst/>
          </a:prstGeom>
          <a:noFill/>
          <a:ln w="19050">
            <a:solidFill>
              <a:schemeClr val="tx1"/>
            </a:solidFill>
            <a:round/>
            <a:headEnd/>
            <a:tailEnd/>
          </a:ln>
          <a:effectLst/>
        </p:spPr>
        <p:txBody>
          <a:bodyPr/>
          <a:lstStyle/>
          <a:p>
            <a:endParaRPr lang="en-US"/>
          </a:p>
        </p:txBody>
      </p:sp>
      <p:sp>
        <p:nvSpPr>
          <p:cNvPr id="749631" name="Line 63"/>
          <p:cNvSpPr>
            <a:spLocks noChangeShapeType="1"/>
          </p:cNvSpPr>
          <p:nvPr/>
        </p:nvSpPr>
        <p:spPr bwMode="auto">
          <a:xfrm flipV="1">
            <a:off x="8574088" y="2817813"/>
            <a:ext cx="376237" cy="715962"/>
          </a:xfrm>
          <a:prstGeom prst="line">
            <a:avLst/>
          </a:prstGeom>
          <a:noFill/>
          <a:ln w="19050">
            <a:solidFill>
              <a:schemeClr val="tx1"/>
            </a:solidFill>
            <a:round/>
            <a:headEnd/>
            <a:tailEnd/>
          </a:ln>
          <a:effectLst/>
        </p:spPr>
        <p:txBody>
          <a:bodyPr/>
          <a:lstStyle/>
          <a:p>
            <a:endParaRPr lang="en-US"/>
          </a:p>
        </p:txBody>
      </p:sp>
      <p:sp>
        <p:nvSpPr>
          <p:cNvPr id="749632" name="Line 64"/>
          <p:cNvSpPr>
            <a:spLocks noChangeShapeType="1"/>
          </p:cNvSpPr>
          <p:nvPr/>
        </p:nvSpPr>
        <p:spPr bwMode="auto">
          <a:xfrm>
            <a:off x="8045450" y="3492500"/>
            <a:ext cx="419100" cy="68263"/>
          </a:xfrm>
          <a:prstGeom prst="line">
            <a:avLst/>
          </a:prstGeom>
          <a:noFill/>
          <a:ln w="19050">
            <a:solidFill>
              <a:schemeClr val="tx1"/>
            </a:solidFill>
            <a:round/>
            <a:headEnd/>
            <a:tailEnd/>
          </a:ln>
          <a:effectLst/>
        </p:spPr>
        <p:txBody>
          <a:bodyPr/>
          <a:lstStyle/>
          <a:p>
            <a:endParaRPr lang="en-US"/>
          </a:p>
        </p:txBody>
      </p:sp>
      <p:sp>
        <p:nvSpPr>
          <p:cNvPr id="749633" name="Line 65"/>
          <p:cNvSpPr>
            <a:spLocks noChangeShapeType="1"/>
          </p:cNvSpPr>
          <p:nvPr/>
        </p:nvSpPr>
        <p:spPr bwMode="auto">
          <a:xfrm>
            <a:off x="7435850" y="3132138"/>
            <a:ext cx="277813" cy="676275"/>
          </a:xfrm>
          <a:prstGeom prst="line">
            <a:avLst/>
          </a:prstGeom>
          <a:noFill/>
          <a:ln w="19050">
            <a:solidFill>
              <a:schemeClr val="tx1"/>
            </a:solidFill>
            <a:round/>
            <a:headEnd/>
            <a:tailEnd/>
          </a:ln>
          <a:effectLst/>
        </p:spPr>
        <p:txBody>
          <a:bodyPr/>
          <a:lstStyle/>
          <a:p>
            <a:endParaRPr lang="en-US"/>
          </a:p>
        </p:txBody>
      </p:sp>
      <p:sp>
        <p:nvSpPr>
          <p:cNvPr id="749634" name="Line 66"/>
          <p:cNvSpPr>
            <a:spLocks noChangeShapeType="1"/>
          </p:cNvSpPr>
          <p:nvPr/>
        </p:nvSpPr>
        <p:spPr bwMode="auto">
          <a:xfrm flipV="1">
            <a:off x="6961188" y="2362200"/>
            <a:ext cx="1487487" cy="336550"/>
          </a:xfrm>
          <a:prstGeom prst="line">
            <a:avLst/>
          </a:prstGeom>
          <a:noFill/>
          <a:ln w="19050">
            <a:solidFill>
              <a:schemeClr val="tx1"/>
            </a:solidFill>
            <a:round/>
            <a:headEnd/>
            <a:tailEnd/>
          </a:ln>
          <a:effectLst/>
        </p:spPr>
        <p:txBody>
          <a:bodyPr/>
          <a:lstStyle/>
          <a:p>
            <a:endParaRPr lang="en-US"/>
          </a:p>
        </p:txBody>
      </p:sp>
      <p:sp>
        <p:nvSpPr>
          <p:cNvPr id="749635" name="Text Box 67"/>
          <p:cNvSpPr txBox="1">
            <a:spLocks noChangeArrowheads="1"/>
          </p:cNvSpPr>
          <p:nvPr/>
        </p:nvSpPr>
        <p:spPr bwMode="auto">
          <a:xfrm>
            <a:off x="5927725" y="1738313"/>
            <a:ext cx="319088" cy="366712"/>
          </a:xfrm>
          <a:prstGeom prst="rect">
            <a:avLst/>
          </a:prstGeom>
          <a:noFill/>
          <a:ln w="9525" algn="ctr">
            <a:noFill/>
            <a:miter lim="800000"/>
            <a:headEnd/>
            <a:tailEnd/>
          </a:ln>
          <a:effectLst/>
        </p:spPr>
        <p:txBody>
          <a:bodyPr wrap="none">
            <a:spAutoFit/>
          </a:bodyPr>
          <a:lstStyle/>
          <a:p>
            <a:pPr algn="ctr">
              <a:lnSpc>
                <a:spcPct val="100000"/>
              </a:lnSpc>
              <a:spcBef>
                <a:spcPct val="0"/>
              </a:spcBef>
              <a:buFontTx/>
              <a:buNone/>
            </a:pPr>
            <a:r>
              <a:rPr lang="en-US" sz="1800">
                <a:solidFill>
                  <a:schemeClr val="tx1"/>
                </a:solidFill>
              </a:rPr>
              <a:t>i</a:t>
            </a:r>
            <a:r>
              <a:rPr lang="en-US" sz="1800" baseline="-25000">
                <a:solidFill>
                  <a:schemeClr val="tx1"/>
                </a:solidFill>
              </a:rPr>
              <a:t>1</a:t>
            </a:r>
          </a:p>
        </p:txBody>
      </p:sp>
      <p:sp>
        <p:nvSpPr>
          <p:cNvPr id="749636" name="Text Box 68"/>
          <p:cNvSpPr txBox="1">
            <a:spLocks noChangeArrowheads="1"/>
          </p:cNvSpPr>
          <p:nvPr/>
        </p:nvSpPr>
        <p:spPr bwMode="auto">
          <a:xfrm>
            <a:off x="5770563" y="2490788"/>
            <a:ext cx="319087" cy="366712"/>
          </a:xfrm>
          <a:prstGeom prst="rect">
            <a:avLst/>
          </a:prstGeom>
          <a:noFill/>
          <a:ln w="9525" algn="ctr">
            <a:noFill/>
            <a:miter lim="800000"/>
            <a:headEnd/>
            <a:tailEnd/>
          </a:ln>
          <a:effectLst/>
        </p:spPr>
        <p:txBody>
          <a:bodyPr wrap="none">
            <a:spAutoFit/>
          </a:bodyPr>
          <a:lstStyle/>
          <a:p>
            <a:pPr algn="ctr">
              <a:lnSpc>
                <a:spcPct val="100000"/>
              </a:lnSpc>
              <a:spcBef>
                <a:spcPct val="0"/>
              </a:spcBef>
              <a:buFontTx/>
              <a:buNone/>
            </a:pPr>
            <a:r>
              <a:rPr lang="en-US" sz="1800">
                <a:solidFill>
                  <a:schemeClr val="tx1"/>
                </a:solidFill>
              </a:rPr>
              <a:t>i</a:t>
            </a:r>
            <a:r>
              <a:rPr lang="en-US" sz="1800" baseline="-25000">
                <a:solidFill>
                  <a:schemeClr val="tx1"/>
                </a:solidFill>
              </a:rPr>
              <a:t>2</a:t>
            </a:r>
          </a:p>
        </p:txBody>
      </p:sp>
      <p:sp>
        <p:nvSpPr>
          <p:cNvPr id="749637" name="Text Box 69"/>
          <p:cNvSpPr txBox="1">
            <a:spLocks noChangeArrowheads="1"/>
          </p:cNvSpPr>
          <p:nvPr/>
        </p:nvSpPr>
        <p:spPr bwMode="auto">
          <a:xfrm>
            <a:off x="7683500" y="1431925"/>
            <a:ext cx="319088" cy="366713"/>
          </a:xfrm>
          <a:prstGeom prst="rect">
            <a:avLst/>
          </a:prstGeom>
          <a:noFill/>
          <a:ln w="9525" algn="ctr">
            <a:noFill/>
            <a:miter lim="800000"/>
            <a:headEnd/>
            <a:tailEnd/>
          </a:ln>
          <a:effectLst/>
        </p:spPr>
        <p:txBody>
          <a:bodyPr wrap="none">
            <a:spAutoFit/>
          </a:bodyPr>
          <a:lstStyle/>
          <a:p>
            <a:pPr algn="ctr">
              <a:lnSpc>
                <a:spcPct val="100000"/>
              </a:lnSpc>
              <a:spcBef>
                <a:spcPct val="0"/>
              </a:spcBef>
              <a:buFontTx/>
              <a:buNone/>
            </a:pPr>
            <a:r>
              <a:rPr lang="en-US" sz="1800">
                <a:solidFill>
                  <a:schemeClr val="tx1"/>
                </a:solidFill>
              </a:rPr>
              <a:t>i</a:t>
            </a:r>
            <a:r>
              <a:rPr lang="en-US" sz="1800" baseline="-25000">
                <a:solidFill>
                  <a:schemeClr val="tx1"/>
                </a:solidFill>
              </a:rPr>
              <a:t>3</a:t>
            </a:r>
          </a:p>
        </p:txBody>
      </p:sp>
      <p:sp>
        <p:nvSpPr>
          <p:cNvPr id="749638" name="Text Box 70"/>
          <p:cNvSpPr txBox="1">
            <a:spLocks noChangeArrowheads="1"/>
          </p:cNvSpPr>
          <p:nvPr/>
        </p:nvSpPr>
        <p:spPr bwMode="auto">
          <a:xfrm>
            <a:off x="7897813" y="3502025"/>
            <a:ext cx="319087" cy="366713"/>
          </a:xfrm>
          <a:prstGeom prst="rect">
            <a:avLst/>
          </a:prstGeom>
          <a:noFill/>
          <a:ln w="9525" algn="ctr">
            <a:noFill/>
            <a:miter lim="800000"/>
            <a:headEnd/>
            <a:tailEnd/>
          </a:ln>
          <a:effectLst/>
        </p:spPr>
        <p:txBody>
          <a:bodyPr wrap="none">
            <a:spAutoFit/>
          </a:bodyPr>
          <a:lstStyle/>
          <a:p>
            <a:pPr algn="ctr">
              <a:lnSpc>
                <a:spcPct val="100000"/>
              </a:lnSpc>
              <a:spcBef>
                <a:spcPct val="0"/>
              </a:spcBef>
              <a:buFontTx/>
              <a:buNone/>
            </a:pPr>
            <a:r>
              <a:rPr lang="en-US" sz="1800">
                <a:solidFill>
                  <a:schemeClr val="tx1"/>
                </a:solidFill>
              </a:rPr>
              <a:t>i</a:t>
            </a:r>
            <a:r>
              <a:rPr lang="en-US" sz="1800" baseline="-25000">
                <a:solidFill>
                  <a:schemeClr val="tx1"/>
                </a:solidFill>
              </a:rPr>
              <a:t>4</a:t>
            </a:r>
          </a:p>
        </p:txBody>
      </p:sp>
      <p:sp>
        <p:nvSpPr>
          <p:cNvPr id="749639" name="Text Box 71"/>
          <p:cNvSpPr txBox="1">
            <a:spLocks noChangeArrowheads="1"/>
          </p:cNvSpPr>
          <p:nvPr/>
        </p:nvSpPr>
        <p:spPr bwMode="auto">
          <a:xfrm>
            <a:off x="6472238" y="3989388"/>
            <a:ext cx="319087" cy="366712"/>
          </a:xfrm>
          <a:prstGeom prst="rect">
            <a:avLst/>
          </a:prstGeom>
          <a:noFill/>
          <a:ln w="9525" algn="ctr">
            <a:noFill/>
            <a:miter lim="800000"/>
            <a:headEnd/>
            <a:tailEnd/>
          </a:ln>
          <a:effectLst/>
        </p:spPr>
        <p:txBody>
          <a:bodyPr wrap="none">
            <a:spAutoFit/>
          </a:bodyPr>
          <a:lstStyle/>
          <a:p>
            <a:pPr algn="ctr">
              <a:lnSpc>
                <a:spcPct val="100000"/>
              </a:lnSpc>
              <a:spcBef>
                <a:spcPct val="0"/>
              </a:spcBef>
              <a:buFontTx/>
              <a:buNone/>
            </a:pPr>
            <a:r>
              <a:rPr lang="en-US" sz="1800">
                <a:solidFill>
                  <a:schemeClr val="tx1"/>
                </a:solidFill>
              </a:rPr>
              <a:t>i</a:t>
            </a:r>
            <a:r>
              <a:rPr lang="en-US" sz="1800" baseline="-25000">
                <a:solidFill>
                  <a:schemeClr val="tx1"/>
                </a:solidFill>
              </a:rPr>
              <a:t>5</a:t>
            </a:r>
          </a:p>
        </p:txBody>
      </p:sp>
      <p:sp>
        <p:nvSpPr>
          <p:cNvPr id="749642" name="Oval 74"/>
          <p:cNvSpPr>
            <a:spLocks noChangeArrowheads="1"/>
          </p:cNvSpPr>
          <p:nvPr/>
        </p:nvSpPr>
        <p:spPr bwMode="auto">
          <a:xfrm>
            <a:off x="6553200" y="4648200"/>
            <a:ext cx="133350" cy="139700"/>
          </a:xfrm>
          <a:prstGeom prst="ellipse">
            <a:avLst/>
          </a:prstGeom>
          <a:solidFill>
            <a:srgbClr val="FF0000"/>
          </a:solidFill>
          <a:ln w="12700" algn="ctr">
            <a:solidFill>
              <a:schemeClr val="tx1"/>
            </a:solidFill>
            <a:round/>
            <a:headEnd/>
            <a:tailEnd/>
          </a:ln>
          <a:effectLst/>
        </p:spPr>
        <p:txBody>
          <a:bodyPr anchor="ctr">
            <a:spAutoFit/>
          </a:bodyPr>
          <a:lstStyle/>
          <a:p>
            <a:endParaRPr lang="en-US"/>
          </a:p>
        </p:txBody>
      </p:sp>
      <p:sp>
        <p:nvSpPr>
          <p:cNvPr id="749643" name="Freeform 75"/>
          <p:cNvSpPr>
            <a:spLocks/>
          </p:cNvSpPr>
          <p:nvPr/>
        </p:nvSpPr>
        <p:spPr bwMode="auto">
          <a:xfrm>
            <a:off x="6324600" y="4876800"/>
            <a:ext cx="466725" cy="260350"/>
          </a:xfrm>
          <a:custGeom>
            <a:avLst/>
            <a:gdLst/>
            <a:ahLst/>
            <a:cxnLst>
              <a:cxn ang="0">
                <a:pos x="16" y="73"/>
              </a:cxn>
              <a:cxn ang="0">
                <a:pos x="161" y="0"/>
              </a:cxn>
              <a:cxn ang="0">
                <a:pos x="330" y="73"/>
              </a:cxn>
              <a:cxn ang="0">
                <a:pos x="209" y="169"/>
              </a:cxn>
              <a:cxn ang="0">
                <a:pos x="64" y="145"/>
              </a:cxn>
              <a:cxn ang="0">
                <a:pos x="16" y="73"/>
              </a:cxn>
            </a:cxnLst>
            <a:rect l="0" t="0" r="r" b="b"/>
            <a:pathLst>
              <a:path w="338" h="181">
                <a:moveTo>
                  <a:pt x="16" y="73"/>
                </a:moveTo>
                <a:cubicBezTo>
                  <a:pt x="32" y="49"/>
                  <a:pt x="109" y="0"/>
                  <a:pt x="161" y="0"/>
                </a:cubicBezTo>
                <a:cubicBezTo>
                  <a:pt x="213" y="0"/>
                  <a:pt x="322" y="45"/>
                  <a:pt x="330" y="73"/>
                </a:cubicBezTo>
                <a:cubicBezTo>
                  <a:pt x="338" y="101"/>
                  <a:pt x="253" y="157"/>
                  <a:pt x="209" y="169"/>
                </a:cubicBezTo>
                <a:cubicBezTo>
                  <a:pt x="165" y="181"/>
                  <a:pt x="96" y="161"/>
                  <a:pt x="64" y="145"/>
                </a:cubicBezTo>
                <a:cubicBezTo>
                  <a:pt x="32" y="129"/>
                  <a:pt x="0" y="97"/>
                  <a:pt x="16" y="73"/>
                </a:cubicBezTo>
                <a:close/>
              </a:path>
            </a:pathLst>
          </a:custGeom>
          <a:solidFill>
            <a:srgbClr val="00FFFF">
              <a:alpha val="10001"/>
            </a:srgbClr>
          </a:solidFill>
          <a:ln w="6350" cap="flat" cmpd="sng">
            <a:solidFill>
              <a:schemeClr val="tx1"/>
            </a:solidFill>
            <a:prstDash val="dash"/>
            <a:round/>
            <a:headEnd type="none" w="med" len="med"/>
            <a:tailEnd type="none" w="med" len="med"/>
          </a:ln>
          <a:effectLst/>
        </p:spPr>
        <p:txBody>
          <a:bodyPr/>
          <a:lstStyle/>
          <a:p>
            <a:endParaRPr lang="en-US"/>
          </a:p>
        </p:txBody>
      </p:sp>
      <p:sp>
        <p:nvSpPr>
          <p:cNvPr id="749644" name="Text Box 76"/>
          <p:cNvSpPr txBox="1">
            <a:spLocks noChangeArrowheads="1"/>
          </p:cNvSpPr>
          <p:nvPr/>
        </p:nvSpPr>
        <p:spPr bwMode="auto">
          <a:xfrm>
            <a:off x="6781800" y="4572000"/>
            <a:ext cx="1046162" cy="257175"/>
          </a:xfrm>
          <a:prstGeom prst="rect">
            <a:avLst/>
          </a:prstGeom>
          <a:noFill/>
          <a:ln w="12700" algn="ctr">
            <a:noFill/>
            <a:miter lim="800000"/>
            <a:headEnd/>
            <a:tailEnd/>
          </a:ln>
          <a:effectLst/>
        </p:spPr>
        <p:txBody>
          <a:bodyPr wrap="none">
            <a:spAutoFit/>
          </a:bodyPr>
          <a:lstStyle/>
          <a:p>
            <a:pPr>
              <a:lnSpc>
                <a:spcPct val="90000"/>
              </a:lnSpc>
              <a:buFontTx/>
              <a:buNone/>
            </a:pPr>
            <a:r>
              <a:rPr lang="en-US" sz="1200" dirty="0">
                <a:solidFill>
                  <a:srgbClr val="FF3300"/>
                </a:solidFill>
              </a:rPr>
              <a:t>: </a:t>
            </a:r>
            <a:r>
              <a:rPr lang="en-US" sz="1200" dirty="0">
                <a:solidFill>
                  <a:schemeClr val="tx1"/>
                </a:solidFill>
              </a:rPr>
              <a:t>active node</a:t>
            </a:r>
          </a:p>
        </p:txBody>
      </p:sp>
      <p:sp>
        <p:nvSpPr>
          <p:cNvPr id="749645" name="Text Box 77"/>
          <p:cNvSpPr txBox="1">
            <a:spLocks noChangeArrowheads="1"/>
          </p:cNvSpPr>
          <p:nvPr/>
        </p:nvSpPr>
        <p:spPr bwMode="auto">
          <a:xfrm>
            <a:off x="6813550" y="4794250"/>
            <a:ext cx="1195388" cy="257175"/>
          </a:xfrm>
          <a:prstGeom prst="rect">
            <a:avLst/>
          </a:prstGeom>
          <a:noFill/>
          <a:ln w="12700" algn="ctr">
            <a:noFill/>
            <a:miter lim="800000"/>
            <a:headEnd/>
            <a:tailEnd/>
          </a:ln>
          <a:effectLst/>
        </p:spPr>
        <p:txBody>
          <a:bodyPr wrap="none">
            <a:spAutoFit/>
          </a:bodyPr>
          <a:lstStyle/>
          <a:p>
            <a:pPr>
              <a:lnSpc>
                <a:spcPct val="90000"/>
              </a:lnSpc>
              <a:buFontTx/>
              <a:buNone/>
            </a:pPr>
            <a:r>
              <a:rPr lang="en-US" sz="1200">
                <a:solidFill>
                  <a:srgbClr val="FF3300"/>
                </a:solidFill>
              </a:rPr>
              <a:t>: </a:t>
            </a:r>
            <a:r>
              <a:rPr lang="en-US" sz="1200">
                <a:solidFill>
                  <a:schemeClr val="tx1"/>
                </a:solidFill>
              </a:rPr>
              <a:t>neighborhood</a:t>
            </a:r>
          </a:p>
        </p:txBody>
      </p:sp>
      <p:sp>
        <p:nvSpPr>
          <p:cNvPr id="749646" name="Oval 78"/>
          <p:cNvSpPr>
            <a:spLocks noChangeArrowheads="1"/>
          </p:cNvSpPr>
          <p:nvPr/>
        </p:nvSpPr>
        <p:spPr bwMode="auto">
          <a:xfrm>
            <a:off x="6107113" y="2085975"/>
            <a:ext cx="131762" cy="139700"/>
          </a:xfrm>
          <a:prstGeom prst="ellipse">
            <a:avLst/>
          </a:prstGeom>
          <a:solidFill>
            <a:srgbClr val="FF0000"/>
          </a:solidFill>
          <a:ln w="12700" algn="ctr">
            <a:solidFill>
              <a:schemeClr val="tx1"/>
            </a:solidFill>
            <a:round/>
            <a:headEnd/>
            <a:tailEnd/>
          </a:ln>
          <a:effectLst/>
        </p:spPr>
        <p:txBody>
          <a:bodyPr anchor="ctr">
            <a:spAutoFit/>
          </a:bodyPr>
          <a:lstStyle/>
          <a:p>
            <a:endParaRPr lang="en-US"/>
          </a:p>
        </p:txBody>
      </p:sp>
      <p:sp>
        <p:nvSpPr>
          <p:cNvPr id="749647" name="Oval 79"/>
          <p:cNvSpPr>
            <a:spLocks noChangeArrowheads="1"/>
          </p:cNvSpPr>
          <p:nvPr/>
        </p:nvSpPr>
        <p:spPr bwMode="auto">
          <a:xfrm>
            <a:off x="6451600" y="3884613"/>
            <a:ext cx="131763" cy="139700"/>
          </a:xfrm>
          <a:prstGeom prst="ellipse">
            <a:avLst/>
          </a:prstGeom>
          <a:solidFill>
            <a:srgbClr val="FF0000"/>
          </a:solidFill>
          <a:ln w="12700" algn="ctr">
            <a:solidFill>
              <a:schemeClr val="tx1"/>
            </a:solidFill>
            <a:round/>
            <a:headEnd/>
            <a:tailEnd/>
          </a:ln>
          <a:effectLst/>
        </p:spPr>
        <p:txBody>
          <a:bodyPr anchor="ctr">
            <a:spAutoFit/>
          </a:bodyPr>
          <a:lstStyle/>
          <a:p>
            <a:endParaRPr lang="en-US"/>
          </a:p>
        </p:txBody>
      </p:sp>
      <p:sp>
        <p:nvSpPr>
          <p:cNvPr id="749648" name="Oval 80"/>
          <p:cNvSpPr>
            <a:spLocks noChangeArrowheads="1"/>
          </p:cNvSpPr>
          <p:nvPr/>
        </p:nvSpPr>
        <p:spPr bwMode="auto">
          <a:xfrm>
            <a:off x="7910513" y="3386138"/>
            <a:ext cx="131762" cy="139700"/>
          </a:xfrm>
          <a:prstGeom prst="ellipse">
            <a:avLst/>
          </a:prstGeom>
          <a:solidFill>
            <a:srgbClr val="FF0000"/>
          </a:solidFill>
          <a:ln w="12700" algn="ctr">
            <a:solidFill>
              <a:schemeClr val="tx1"/>
            </a:solidFill>
            <a:round/>
            <a:headEnd/>
            <a:tailEnd/>
          </a:ln>
          <a:effectLst/>
        </p:spPr>
        <p:txBody>
          <a:bodyPr anchor="ctr">
            <a:spAutoFit/>
          </a:bodyPr>
          <a:lstStyle/>
          <a:p>
            <a:endParaRPr lang="en-US"/>
          </a:p>
        </p:txBody>
      </p:sp>
      <p:sp>
        <p:nvSpPr>
          <p:cNvPr id="749649" name="Oval 81"/>
          <p:cNvSpPr>
            <a:spLocks noChangeArrowheads="1"/>
          </p:cNvSpPr>
          <p:nvPr/>
        </p:nvSpPr>
        <p:spPr bwMode="auto">
          <a:xfrm>
            <a:off x="7610475" y="1608138"/>
            <a:ext cx="133350" cy="139700"/>
          </a:xfrm>
          <a:prstGeom prst="ellipse">
            <a:avLst/>
          </a:prstGeom>
          <a:solidFill>
            <a:srgbClr val="FF0000"/>
          </a:solidFill>
          <a:ln w="12700" algn="ctr">
            <a:solidFill>
              <a:schemeClr val="tx1"/>
            </a:solidFill>
            <a:round/>
            <a:headEnd/>
            <a:tailEnd/>
          </a:ln>
          <a:effectLst/>
        </p:spPr>
        <p:txBody>
          <a:bodyPr anchor="ctr">
            <a:spAutoFit/>
          </a:bodyPr>
          <a:lstStyle/>
          <a:p>
            <a:endParaRPr lang="en-US"/>
          </a:p>
        </p:txBody>
      </p:sp>
      <p:sp>
        <p:nvSpPr>
          <p:cNvPr id="749650" name="Oval 82"/>
          <p:cNvSpPr>
            <a:spLocks noChangeArrowheads="1"/>
          </p:cNvSpPr>
          <p:nvPr/>
        </p:nvSpPr>
        <p:spPr bwMode="auto">
          <a:xfrm>
            <a:off x="6026150" y="2674938"/>
            <a:ext cx="131763" cy="139700"/>
          </a:xfrm>
          <a:prstGeom prst="ellipse">
            <a:avLst/>
          </a:prstGeom>
          <a:solidFill>
            <a:srgbClr val="FF0000"/>
          </a:solidFill>
          <a:ln w="12700" algn="ctr">
            <a:solidFill>
              <a:schemeClr val="tx1"/>
            </a:solidFill>
            <a:round/>
            <a:headEnd/>
            <a:tailEnd/>
          </a:ln>
          <a:effectLst/>
        </p:spPr>
        <p:txBody>
          <a:bodyPr anchor="ctr">
            <a:spAutoFit/>
          </a:bodyPr>
          <a:lstStyle/>
          <a:p>
            <a:endParaRPr lang="en-US"/>
          </a:p>
        </p:txBody>
      </p:sp>
      <p:sp>
        <p:nvSpPr>
          <p:cNvPr id="749652" name="Freeform 84"/>
          <p:cNvSpPr>
            <a:spLocks/>
          </p:cNvSpPr>
          <p:nvPr/>
        </p:nvSpPr>
        <p:spPr bwMode="auto">
          <a:xfrm>
            <a:off x="7491413" y="1466850"/>
            <a:ext cx="1074737" cy="885825"/>
          </a:xfrm>
          <a:custGeom>
            <a:avLst/>
            <a:gdLst/>
            <a:ahLst/>
            <a:cxnLst>
              <a:cxn ang="0">
                <a:pos x="77" y="28"/>
              </a:cxn>
              <a:cxn ang="0">
                <a:pos x="31" y="305"/>
              </a:cxn>
              <a:cxn ang="0">
                <a:pos x="138" y="658"/>
              </a:cxn>
              <a:cxn ang="0">
                <a:pos x="684" y="443"/>
              </a:cxn>
              <a:cxn ang="0">
                <a:pos x="492" y="136"/>
              </a:cxn>
              <a:cxn ang="0">
                <a:pos x="77" y="28"/>
              </a:cxn>
            </a:cxnLst>
            <a:rect l="0" t="0" r="r" b="b"/>
            <a:pathLst>
              <a:path w="743" h="681">
                <a:moveTo>
                  <a:pt x="77" y="28"/>
                </a:moveTo>
                <a:cubicBezTo>
                  <a:pt x="0" y="56"/>
                  <a:pt x="21" y="200"/>
                  <a:pt x="31" y="305"/>
                </a:cubicBezTo>
                <a:cubicBezTo>
                  <a:pt x="41" y="410"/>
                  <a:pt x="29" y="635"/>
                  <a:pt x="138" y="658"/>
                </a:cubicBezTo>
                <a:cubicBezTo>
                  <a:pt x="247" y="681"/>
                  <a:pt x="625" y="530"/>
                  <a:pt x="684" y="443"/>
                </a:cubicBezTo>
                <a:cubicBezTo>
                  <a:pt x="743" y="356"/>
                  <a:pt x="593" y="205"/>
                  <a:pt x="492" y="136"/>
                </a:cubicBezTo>
                <a:cubicBezTo>
                  <a:pt x="391" y="67"/>
                  <a:pt x="154" y="0"/>
                  <a:pt x="77" y="28"/>
                </a:cubicBezTo>
                <a:close/>
              </a:path>
            </a:pathLst>
          </a:custGeom>
          <a:solidFill>
            <a:srgbClr val="00FFFF">
              <a:alpha val="10001"/>
            </a:srgbClr>
          </a:solidFill>
          <a:ln w="6350" cap="flat" cmpd="sng">
            <a:solidFill>
              <a:schemeClr val="tx1"/>
            </a:solidFill>
            <a:prstDash val="dash"/>
            <a:round/>
            <a:headEnd type="none" w="med" len="med"/>
            <a:tailEnd type="none" w="med" len="med"/>
          </a:ln>
          <a:effectLst/>
        </p:spPr>
        <p:txBody>
          <a:bodyPr/>
          <a:lstStyle/>
          <a:p>
            <a:endParaRPr lang="en-US"/>
          </a:p>
        </p:txBody>
      </p:sp>
      <p:sp>
        <p:nvSpPr>
          <p:cNvPr id="749653" name="Freeform 85"/>
          <p:cNvSpPr>
            <a:spLocks/>
          </p:cNvSpPr>
          <p:nvPr/>
        </p:nvSpPr>
        <p:spPr bwMode="auto">
          <a:xfrm>
            <a:off x="6257925" y="3808413"/>
            <a:ext cx="2227263" cy="733425"/>
          </a:xfrm>
          <a:custGeom>
            <a:avLst/>
            <a:gdLst/>
            <a:ahLst/>
            <a:cxnLst>
              <a:cxn ang="0">
                <a:pos x="46" y="159"/>
              </a:cxn>
              <a:cxn ang="0">
                <a:pos x="123" y="13"/>
              </a:cxn>
              <a:cxn ang="0">
                <a:pos x="330" y="82"/>
              </a:cxn>
              <a:cxn ang="0">
                <a:pos x="330" y="259"/>
              </a:cxn>
              <a:cxn ang="0">
                <a:pos x="560" y="459"/>
              </a:cxn>
              <a:cxn ang="0">
                <a:pos x="891" y="374"/>
              </a:cxn>
              <a:cxn ang="0">
                <a:pos x="1044" y="51"/>
              </a:cxn>
              <a:cxn ang="0">
                <a:pos x="1290" y="159"/>
              </a:cxn>
              <a:cxn ang="0">
                <a:pos x="1190" y="397"/>
              </a:cxn>
              <a:cxn ang="0">
                <a:pos x="814" y="689"/>
              </a:cxn>
              <a:cxn ang="0">
                <a:pos x="399" y="612"/>
              </a:cxn>
              <a:cxn ang="0">
                <a:pos x="46" y="159"/>
              </a:cxn>
            </a:cxnLst>
            <a:rect l="0" t="0" r="r" b="b"/>
            <a:pathLst>
              <a:path w="1314" h="725">
                <a:moveTo>
                  <a:pt x="46" y="159"/>
                </a:moveTo>
                <a:cubicBezTo>
                  <a:pt x="0" y="59"/>
                  <a:pt x="76" y="26"/>
                  <a:pt x="123" y="13"/>
                </a:cubicBezTo>
                <a:cubicBezTo>
                  <a:pt x="170" y="0"/>
                  <a:pt x="295" y="41"/>
                  <a:pt x="330" y="82"/>
                </a:cubicBezTo>
                <a:cubicBezTo>
                  <a:pt x="365" y="123"/>
                  <a:pt x="292" y="196"/>
                  <a:pt x="330" y="259"/>
                </a:cubicBezTo>
                <a:cubicBezTo>
                  <a:pt x="368" y="322"/>
                  <a:pt x="467" y="440"/>
                  <a:pt x="560" y="459"/>
                </a:cubicBezTo>
                <a:cubicBezTo>
                  <a:pt x="653" y="478"/>
                  <a:pt x="810" y="442"/>
                  <a:pt x="891" y="374"/>
                </a:cubicBezTo>
                <a:cubicBezTo>
                  <a:pt x="972" y="306"/>
                  <a:pt x="978" y="87"/>
                  <a:pt x="1044" y="51"/>
                </a:cubicBezTo>
                <a:cubicBezTo>
                  <a:pt x="1110" y="15"/>
                  <a:pt x="1266" y="101"/>
                  <a:pt x="1290" y="159"/>
                </a:cubicBezTo>
                <a:cubicBezTo>
                  <a:pt x="1314" y="217"/>
                  <a:pt x="1269" y="309"/>
                  <a:pt x="1190" y="397"/>
                </a:cubicBezTo>
                <a:cubicBezTo>
                  <a:pt x="1111" y="485"/>
                  <a:pt x="946" y="653"/>
                  <a:pt x="814" y="689"/>
                </a:cubicBezTo>
                <a:cubicBezTo>
                  <a:pt x="682" y="725"/>
                  <a:pt x="528" y="698"/>
                  <a:pt x="399" y="612"/>
                </a:cubicBezTo>
                <a:cubicBezTo>
                  <a:pt x="270" y="526"/>
                  <a:pt x="92" y="259"/>
                  <a:pt x="46" y="159"/>
                </a:cubicBezTo>
                <a:close/>
              </a:path>
            </a:pathLst>
          </a:custGeom>
          <a:solidFill>
            <a:srgbClr val="00FFFF">
              <a:alpha val="10001"/>
            </a:srgbClr>
          </a:solidFill>
          <a:ln w="6350" cap="flat" cmpd="sng">
            <a:solidFill>
              <a:schemeClr val="tx1"/>
            </a:solidFill>
            <a:prstDash val="dash"/>
            <a:round/>
            <a:headEnd type="none" w="med" len="med"/>
            <a:tailEnd type="none" w="med" len="med"/>
          </a:ln>
          <a:effectLst/>
        </p:spPr>
        <p:txBody>
          <a:bodyPr/>
          <a:lstStyle/>
          <a:p>
            <a:endParaRPr lang="en-US"/>
          </a:p>
        </p:txBody>
      </p:sp>
      <p:sp>
        <p:nvSpPr>
          <p:cNvPr id="749654" name="Freeform 86"/>
          <p:cNvSpPr>
            <a:spLocks/>
          </p:cNvSpPr>
          <p:nvPr/>
        </p:nvSpPr>
        <p:spPr bwMode="auto">
          <a:xfrm>
            <a:off x="7643813" y="2736850"/>
            <a:ext cx="606425" cy="938213"/>
          </a:xfrm>
          <a:custGeom>
            <a:avLst/>
            <a:gdLst/>
            <a:ahLst/>
            <a:cxnLst>
              <a:cxn ang="0">
                <a:pos x="54" y="42"/>
              </a:cxn>
              <a:cxn ang="0">
                <a:pos x="8" y="295"/>
              </a:cxn>
              <a:cxn ang="0">
                <a:pos x="100" y="495"/>
              </a:cxn>
              <a:cxn ang="0">
                <a:pos x="238" y="579"/>
              </a:cxn>
              <a:cxn ang="0">
                <a:pos x="346" y="410"/>
              </a:cxn>
              <a:cxn ang="0">
                <a:pos x="277" y="203"/>
              </a:cxn>
              <a:cxn ang="0">
                <a:pos x="177" y="42"/>
              </a:cxn>
              <a:cxn ang="0">
                <a:pos x="54" y="42"/>
              </a:cxn>
            </a:cxnLst>
            <a:rect l="0" t="0" r="r" b="b"/>
            <a:pathLst>
              <a:path w="352" h="593">
                <a:moveTo>
                  <a:pt x="54" y="42"/>
                </a:moveTo>
                <a:cubicBezTo>
                  <a:pt x="26" y="84"/>
                  <a:pt x="0" y="220"/>
                  <a:pt x="8" y="295"/>
                </a:cubicBezTo>
                <a:cubicBezTo>
                  <a:pt x="16" y="370"/>
                  <a:pt x="62" y="448"/>
                  <a:pt x="100" y="495"/>
                </a:cubicBezTo>
                <a:cubicBezTo>
                  <a:pt x="138" y="542"/>
                  <a:pt x="197" y="593"/>
                  <a:pt x="238" y="579"/>
                </a:cubicBezTo>
                <a:cubicBezTo>
                  <a:pt x="279" y="565"/>
                  <a:pt x="340" y="473"/>
                  <a:pt x="346" y="410"/>
                </a:cubicBezTo>
                <a:cubicBezTo>
                  <a:pt x="352" y="347"/>
                  <a:pt x="305" y="264"/>
                  <a:pt x="277" y="203"/>
                </a:cubicBezTo>
                <a:cubicBezTo>
                  <a:pt x="249" y="142"/>
                  <a:pt x="213" y="70"/>
                  <a:pt x="177" y="42"/>
                </a:cubicBezTo>
                <a:cubicBezTo>
                  <a:pt x="141" y="14"/>
                  <a:pt x="82" y="0"/>
                  <a:pt x="54" y="42"/>
                </a:cubicBezTo>
                <a:close/>
              </a:path>
            </a:pathLst>
          </a:custGeom>
          <a:solidFill>
            <a:srgbClr val="00FFFF">
              <a:alpha val="10001"/>
            </a:srgbClr>
          </a:solidFill>
          <a:ln w="6350" cap="flat" cmpd="sng">
            <a:solidFill>
              <a:schemeClr val="tx1"/>
            </a:solidFill>
            <a:prstDash val="dash"/>
            <a:round/>
            <a:headEnd type="none" w="med" len="med"/>
            <a:tailEnd type="none" w="med" len="med"/>
          </a:ln>
          <a:effectLst/>
        </p:spPr>
        <p:txBody>
          <a:bodyPr/>
          <a:lstStyle/>
          <a:p>
            <a:endParaRPr lang="en-US"/>
          </a:p>
        </p:txBody>
      </p:sp>
      <p:sp>
        <p:nvSpPr>
          <p:cNvPr id="749655" name="Freeform 87"/>
          <p:cNvSpPr>
            <a:spLocks/>
          </p:cNvSpPr>
          <p:nvPr/>
        </p:nvSpPr>
        <p:spPr bwMode="auto">
          <a:xfrm>
            <a:off x="5918200" y="1393825"/>
            <a:ext cx="765175" cy="1036638"/>
          </a:xfrm>
          <a:custGeom>
            <a:avLst/>
            <a:gdLst/>
            <a:ahLst/>
            <a:cxnLst>
              <a:cxn ang="0">
                <a:pos x="294" y="13"/>
              </a:cxn>
              <a:cxn ang="0">
                <a:pos x="87" y="220"/>
              </a:cxn>
              <a:cxn ang="0">
                <a:pos x="25" y="550"/>
              </a:cxn>
              <a:cxn ang="0">
                <a:pos x="240" y="635"/>
              </a:cxn>
              <a:cxn ang="0">
                <a:pos x="340" y="427"/>
              </a:cxn>
              <a:cxn ang="0">
                <a:pos x="440" y="143"/>
              </a:cxn>
              <a:cxn ang="0">
                <a:pos x="294" y="13"/>
              </a:cxn>
            </a:cxnLst>
            <a:rect l="0" t="0" r="r" b="b"/>
            <a:pathLst>
              <a:path w="444" h="656">
                <a:moveTo>
                  <a:pt x="294" y="13"/>
                </a:moveTo>
                <a:cubicBezTo>
                  <a:pt x="235" y="26"/>
                  <a:pt x="132" y="131"/>
                  <a:pt x="87" y="220"/>
                </a:cubicBezTo>
                <a:cubicBezTo>
                  <a:pt x="42" y="309"/>
                  <a:pt x="0" y="481"/>
                  <a:pt x="25" y="550"/>
                </a:cubicBezTo>
                <a:cubicBezTo>
                  <a:pt x="50" y="619"/>
                  <a:pt x="187" y="656"/>
                  <a:pt x="240" y="635"/>
                </a:cubicBezTo>
                <a:cubicBezTo>
                  <a:pt x="293" y="614"/>
                  <a:pt x="307" y="509"/>
                  <a:pt x="340" y="427"/>
                </a:cubicBezTo>
                <a:cubicBezTo>
                  <a:pt x="373" y="345"/>
                  <a:pt x="444" y="215"/>
                  <a:pt x="440" y="143"/>
                </a:cubicBezTo>
                <a:cubicBezTo>
                  <a:pt x="436" y="71"/>
                  <a:pt x="353" y="0"/>
                  <a:pt x="294" y="13"/>
                </a:cubicBezTo>
                <a:close/>
              </a:path>
            </a:pathLst>
          </a:custGeom>
          <a:solidFill>
            <a:srgbClr val="00FFFF">
              <a:alpha val="10001"/>
            </a:srgbClr>
          </a:solidFill>
          <a:ln w="6350" cap="flat" cmpd="sng">
            <a:solidFill>
              <a:schemeClr val="tx1"/>
            </a:solidFill>
            <a:prstDash val="dash"/>
            <a:round/>
            <a:headEnd type="none" w="med" len="med"/>
            <a:tailEnd type="none" w="med" len="med"/>
          </a:ln>
          <a:effectLst/>
        </p:spPr>
        <p:txBody>
          <a:bodyPr/>
          <a:lstStyle/>
          <a:p>
            <a:endParaRPr lang="en-US"/>
          </a:p>
        </p:txBody>
      </p:sp>
      <p:sp>
        <p:nvSpPr>
          <p:cNvPr id="88" name="TextBox 87"/>
          <p:cNvSpPr txBox="1"/>
          <p:nvPr/>
        </p:nvSpPr>
        <p:spPr>
          <a:xfrm>
            <a:off x="357188" y="5543500"/>
            <a:ext cx="8569325" cy="757130"/>
          </a:xfrm>
          <a:prstGeom prst="rect">
            <a:avLst/>
          </a:prstGeom>
          <a:solidFill>
            <a:schemeClr val="accent4"/>
          </a:solidFill>
          <a:ln w="31750">
            <a:solidFill>
              <a:schemeClr val="accent4">
                <a:lumMod val="50000"/>
              </a:schemeClr>
            </a:solidFill>
          </a:ln>
          <a:effectLst/>
        </p:spPr>
        <p:txBody>
          <a:bodyPr wrap="square" rtlCol="0" anchor="b">
            <a:spAutoFit/>
          </a:bodyPr>
          <a:lstStyle/>
          <a:p>
            <a:pPr marL="176213" indent="-176213" algn="ctr">
              <a:lnSpc>
                <a:spcPct val="90000"/>
              </a:lnSpc>
            </a:pPr>
            <a:r>
              <a:rPr lang="en-US" sz="2400" b="1" dirty="0" smtClean="0">
                <a:solidFill>
                  <a:schemeClr val="bg1"/>
                </a:solidFill>
              </a:rPr>
              <a:t>Amorphous data-parallelism</a:t>
            </a:r>
            <a:r>
              <a:rPr lang="en-US" sz="2400" dirty="0" smtClean="0">
                <a:solidFill>
                  <a:schemeClr val="bg1"/>
                </a:solidFill>
              </a:rPr>
              <a:t>: parallel execution of activities, subject to neighborhood and ordering constraints</a:t>
            </a:r>
          </a:p>
        </p:txBody>
      </p:sp>
      <p:sp>
        <p:nvSpPr>
          <p:cNvPr id="89" name="Slide Number Placeholder 88"/>
          <p:cNvSpPr>
            <a:spLocks noGrp="1"/>
          </p:cNvSpPr>
          <p:nvPr>
            <p:ph type="sldNum" sz="quarter" idx="11"/>
          </p:nvPr>
        </p:nvSpPr>
        <p:spPr/>
        <p:txBody>
          <a:bodyPr/>
          <a:lstStyle/>
          <a:p>
            <a:fld id="{DF89FC0A-7A03-4E91-A6CA-4AACBFBDAA6F}" type="slidenum">
              <a:rPr lang="en-US" smtClean="0"/>
              <a:pPr/>
              <a:t>17</a:t>
            </a:fld>
            <a:endParaRPr lang="en-US"/>
          </a:p>
        </p:txBody>
      </p:sp>
    </p:spTree>
    <p:custDataLst>
      <p:tags r:id="rId1"/>
    </p:custDataLst>
    <p:extLst>
      <p:ext uri="{BB962C8B-B14F-4D97-AF65-F5344CB8AC3E}">
        <p14:creationId xmlns:p14="http://schemas.microsoft.com/office/powerpoint/2010/main" val="3704521995"/>
      </p:ext>
    </p:extLst>
  </p:cSld>
  <p:clrMapOvr>
    <a:masterClrMapping/>
  </p:clrMapOvr>
  <p:transition advTm="149172"/>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4957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4964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4963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4964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4963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4964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4963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4964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49639"/>
                                        </p:tgtEl>
                                        <p:attrNameLst>
                                          <p:attrName>style.visibility</p:attrName>
                                        </p:attrNameLst>
                                      </p:cBhvr>
                                      <p:to>
                                        <p:strVal val="visible"/>
                                      </p:to>
                                    </p:set>
                                  </p:childTnLst>
                                </p:cTn>
                              </p:par>
                              <p:par>
                                <p:cTn id="25" presetID="1" presetClass="entr" presetSubtype="0" fill="hold" grpId="1" nodeType="withEffect">
                                  <p:stCondLst>
                                    <p:cond delay="0"/>
                                  </p:stCondLst>
                                  <p:childTnLst>
                                    <p:set>
                                      <p:cBhvr>
                                        <p:cTn id="26" dur="1" fill="hold">
                                          <p:stCondLst>
                                            <p:cond delay="0"/>
                                          </p:stCondLst>
                                        </p:cTn>
                                        <p:tgtEl>
                                          <p:spTgt spid="749648"/>
                                        </p:tgtEl>
                                        <p:attrNameLst>
                                          <p:attrName>style.visibility</p:attrName>
                                        </p:attrNameLst>
                                      </p:cBhvr>
                                      <p:to>
                                        <p:strVal val="visible"/>
                                      </p:to>
                                    </p:set>
                                  </p:childTnLst>
                                </p:cTn>
                              </p:par>
                              <p:par>
                                <p:cTn id="27" presetID="1" presetClass="entr" presetSubtype="0" fill="hold" grpId="1" nodeType="withEffect">
                                  <p:stCondLst>
                                    <p:cond delay="0"/>
                                  </p:stCondLst>
                                  <p:childTnLst>
                                    <p:set>
                                      <p:cBhvr>
                                        <p:cTn id="28" dur="1" fill="hold">
                                          <p:stCondLst>
                                            <p:cond delay="0"/>
                                          </p:stCondLst>
                                        </p:cTn>
                                        <p:tgtEl>
                                          <p:spTgt spid="749638"/>
                                        </p:tgtEl>
                                        <p:attrNameLst>
                                          <p:attrName>style.visibility</p:attrName>
                                        </p:attrNameLst>
                                      </p:cBhvr>
                                      <p:to>
                                        <p:strVal val="visible"/>
                                      </p:to>
                                    </p:set>
                                  </p:childTnLst>
                                </p:cTn>
                              </p:par>
                              <p:par>
                                <p:cTn id="29" presetID="1" presetClass="exit" presetSubtype="0" fill="hold" grpId="1" nodeType="withEffect">
                                  <p:stCondLst>
                                    <p:cond delay="0"/>
                                  </p:stCondLst>
                                  <p:childTnLst>
                                    <p:set>
                                      <p:cBhvr>
                                        <p:cTn id="30" dur="1" fill="hold">
                                          <p:stCondLst>
                                            <p:cond delay="0"/>
                                          </p:stCondLst>
                                        </p:cTn>
                                        <p:tgtEl>
                                          <p:spTgt spid="749570"/>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4965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74965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749654"/>
                                        </p:tgtEl>
                                        <p:attrNameLst>
                                          <p:attrName>style.visibility</p:attrName>
                                        </p:attrNameLst>
                                      </p:cBhvr>
                                      <p:to>
                                        <p:strVal val="visible"/>
                                      </p:to>
                                    </p:set>
                                  </p:childTnLst>
                                </p:cTn>
                              </p:par>
                              <p:par>
                                <p:cTn id="39" presetID="1" presetClass="entr" presetSubtype="0" fill="hold" grpId="2" nodeType="withEffect">
                                  <p:stCondLst>
                                    <p:cond delay="0"/>
                                  </p:stCondLst>
                                  <p:childTnLst>
                                    <p:set>
                                      <p:cBhvr>
                                        <p:cTn id="40" dur="1" fill="hold">
                                          <p:stCondLst>
                                            <p:cond delay="0"/>
                                          </p:stCondLst>
                                        </p:cTn>
                                        <p:tgtEl>
                                          <p:spTgt spid="74957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749655"/>
                                        </p:tgtEl>
                                        <p:attrNameLst>
                                          <p:attrName>style.visibility</p:attrName>
                                        </p:attrNameLst>
                                      </p:cBhvr>
                                      <p:to>
                                        <p:strVal val="visible"/>
                                      </p:to>
                                    </p:set>
                                  </p:childTnLst>
                                </p:cTn>
                              </p:par>
                              <p:par>
                                <p:cTn id="43" presetID="9" presetClass="entr" presetSubtype="0" fill="hold" grpId="0" nodeType="withEffect">
                                  <p:stCondLst>
                                    <p:cond delay="0"/>
                                  </p:stCondLst>
                                  <p:childTnLst>
                                    <p:set>
                                      <p:cBhvr>
                                        <p:cTn id="44" dur="1" fill="hold">
                                          <p:stCondLst>
                                            <p:cond delay="0"/>
                                          </p:stCondLst>
                                        </p:cTn>
                                        <p:tgtEl>
                                          <p:spTgt spid="88"/>
                                        </p:tgtEl>
                                        <p:attrNameLst>
                                          <p:attrName>style.visibility</p:attrName>
                                        </p:attrNameLst>
                                      </p:cBhvr>
                                      <p:to>
                                        <p:strVal val="visible"/>
                                      </p:to>
                                    </p:set>
                                    <p:animEffect transition="in" filter="dissolve">
                                      <p:cBhvr>
                                        <p:cTn id="45" dur="500"/>
                                        <p:tgtEl>
                                          <p:spTgt spid="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9570" grpId="0" animBg="1"/>
      <p:bldP spid="749570" grpId="1" animBg="1"/>
      <p:bldP spid="749570" grpId="2" animBg="1"/>
      <p:bldP spid="749635" grpId="0"/>
      <p:bldP spid="749637" grpId="0"/>
      <p:bldP spid="749638" grpId="0"/>
      <p:bldP spid="749638" grpId="1"/>
      <p:bldP spid="749639" grpId="0"/>
      <p:bldP spid="749646" grpId="0" animBg="1"/>
      <p:bldP spid="749647" grpId="0" animBg="1"/>
      <p:bldP spid="749648" grpId="0" animBg="1"/>
      <p:bldP spid="749648" grpId="1" animBg="1"/>
      <p:bldP spid="749649" grpId="0" animBg="1"/>
      <p:bldP spid="749652" grpId="0" animBg="1"/>
      <p:bldP spid="749653" grpId="0" animBg="1"/>
      <p:bldP spid="749654" grpId="0" animBg="1"/>
      <p:bldP spid="749655" grpId="0" animBg="1"/>
      <p:bldP spid="88"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ADP in Metis</a:t>
            </a:r>
            <a:endParaRPr lang="en-US" dirty="0"/>
          </a:p>
        </p:txBody>
      </p:sp>
      <p:sp>
        <p:nvSpPr>
          <p:cNvPr id="3" name="Text Placeholder 2"/>
          <p:cNvSpPr>
            <a:spLocks noGrp="1"/>
          </p:cNvSpPr>
          <p:nvPr>
            <p:ph type="body" sz="half" idx="1"/>
          </p:nvPr>
        </p:nvSpPr>
        <p:spPr/>
        <p:txBody>
          <a:bodyPr/>
          <a:lstStyle/>
          <a:p>
            <a:r>
              <a:rPr lang="en-US" dirty="0" smtClean="0"/>
              <a:t>Coarsening</a:t>
            </a:r>
          </a:p>
          <a:p>
            <a:pPr lvl="1"/>
            <a:r>
              <a:rPr lang="en-US" b="1" dirty="0" smtClean="0"/>
              <a:t>matching</a:t>
            </a:r>
          </a:p>
          <a:p>
            <a:pPr lvl="1"/>
            <a:r>
              <a:rPr lang="en-US" dirty="0" smtClean="0"/>
              <a:t>edge contraction</a:t>
            </a:r>
          </a:p>
          <a:p>
            <a:r>
              <a:rPr lang="en-US" dirty="0" smtClean="0"/>
              <a:t>Initial partitioning</a:t>
            </a:r>
          </a:p>
          <a:p>
            <a:r>
              <a:rPr lang="en-US" dirty="0" smtClean="0"/>
              <a:t>Refinement</a:t>
            </a:r>
            <a:endParaRPr lang="en-US" dirty="0"/>
          </a:p>
        </p:txBody>
      </p:sp>
      <p:sp>
        <p:nvSpPr>
          <p:cNvPr id="5" name="Slide Number Placeholder 4"/>
          <p:cNvSpPr>
            <a:spLocks noGrp="1"/>
          </p:cNvSpPr>
          <p:nvPr>
            <p:ph type="sldNum" sz="quarter" idx="11"/>
          </p:nvPr>
        </p:nvSpPr>
        <p:spPr/>
        <p:txBody>
          <a:bodyPr/>
          <a:lstStyle/>
          <a:p>
            <a:fld id="{DF89FC0A-7A03-4E91-A6CA-4AACBFBDAA6F}" type="slidenum">
              <a:rPr lang="en-US" smtClean="0"/>
              <a:pPr/>
              <a:t>18</a:t>
            </a:fld>
            <a:endParaRPr lang="en-US"/>
          </a:p>
        </p:txBody>
      </p:sp>
      <p:sp>
        <p:nvSpPr>
          <p:cNvPr id="6" name="Freeform 5"/>
          <p:cNvSpPr/>
          <p:nvPr/>
        </p:nvSpPr>
        <p:spPr>
          <a:xfrm>
            <a:off x="4619315" y="1625828"/>
            <a:ext cx="3335130" cy="1104348"/>
          </a:xfrm>
          <a:custGeom>
            <a:avLst/>
            <a:gdLst>
              <a:gd name="connsiteX0" fmla="*/ 132522 w 3335130"/>
              <a:gd name="connsiteY0" fmla="*/ 121478 h 1104348"/>
              <a:gd name="connsiteX1" fmla="*/ 353391 w 3335130"/>
              <a:gd name="connsiteY1" fmla="*/ 541130 h 1104348"/>
              <a:gd name="connsiteX2" fmla="*/ 673652 w 3335130"/>
              <a:gd name="connsiteY2" fmla="*/ 508000 h 1104348"/>
              <a:gd name="connsiteX3" fmla="*/ 949739 w 3335130"/>
              <a:gd name="connsiteY3" fmla="*/ 938695 h 1104348"/>
              <a:gd name="connsiteX4" fmla="*/ 1336261 w 3335130"/>
              <a:gd name="connsiteY4" fmla="*/ 905565 h 1104348"/>
              <a:gd name="connsiteX5" fmla="*/ 1866348 w 3335130"/>
              <a:gd name="connsiteY5" fmla="*/ 1104348 h 1104348"/>
              <a:gd name="connsiteX6" fmla="*/ 2330174 w 3335130"/>
              <a:gd name="connsiteY6" fmla="*/ 508000 h 1104348"/>
              <a:gd name="connsiteX7" fmla="*/ 2992783 w 3335130"/>
              <a:gd name="connsiteY7" fmla="*/ 552174 h 1104348"/>
              <a:gd name="connsiteX8" fmla="*/ 3335130 w 3335130"/>
              <a:gd name="connsiteY8" fmla="*/ 11043 h 1104348"/>
              <a:gd name="connsiteX9" fmla="*/ 0 w 3335130"/>
              <a:gd name="connsiteY9" fmla="*/ 0 h 1104348"/>
              <a:gd name="connsiteX10" fmla="*/ 132522 w 3335130"/>
              <a:gd name="connsiteY10" fmla="*/ 121478 h 1104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335130" h="1104348">
                <a:moveTo>
                  <a:pt x="132522" y="121478"/>
                </a:moveTo>
                <a:lnTo>
                  <a:pt x="353391" y="541130"/>
                </a:lnTo>
                <a:lnTo>
                  <a:pt x="673652" y="508000"/>
                </a:lnTo>
                <a:lnTo>
                  <a:pt x="949739" y="938695"/>
                </a:lnTo>
                <a:lnTo>
                  <a:pt x="1336261" y="905565"/>
                </a:lnTo>
                <a:lnTo>
                  <a:pt x="1866348" y="1104348"/>
                </a:lnTo>
                <a:lnTo>
                  <a:pt x="2330174" y="508000"/>
                </a:lnTo>
                <a:lnTo>
                  <a:pt x="2992783" y="552174"/>
                </a:lnTo>
                <a:lnTo>
                  <a:pt x="3335130" y="11043"/>
                </a:lnTo>
                <a:lnTo>
                  <a:pt x="0" y="0"/>
                </a:lnTo>
                <a:lnTo>
                  <a:pt x="132522" y="121478"/>
                </a:lnTo>
                <a:close/>
              </a:path>
            </a:pathLst>
          </a:cu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Oval 6"/>
          <p:cNvSpPr>
            <a:spLocks noChangeAspect="1"/>
          </p:cNvSpPr>
          <p:nvPr/>
        </p:nvSpPr>
        <p:spPr>
          <a:xfrm>
            <a:off x="4982418" y="2209457"/>
            <a:ext cx="320040" cy="320040"/>
          </a:xfrm>
          <a:prstGeom prst="ellipse">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sp>
      <p:sp>
        <p:nvSpPr>
          <p:cNvPr id="8" name="Oval 7"/>
          <p:cNvSpPr>
            <a:spLocks noChangeAspect="1"/>
          </p:cNvSpPr>
          <p:nvPr/>
        </p:nvSpPr>
        <p:spPr>
          <a:xfrm>
            <a:off x="4983213" y="3055393"/>
            <a:ext cx="320040" cy="320040"/>
          </a:xfrm>
          <a:prstGeom prst="ellipse">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sp>
      <p:sp>
        <p:nvSpPr>
          <p:cNvPr id="9" name="Oval 8"/>
          <p:cNvSpPr>
            <a:spLocks noChangeAspect="1"/>
          </p:cNvSpPr>
          <p:nvPr/>
        </p:nvSpPr>
        <p:spPr>
          <a:xfrm>
            <a:off x="5592018" y="2659034"/>
            <a:ext cx="320040" cy="320040"/>
          </a:xfrm>
          <a:prstGeom prst="ellipse">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sp>
      <p:sp>
        <p:nvSpPr>
          <p:cNvPr id="10" name="Oval 9"/>
          <p:cNvSpPr>
            <a:spLocks noChangeAspect="1"/>
          </p:cNvSpPr>
          <p:nvPr/>
        </p:nvSpPr>
        <p:spPr>
          <a:xfrm>
            <a:off x="8309071" y="1735431"/>
            <a:ext cx="320040" cy="320040"/>
          </a:xfrm>
          <a:prstGeom prst="ellipse">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sp>
      <p:sp>
        <p:nvSpPr>
          <p:cNvPr id="11" name="Oval 10"/>
          <p:cNvSpPr>
            <a:spLocks noChangeAspect="1"/>
          </p:cNvSpPr>
          <p:nvPr/>
        </p:nvSpPr>
        <p:spPr>
          <a:xfrm>
            <a:off x="8309071" y="2192631"/>
            <a:ext cx="320040" cy="320040"/>
          </a:xfrm>
          <a:prstGeom prst="ellipse">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sp>
      <p:sp>
        <p:nvSpPr>
          <p:cNvPr id="12" name="Oval 11"/>
          <p:cNvSpPr>
            <a:spLocks noChangeAspect="1"/>
          </p:cNvSpPr>
          <p:nvPr/>
        </p:nvSpPr>
        <p:spPr>
          <a:xfrm>
            <a:off x="5912058" y="3052214"/>
            <a:ext cx="320040" cy="320040"/>
          </a:xfrm>
          <a:prstGeom prst="ellipse">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sp>
      <p:cxnSp>
        <p:nvCxnSpPr>
          <p:cNvPr id="13" name="Straight Connector 12"/>
          <p:cNvCxnSpPr>
            <a:stCxn id="41" idx="6"/>
            <a:endCxn id="40" idx="2"/>
          </p:cNvCxnSpPr>
          <p:nvPr/>
        </p:nvCxnSpPr>
        <p:spPr>
          <a:xfrm>
            <a:off x="5302458" y="1892275"/>
            <a:ext cx="976510" cy="1588"/>
          </a:xfrm>
          <a:prstGeom prst="line">
            <a:avLst/>
          </a:prstGeom>
          <a:ln w="57150" cap="flat" cmpd="sng" algn="ctr">
            <a:solidFill>
              <a:srgbClr val="00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4" name="Straight Connector 13"/>
          <p:cNvCxnSpPr>
            <a:stCxn id="41" idx="4"/>
            <a:endCxn id="7" idx="0"/>
          </p:cNvCxnSpPr>
          <p:nvPr/>
        </p:nvCxnSpPr>
        <p:spPr>
          <a:xfrm rot="5400000">
            <a:off x="5063857" y="2130876"/>
            <a:ext cx="157162" cy="1588"/>
          </a:xfrm>
          <a:prstGeom prst="line">
            <a:avLst/>
          </a:prstGeom>
          <a:ln w="57150" cap="flat" cmpd="sng" algn="ctr">
            <a:solidFill>
              <a:srgbClr val="00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5" name="Straight Connector 14"/>
          <p:cNvCxnSpPr>
            <a:stCxn id="7" idx="4"/>
            <a:endCxn id="8" idx="0"/>
          </p:cNvCxnSpPr>
          <p:nvPr/>
        </p:nvCxnSpPr>
        <p:spPr>
          <a:xfrm rot="16200000" flipH="1">
            <a:off x="4879887" y="2792047"/>
            <a:ext cx="525896" cy="795"/>
          </a:xfrm>
          <a:prstGeom prst="line">
            <a:avLst/>
          </a:prstGeom>
          <a:ln w="57150" cap="flat" cmpd="sng" algn="ctr">
            <a:solidFill>
              <a:srgbClr val="00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6" name="Straight Connector 15"/>
          <p:cNvCxnSpPr>
            <a:stCxn id="12" idx="2"/>
            <a:endCxn id="8" idx="6"/>
          </p:cNvCxnSpPr>
          <p:nvPr/>
        </p:nvCxnSpPr>
        <p:spPr>
          <a:xfrm rot="10800000" flipV="1">
            <a:off x="5303254" y="3212233"/>
            <a:ext cx="608805" cy="3179"/>
          </a:xfrm>
          <a:prstGeom prst="line">
            <a:avLst/>
          </a:prstGeom>
          <a:ln w="57150" cap="flat" cmpd="sng" algn="ctr">
            <a:solidFill>
              <a:srgbClr val="00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17" name="Oval 16"/>
          <p:cNvSpPr>
            <a:spLocks noChangeAspect="1"/>
          </p:cNvSpPr>
          <p:nvPr/>
        </p:nvSpPr>
        <p:spPr>
          <a:xfrm>
            <a:off x="6844864" y="3053804"/>
            <a:ext cx="320040" cy="320040"/>
          </a:xfrm>
          <a:prstGeom prst="ellipse">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sp>
      <p:cxnSp>
        <p:nvCxnSpPr>
          <p:cNvPr id="18" name="Straight Connector 17"/>
          <p:cNvCxnSpPr>
            <a:stCxn id="17" idx="2"/>
            <a:endCxn id="12" idx="6"/>
          </p:cNvCxnSpPr>
          <p:nvPr/>
        </p:nvCxnSpPr>
        <p:spPr>
          <a:xfrm rot="10800000">
            <a:off x="6232098" y="3212234"/>
            <a:ext cx="612766" cy="1590"/>
          </a:xfrm>
          <a:prstGeom prst="line">
            <a:avLst/>
          </a:prstGeom>
          <a:ln w="57150" cap="flat" cmpd="sng" algn="ctr">
            <a:solidFill>
              <a:srgbClr val="00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19" name="Oval 18"/>
          <p:cNvSpPr>
            <a:spLocks noChangeAspect="1"/>
          </p:cNvSpPr>
          <p:nvPr/>
        </p:nvSpPr>
        <p:spPr>
          <a:xfrm>
            <a:off x="8309071" y="3055392"/>
            <a:ext cx="320040" cy="320040"/>
          </a:xfrm>
          <a:prstGeom prst="ellipse">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sp>
      <p:cxnSp>
        <p:nvCxnSpPr>
          <p:cNvPr id="20" name="Straight Connector 19"/>
          <p:cNvCxnSpPr>
            <a:stCxn id="19" idx="2"/>
            <a:endCxn id="17" idx="6"/>
          </p:cNvCxnSpPr>
          <p:nvPr/>
        </p:nvCxnSpPr>
        <p:spPr>
          <a:xfrm rot="10800000">
            <a:off x="7164905" y="3213824"/>
            <a:ext cx="1144167" cy="1588"/>
          </a:xfrm>
          <a:prstGeom prst="line">
            <a:avLst/>
          </a:prstGeom>
          <a:ln w="57150" cap="flat" cmpd="sng" algn="ctr">
            <a:solidFill>
              <a:srgbClr val="00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a:stCxn id="42" idx="2"/>
            <a:endCxn id="7" idx="6"/>
          </p:cNvCxnSpPr>
          <p:nvPr/>
        </p:nvCxnSpPr>
        <p:spPr>
          <a:xfrm rot="10800000">
            <a:off x="5302458" y="2369477"/>
            <a:ext cx="283196" cy="794"/>
          </a:xfrm>
          <a:prstGeom prst="line">
            <a:avLst/>
          </a:prstGeom>
          <a:ln w="57150" cap="flat" cmpd="sng" algn="ctr">
            <a:solidFill>
              <a:srgbClr val="00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2" name="Straight Connector 21"/>
          <p:cNvCxnSpPr>
            <a:stCxn id="42" idx="1"/>
            <a:endCxn id="41" idx="5"/>
          </p:cNvCxnSpPr>
          <p:nvPr/>
        </p:nvCxnSpPr>
        <p:spPr>
          <a:xfrm rot="16200000" flipV="1">
            <a:off x="5318209" y="1942806"/>
            <a:ext cx="251694" cy="376934"/>
          </a:xfrm>
          <a:prstGeom prst="line">
            <a:avLst/>
          </a:prstGeom>
          <a:ln w="57150" cap="flat" cmpd="sng" algn="ctr">
            <a:solidFill>
              <a:srgbClr val="00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a:stCxn id="42" idx="7"/>
            <a:endCxn id="40" idx="3"/>
          </p:cNvCxnSpPr>
          <p:nvPr/>
        </p:nvCxnSpPr>
        <p:spPr>
          <a:xfrm rot="5400000" flipH="1" flipV="1">
            <a:off x="5967278" y="1898561"/>
            <a:ext cx="250106" cy="467012"/>
          </a:xfrm>
          <a:prstGeom prst="line">
            <a:avLst/>
          </a:prstGeom>
          <a:ln w="57150" cap="flat" cmpd="sng" algn="ctr">
            <a:solidFill>
              <a:srgbClr val="00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4" name="Straight Connector 23"/>
          <p:cNvCxnSpPr>
            <a:stCxn id="40" idx="6"/>
            <a:endCxn id="43" idx="2"/>
          </p:cNvCxnSpPr>
          <p:nvPr/>
        </p:nvCxnSpPr>
        <p:spPr>
          <a:xfrm flipV="1">
            <a:off x="6599008" y="1892275"/>
            <a:ext cx="792200" cy="1588"/>
          </a:xfrm>
          <a:prstGeom prst="line">
            <a:avLst/>
          </a:prstGeom>
          <a:ln w="57150" cap="flat" cmpd="sng" algn="ctr">
            <a:solidFill>
              <a:srgbClr val="00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5" name="Straight Connector 24"/>
          <p:cNvCxnSpPr>
            <a:stCxn id="43" idx="6"/>
            <a:endCxn id="10" idx="2"/>
          </p:cNvCxnSpPr>
          <p:nvPr/>
        </p:nvCxnSpPr>
        <p:spPr>
          <a:xfrm>
            <a:off x="7711248" y="1892275"/>
            <a:ext cx="597823" cy="3176"/>
          </a:xfrm>
          <a:prstGeom prst="line">
            <a:avLst/>
          </a:prstGeom>
          <a:ln w="57150" cap="flat" cmpd="sng" algn="ctr">
            <a:solidFill>
              <a:srgbClr val="00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6" name="Straight Connector 25"/>
          <p:cNvCxnSpPr>
            <a:stCxn id="11" idx="0"/>
            <a:endCxn id="10" idx="4"/>
          </p:cNvCxnSpPr>
          <p:nvPr/>
        </p:nvCxnSpPr>
        <p:spPr>
          <a:xfrm rot="5400000" flipH="1" flipV="1">
            <a:off x="8400511" y="2124051"/>
            <a:ext cx="137160" cy="1588"/>
          </a:xfrm>
          <a:prstGeom prst="line">
            <a:avLst/>
          </a:prstGeom>
          <a:ln w="57150" cap="flat" cmpd="sng" algn="ctr">
            <a:solidFill>
              <a:schemeClr val="tx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7" name="Straight Connector 26"/>
          <p:cNvCxnSpPr>
            <a:stCxn id="19" idx="0"/>
            <a:endCxn id="11" idx="4"/>
          </p:cNvCxnSpPr>
          <p:nvPr/>
        </p:nvCxnSpPr>
        <p:spPr>
          <a:xfrm rot="5400000" flipH="1" flipV="1">
            <a:off x="8197731" y="2784032"/>
            <a:ext cx="542721" cy="1588"/>
          </a:xfrm>
          <a:prstGeom prst="line">
            <a:avLst/>
          </a:prstGeom>
          <a:ln w="57150" cap="flat" cmpd="sng" algn="ctr">
            <a:solidFill>
              <a:srgbClr val="00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8" name="Straight Connector 27"/>
          <p:cNvCxnSpPr>
            <a:stCxn id="19" idx="1"/>
            <a:endCxn id="43" idx="5"/>
          </p:cNvCxnSpPr>
          <p:nvPr/>
        </p:nvCxnSpPr>
        <p:spPr>
          <a:xfrm rot="16200000" flipV="1">
            <a:off x="7461743" y="2208063"/>
            <a:ext cx="1096835" cy="691561"/>
          </a:xfrm>
          <a:prstGeom prst="line">
            <a:avLst/>
          </a:prstGeom>
          <a:ln w="57150" cap="flat" cmpd="sng" algn="ctr">
            <a:solidFill>
              <a:srgbClr val="00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a:stCxn id="42" idx="4"/>
            <a:endCxn id="9" idx="0"/>
          </p:cNvCxnSpPr>
          <p:nvPr/>
        </p:nvCxnSpPr>
        <p:spPr>
          <a:xfrm rot="16200000" flipH="1">
            <a:off x="5684485" y="2591480"/>
            <a:ext cx="128743" cy="6364"/>
          </a:xfrm>
          <a:prstGeom prst="line">
            <a:avLst/>
          </a:prstGeom>
          <a:ln w="57150" cap="flat" cmpd="sng" algn="ctr">
            <a:solidFill>
              <a:srgbClr val="00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30" name="Straight Connector 29"/>
          <p:cNvCxnSpPr>
            <a:stCxn id="12" idx="1"/>
            <a:endCxn id="9" idx="5"/>
          </p:cNvCxnSpPr>
          <p:nvPr/>
        </p:nvCxnSpPr>
        <p:spPr>
          <a:xfrm rot="16200000" flipV="1">
            <a:off x="5828619" y="2968775"/>
            <a:ext cx="166878" cy="93738"/>
          </a:xfrm>
          <a:prstGeom prst="line">
            <a:avLst/>
          </a:prstGeom>
          <a:ln w="57150" cap="flat" cmpd="sng" algn="ctr">
            <a:solidFill>
              <a:srgbClr val="00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31" name="Straight Connector 30"/>
          <p:cNvCxnSpPr>
            <a:stCxn id="44" idx="0"/>
            <a:endCxn id="40" idx="4"/>
          </p:cNvCxnSpPr>
          <p:nvPr/>
        </p:nvCxnSpPr>
        <p:spPr>
          <a:xfrm rot="5400000" flipH="1" flipV="1">
            <a:off x="6296433" y="2196439"/>
            <a:ext cx="285111" cy="1588"/>
          </a:xfrm>
          <a:prstGeom prst="line">
            <a:avLst/>
          </a:prstGeom>
          <a:ln w="57150" cap="flat" cmpd="sng" algn="ctr">
            <a:solidFill>
              <a:srgbClr val="00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32" name="Straight Connector 31"/>
          <p:cNvCxnSpPr>
            <a:stCxn id="12" idx="7"/>
            <a:endCxn id="44" idx="4"/>
          </p:cNvCxnSpPr>
          <p:nvPr/>
        </p:nvCxnSpPr>
        <p:spPr>
          <a:xfrm rot="5400000" flipH="1" flipV="1">
            <a:off x="6092084" y="2752180"/>
            <a:ext cx="440049" cy="253759"/>
          </a:xfrm>
          <a:prstGeom prst="line">
            <a:avLst/>
          </a:prstGeom>
          <a:ln w="57150" cap="flat" cmpd="sng" algn="ctr">
            <a:solidFill>
              <a:srgbClr val="00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33" name="Oval 32"/>
          <p:cNvSpPr>
            <a:spLocks noChangeAspect="1"/>
          </p:cNvSpPr>
          <p:nvPr/>
        </p:nvSpPr>
        <p:spPr>
          <a:xfrm>
            <a:off x="6957221" y="2226638"/>
            <a:ext cx="320040" cy="320040"/>
          </a:xfrm>
          <a:prstGeom prst="ellipse">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sp>
      <p:cxnSp>
        <p:nvCxnSpPr>
          <p:cNvPr id="34" name="Straight Connector 33"/>
          <p:cNvCxnSpPr>
            <a:stCxn id="33" idx="7"/>
            <a:endCxn id="43" idx="3"/>
          </p:cNvCxnSpPr>
          <p:nvPr/>
        </p:nvCxnSpPr>
        <p:spPr>
          <a:xfrm rot="5400000" flipH="1" flipV="1">
            <a:off x="7200194" y="2035625"/>
            <a:ext cx="268081" cy="207685"/>
          </a:xfrm>
          <a:prstGeom prst="line">
            <a:avLst/>
          </a:prstGeom>
          <a:ln w="57150" cap="flat" cmpd="sng" algn="ctr">
            <a:solidFill>
              <a:srgbClr val="00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35" name="Straight Connector 34"/>
          <p:cNvCxnSpPr>
            <a:stCxn id="33" idx="3"/>
            <a:endCxn id="12" idx="7"/>
          </p:cNvCxnSpPr>
          <p:nvPr/>
        </p:nvCxnSpPr>
        <p:spPr>
          <a:xfrm rot="5400000">
            <a:off x="6295023" y="2390016"/>
            <a:ext cx="599274" cy="818861"/>
          </a:xfrm>
          <a:prstGeom prst="line">
            <a:avLst/>
          </a:prstGeom>
          <a:ln w="57150" cap="flat" cmpd="sng" algn="ctr">
            <a:solidFill>
              <a:srgbClr val="00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36" name="Straight Connector 35"/>
          <p:cNvCxnSpPr>
            <a:stCxn id="33" idx="4"/>
            <a:endCxn id="17" idx="0"/>
          </p:cNvCxnSpPr>
          <p:nvPr/>
        </p:nvCxnSpPr>
        <p:spPr>
          <a:xfrm rot="5400000">
            <a:off x="6807500" y="2744063"/>
            <a:ext cx="507126" cy="112357"/>
          </a:xfrm>
          <a:prstGeom prst="line">
            <a:avLst/>
          </a:prstGeom>
          <a:ln w="57150" cap="flat" cmpd="sng" algn="ctr">
            <a:solidFill>
              <a:srgbClr val="00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37" name="Oval 36"/>
          <p:cNvSpPr>
            <a:spLocks noChangeAspect="1"/>
          </p:cNvSpPr>
          <p:nvPr/>
        </p:nvSpPr>
        <p:spPr>
          <a:xfrm>
            <a:off x="7598099" y="2546678"/>
            <a:ext cx="320040" cy="320040"/>
          </a:xfrm>
          <a:prstGeom prst="ellipse">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sp>
      <p:cxnSp>
        <p:nvCxnSpPr>
          <p:cNvPr id="38" name="Straight Connector 37"/>
          <p:cNvCxnSpPr>
            <a:stCxn id="33" idx="5"/>
            <a:endCxn id="37" idx="2"/>
          </p:cNvCxnSpPr>
          <p:nvPr/>
        </p:nvCxnSpPr>
        <p:spPr>
          <a:xfrm rot="16200000" flipH="1">
            <a:off x="7310801" y="2419399"/>
            <a:ext cx="206889" cy="367707"/>
          </a:xfrm>
          <a:prstGeom prst="line">
            <a:avLst/>
          </a:prstGeom>
          <a:ln w="57150" cap="flat" cmpd="sng" algn="ctr">
            <a:solidFill>
              <a:srgbClr val="00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39" name="Straight Connector 38"/>
          <p:cNvCxnSpPr>
            <a:stCxn id="37" idx="5"/>
            <a:endCxn id="19" idx="1"/>
          </p:cNvCxnSpPr>
          <p:nvPr/>
        </p:nvCxnSpPr>
        <p:spPr>
          <a:xfrm rot="16200000" flipH="1">
            <a:off x="7972399" y="2718720"/>
            <a:ext cx="282412" cy="484670"/>
          </a:xfrm>
          <a:prstGeom prst="line">
            <a:avLst/>
          </a:prstGeom>
          <a:ln w="57150" cap="flat" cmpd="sng" algn="ctr">
            <a:solidFill>
              <a:srgbClr val="00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40" name="Oval 39"/>
          <p:cNvSpPr>
            <a:spLocks noChangeAspect="1"/>
          </p:cNvSpPr>
          <p:nvPr/>
        </p:nvSpPr>
        <p:spPr>
          <a:xfrm>
            <a:off x="6278968" y="1733843"/>
            <a:ext cx="320040" cy="320040"/>
          </a:xfrm>
          <a:prstGeom prst="ellipse">
            <a:avLst/>
          </a:prstGeom>
          <a:solidFill>
            <a:schemeClr val="bg1"/>
          </a:solidFill>
          <a:ln>
            <a:solidFill>
              <a:srgbClr val="000000"/>
            </a:solidFill>
          </a:ln>
        </p:spPr>
        <p:style>
          <a:lnRef idx="1">
            <a:schemeClr val="accent1"/>
          </a:lnRef>
          <a:fillRef idx="3">
            <a:schemeClr val="accent1"/>
          </a:fillRef>
          <a:effectRef idx="2">
            <a:schemeClr val="accent1"/>
          </a:effectRef>
          <a:fontRef idx="minor">
            <a:schemeClr val="lt1"/>
          </a:fontRef>
        </p:style>
      </p:sp>
      <p:sp>
        <p:nvSpPr>
          <p:cNvPr id="41" name="Oval 40"/>
          <p:cNvSpPr>
            <a:spLocks noChangeAspect="1"/>
          </p:cNvSpPr>
          <p:nvPr/>
        </p:nvSpPr>
        <p:spPr>
          <a:xfrm>
            <a:off x="4982418" y="1732255"/>
            <a:ext cx="320040" cy="320040"/>
          </a:xfrm>
          <a:prstGeom prst="ellipse">
            <a:avLst/>
          </a:prstGeom>
          <a:solidFill>
            <a:schemeClr val="bg1"/>
          </a:solidFill>
          <a:ln>
            <a:solidFill>
              <a:srgbClr val="000000"/>
            </a:solidFill>
          </a:ln>
        </p:spPr>
        <p:style>
          <a:lnRef idx="1">
            <a:schemeClr val="accent1"/>
          </a:lnRef>
          <a:fillRef idx="3">
            <a:schemeClr val="accent1"/>
          </a:fillRef>
          <a:effectRef idx="2">
            <a:schemeClr val="accent1"/>
          </a:effectRef>
          <a:fontRef idx="minor">
            <a:schemeClr val="lt1"/>
          </a:fontRef>
        </p:style>
      </p:sp>
      <p:sp>
        <p:nvSpPr>
          <p:cNvPr id="42" name="Oval 41"/>
          <p:cNvSpPr>
            <a:spLocks noChangeAspect="1"/>
          </p:cNvSpPr>
          <p:nvPr/>
        </p:nvSpPr>
        <p:spPr>
          <a:xfrm>
            <a:off x="5585654" y="2210251"/>
            <a:ext cx="320040" cy="320040"/>
          </a:xfrm>
          <a:prstGeom prst="ellipse">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sp>
      <p:sp>
        <p:nvSpPr>
          <p:cNvPr id="43" name="Oval 42"/>
          <p:cNvSpPr>
            <a:spLocks noChangeAspect="1"/>
          </p:cNvSpPr>
          <p:nvPr/>
        </p:nvSpPr>
        <p:spPr>
          <a:xfrm>
            <a:off x="7391208" y="1732255"/>
            <a:ext cx="320040" cy="320040"/>
          </a:xfrm>
          <a:prstGeom prst="ellipse">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sp>
      <p:sp>
        <p:nvSpPr>
          <p:cNvPr id="44" name="Oval 43"/>
          <p:cNvSpPr>
            <a:spLocks noChangeAspect="1"/>
          </p:cNvSpPr>
          <p:nvPr/>
        </p:nvSpPr>
        <p:spPr>
          <a:xfrm>
            <a:off x="6278968" y="2338994"/>
            <a:ext cx="320040" cy="320040"/>
          </a:xfrm>
          <a:prstGeom prst="ellipse">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2407519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1000" fill="hold"/>
                                        <p:tgtEl>
                                          <p:spTgt spid="40"/>
                                        </p:tgtEl>
                                        <p:attrNameLst>
                                          <p:attrName>fillcolor</p:attrName>
                                        </p:attrNameLst>
                                      </p:cBhvr>
                                      <p:to>
                                        <a:srgbClr val="FF0000"/>
                                      </p:to>
                                    </p:animClr>
                                    <p:set>
                                      <p:cBhvr>
                                        <p:cTn id="7" dur="1000" fill="hold"/>
                                        <p:tgtEl>
                                          <p:spTgt spid="40"/>
                                        </p:tgtEl>
                                        <p:attrNameLst>
                                          <p:attrName>fill.type</p:attrName>
                                        </p:attrNameLst>
                                      </p:cBhvr>
                                      <p:to>
                                        <p:strVal val="solid"/>
                                      </p:to>
                                    </p:set>
                                    <p:set>
                                      <p:cBhvr>
                                        <p:cTn id="8" dur="1000" fill="hold"/>
                                        <p:tgtEl>
                                          <p:spTgt spid="40"/>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mph" presetSubtype="2" fill="hold" nodeType="clickEffect">
                                  <p:stCondLst>
                                    <p:cond delay="0"/>
                                  </p:stCondLst>
                                  <p:childTnLst>
                                    <p:animClr clrSpc="rgb" dir="cw">
                                      <p:cBhvr>
                                        <p:cTn id="16" dur="500" fill="hold"/>
                                        <p:tgtEl>
                                          <p:spTgt spid="43"/>
                                        </p:tgtEl>
                                        <p:attrNameLst>
                                          <p:attrName>fillcolor</p:attrName>
                                        </p:attrNameLst>
                                      </p:cBhvr>
                                      <p:to>
                                        <a:srgbClr val="FF0000"/>
                                      </p:to>
                                    </p:animClr>
                                    <p:set>
                                      <p:cBhvr>
                                        <p:cTn id="17" dur="500" fill="hold"/>
                                        <p:tgtEl>
                                          <p:spTgt spid="43"/>
                                        </p:tgtEl>
                                        <p:attrNameLst>
                                          <p:attrName>fill.type</p:attrName>
                                        </p:attrNameLst>
                                      </p:cBhvr>
                                      <p:to>
                                        <p:strVal val="solid"/>
                                      </p:to>
                                    </p:set>
                                    <p:set>
                                      <p:cBhvr>
                                        <p:cTn id="18" dur="500" fill="hold"/>
                                        <p:tgtEl>
                                          <p:spTgt spid="43"/>
                                        </p:tgtEl>
                                        <p:attrNameLst>
                                          <p:attrName>fill.on</p:attrName>
                                        </p:attrNameLst>
                                      </p:cBhvr>
                                      <p:to>
                                        <p:strVal val="true"/>
                                      </p:to>
                                    </p:set>
                                  </p:childTnLst>
                                </p:cTn>
                              </p:par>
                            </p:childTnLst>
                          </p:cTn>
                        </p:par>
                      </p:childTnLst>
                    </p:cTn>
                  </p:par>
                  <p:par>
                    <p:cTn id="19" fill="hold">
                      <p:stCondLst>
                        <p:cond delay="indefinite"/>
                      </p:stCondLst>
                      <p:childTnLst>
                        <p:par>
                          <p:cTn id="20" fill="hold">
                            <p:stCondLst>
                              <p:cond delay="0"/>
                            </p:stCondLst>
                            <p:childTnLst>
                              <p:par>
                                <p:cTn id="21" presetID="1" presetClass="emph" presetSubtype="2" fill="hold" nodeType="clickEffect">
                                  <p:stCondLst>
                                    <p:cond delay="0"/>
                                  </p:stCondLst>
                                  <p:childTnLst>
                                    <p:animClr clrSpc="rgb" dir="cw">
                                      <p:cBhvr>
                                        <p:cTn id="22" dur="1000" fill="hold"/>
                                        <p:tgtEl>
                                          <p:spTgt spid="40"/>
                                        </p:tgtEl>
                                        <p:attrNameLst>
                                          <p:attrName>fillcolor</p:attrName>
                                        </p:attrNameLst>
                                      </p:cBhvr>
                                      <p:to>
                                        <a:schemeClr val="accent1"/>
                                      </p:to>
                                    </p:animClr>
                                    <p:set>
                                      <p:cBhvr>
                                        <p:cTn id="23" dur="1000" fill="hold"/>
                                        <p:tgtEl>
                                          <p:spTgt spid="40"/>
                                        </p:tgtEl>
                                        <p:attrNameLst>
                                          <p:attrName>fill.type</p:attrName>
                                        </p:attrNameLst>
                                      </p:cBhvr>
                                      <p:to>
                                        <p:strVal val="solid"/>
                                      </p:to>
                                    </p:set>
                                    <p:set>
                                      <p:cBhvr>
                                        <p:cTn id="24" dur="1000" fill="hold"/>
                                        <p:tgtEl>
                                          <p:spTgt spid="40"/>
                                        </p:tgtEl>
                                        <p:attrNameLst>
                                          <p:attrName>fill.on</p:attrName>
                                        </p:attrNameLst>
                                      </p:cBhvr>
                                      <p:to>
                                        <p:strVal val="true"/>
                                      </p:to>
                                    </p:set>
                                  </p:childTnLst>
                                </p:cTn>
                              </p:par>
                              <p:par>
                                <p:cTn id="25" presetID="1" presetClass="emph" presetSubtype="2" fill="hold" nodeType="withEffect">
                                  <p:stCondLst>
                                    <p:cond delay="0"/>
                                  </p:stCondLst>
                                  <p:childTnLst>
                                    <p:animClr clrSpc="rgb" dir="cw">
                                      <p:cBhvr>
                                        <p:cTn id="26" dur="1000" fill="hold"/>
                                        <p:tgtEl>
                                          <p:spTgt spid="43"/>
                                        </p:tgtEl>
                                        <p:attrNameLst>
                                          <p:attrName>fillcolor</p:attrName>
                                        </p:attrNameLst>
                                      </p:cBhvr>
                                      <p:to>
                                        <a:schemeClr val="accent1"/>
                                      </p:to>
                                    </p:animClr>
                                    <p:set>
                                      <p:cBhvr>
                                        <p:cTn id="27" dur="1000" fill="hold"/>
                                        <p:tgtEl>
                                          <p:spTgt spid="43"/>
                                        </p:tgtEl>
                                        <p:attrNameLst>
                                          <p:attrName>fill.type</p:attrName>
                                        </p:attrNameLst>
                                      </p:cBhvr>
                                      <p:to>
                                        <p:strVal val="solid"/>
                                      </p:to>
                                    </p:set>
                                    <p:set>
                                      <p:cBhvr>
                                        <p:cTn id="28" dur="1000" fill="hold"/>
                                        <p:tgtEl>
                                          <p:spTgt spid="43"/>
                                        </p:tgtEl>
                                        <p:attrNameLst>
                                          <p:attrName>fill.on</p:attrName>
                                        </p:attrNameLst>
                                      </p:cBhvr>
                                      <p:to>
                                        <p:strVal val="true"/>
                                      </p:to>
                                    </p:set>
                                  </p:childTnLst>
                                </p:cTn>
                              </p:par>
                              <p:par>
                                <p:cTn id="29" presetID="1" presetClass="exit" presetSubtype="0" fill="hold" grpId="1" nodeType="withEffect">
                                  <p:stCondLst>
                                    <p:cond delay="0"/>
                                  </p:stCondLst>
                                  <p:childTnLst>
                                    <p:set>
                                      <p:cBhvr>
                                        <p:cTn id="30" dur="1" fill="hold">
                                          <p:stCondLst>
                                            <p:cond delay="0"/>
                                          </p:stCondLst>
                                        </p:cTn>
                                        <p:tgtEl>
                                          <p:spTgt spid="6"/>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mph" presetSubtype="2" fill="hold" nodeType="clickEffect">
                                  <p:stCondLst>
                                    <p:cond delay="0"/>
                                  </p:stCondLst>
                                  <p:childTnLst>
                                    <p:animClr clrSpc="rgb" dir="cw">
                                      <p:cBhvr>
                                        <p:cTn id="34" dur="1000" fill="hold"/>
                                        <p:tgtEl>
                                          <p:spTgt spid="8"/>
                                        </p:tgtEl>
                                        <p:attrNameLst>
                                          <p:attrName>fillcolor</p:attrName>
                                        </p:attrNameLst>
                                      </p:cBhvr>
                                      <p:to>
                                        <a:srgbClr val="7E7F7E"/>
                                      </p:to>
                                    </p:animClr>
                                    <p:set>
                                      <p:cBhvr>
                                        <p:cTn id="35" dur="1000" fill="hold"/>
                                        <p:tgtEl>
                                          <p:spTgt spid="8"/>
                                        </p:tgtEl>
                                        <p:attrNameLst>
                                          <p:attrName>fill.type</p:attrName>
                                        </p:attrNameLst>
                                      </p:cBhvr>
                                      <p:to>
                                        <p:strVal val="solid"/>
                                      </p:to>
                                    </p:set>
                                    <p:set>
                                      <p:cBhvr>
                                        <p:cTn id="36" dur="1000" fill="hold"/>
                                        <p:tgtEl>
                                          <p:spTgt spid="8"/>
                                        </p:tgtEl>
                                        <p:attrNameLst>
                                          <p:attrName>fill.on</p:attrName>
                                        </p:attrNameLst>
                                      </p:cBhvr>
                                      <p:to>
                                        <p:strVal val="true"/>
                                      </p:to>
                                    </p:set>
                                  </p:childTnLst>
                                </p:cTn>
                              </p:par>
                              <p:par>
                                <p:cTn id="37" presetID="1" presetClass="emph" presetSubtype="2" fill="hold" nodeType="withEffect">
                                  <p:stCondLst>
                                    <p:cond delay="0"/>
                                  </p:stCondLst>
                                  <p:childTnLst>
                                    <p:animClr clrSpc="rgb" dir="cw">
                                      <p:cBhvr>
                                        <p:cTn id="38" dur="1000" fill="hold"/>
                                        <p:tgtEl>
                                          <p:spTgt spid="10"/>
                                        </p:tgtEl>
                                        <p:attrNameLst>
                                          <p:attrName>fillcolor</p:attrName>
                                        </p:attrNameLst>
                                      </p:cBhvr>
                                      <p:to>
                                        <a:srgbClr val="8064A2"/>
                                      </p:to>
                                    </p:animClr>
                                    <p:set>
                                      <p:cBhvr>
                                        <p:cTn id="39" dur="1000" fill="hold"/>
                                        <p:tgtEl>
                                          <p:spTgt spid="10"/>
                                        </p:tgtEl>
                                        <p:attrNameLst>
                                          <p:attrName>fill.type</p:attrName>
                                        </p:attrNameLst>
                                      </p:cBhvr>
                                      <p:to>
                                        <p:strVal val="solid"/>
                                      </p:to>
                                    </p:set>
                                    <p:set>
                                      <p:cBhvr>
                                        <p:cTn id="40" dur="1000" fill="hold"/>
                                        <p:tgtEl>
                                          <p:spTgt spid="10"/>
                                        </p:tgtEl>
                                        <p:attrNameLst>
                                          <p:attrName>fill.on</p:attrName>
                                        </p:attrNameLst>
                                      </p:cBhvr>
                                      <p:to>
                                        <p:strVal val="true"/>
                                      </p:to>
                                    </p:set>
                                  </p:childTnLst>
                                </p:cTn>
                              </p:par>
                              <p:par>
                                <p:cTn id="41" presetID="1" presetClass="emph" presetSubtype="2" fill="hold" nodeType="withEffect">
                                  <p:stCondLst>
                                    <p:cond delay="0"/>
                                  </p:stCondLst>
                                  <p:childTnLst>
                                    <p:animClr clrSpc="rgb" dir="cw">
                                      <p:cBhvr>
                                        <p:cTn id="42" dur="1000" fill="hold"/>
                                        <p:tgtEl>
                                          <p:spTgt spid="7"/>
                                        </p:tgtEl>
                                        <p:attrNameLst>
                                          <p:attrName>fillcolor</p:attrName>
                                        </p:attrNameLst>
                                      </p:cBhvr>
                                      <p:to>
                                        <a:srgbClr val="FFCCFF"/>
                                      </p:to>
                                    </p:animClr>
                                    <p:set>
                                      <p:cBhvr>
                                        <p:cTn id="43" dur="1000" fill="hold"/>
                                        <p:tgtEl>
                                          <p:spTgt spid="7"/>
                                        </p:tgtEl>
                                        <p:attrNameLst>
                                          <p:attrName>fill.type</p:attrName>
                                        </p:attrNameLst>
                                      </p:cBhvr>
                                      <p:to>
                                        <p:strVal val="solid"/>
                                      </p:to>
                                    </p:set>
                                    <p:set>
                                      <p:cBhvr>
                                        <p:cTn id="44" dur="1000" fill="hold"/>
                                        <p:tgtEl>
                                          <p:spTgt spid="7"/>
                                        </p:tgtEl>
                                        <p:attrNameLst>
                                          <p:attrName>fill.on</p:attrName>
                                        </p:attrNameLst>
                                      </p:cBhvr>
                                      <p:to>
                                        <p:strVal val="true"/>
                                      </p:to>
                                    </p:set>
                                  </p:childTnLst>
                                </p:cTn>
                              </p:par>
                              <p:par>
                                <p:cTn id="45" presetID="1" presetClass="emph" presetSubtype="2" fill="hold" nodeType="withEffect">
                                  <p:stCondLst>
                                    <p:cond delay="0"/>
                                  </p:stCondLst>
                                  <p:childTnLst>
                                    <p:animClr clrSpc="rgb" dir="cw">
                                      <p:cBhvr>
                                        <p:cTn id="46" dur="1000" fill="hold"/>
                                        <p:tgtEl>
                                          <p:spTgt spid="9"/>
                                        </p:tgtEl>
                                        <p:attrNameLst>
                                          <p:attrName>fillcolor</p:attrName>
                                        </p:attrNameLst>
                                      </p:cBhvr>
                                      <p:to>
                                        <a:srgbClr val="FFFF00"/>
                                      </p:to>
                                    </p:animClr>
                                    <p:set>
                                      <p:cBhvr>
                                        <p:cTn id="47" dur="1000" fill="hold"/>
                                        <p:tgtEl>
                                          <p:spTgt spid="9"/>
                                        </p:tgtEl>
                                        <p:attrNameLst>
                                          <p:attrName>fill.type</p:attrName>
                                        </p:attrNameLst>
                                      </p:cBhvr>
                                      <p:to>
                                        <p:strVal val="solid"/>
                                      </p:to>
                                    </p:set>
                                    <p:set>
                                      <p:cBhvr>
                                        <p:cTn id="48" dur="1000" fill="hold"/>
                                        <p:tgtEl>
                                          <p:spTgt spid="9"/>
                                        </p:tgtEl>
                                        <p:attrNameLst>
                                          <p:attrName>fill.on</p:attrName>
                                        </p:attrNameLst>
                                      </p:cBhvr>
                                      <p:to>
                                        <p:strVal val="true"/>
                                      </p:to>
                                    </p:set>
                                  </p:childTnLst>
                                </p:cTn>
                              </p:par>
                              <p:par>
                                <p:cTn id="49" presetID="1" presetClass="emph" presetSubtype="2" fill="hold" nodeType="withEffect">
                                  <p:stCondLst>
                                    <p:cond delay="0"/>
                                  </p:stCondLst>
                                  <p:childTnLst>
                                    <p:animClr clrSpc="rgb" dir="cw">
                                      <p:cBhvr>
                                        <p:cTn id="50" dur="1000" fill="hold"/>
                                        <p:tgtEl>
                                          <p:spTgt spid="11"/>
                                        </p:tgtEl>
                                        <p:attrNameLst>
                                          <p:attrName>fillcolor</p:attrName>
                                        </p:attrNameLst>
                                      </p:cBhvr>
                                      <p:to>
                                        <a:srgbClr val="F46603"/>
                                      </p:to>
                                    </p:animClr>
                                    <p:set>
                                      <p:cBhvr>
                                        <p:cTn id="51" dur="1000" fill="hold"/>
                                        <p:tgtEl>
                                          <p:spTgt spid="11"/>
                                        </p:tgtEl>
                                        <p:attrNameLst>
                                          <p:attrName>fill.type</p:attrName>
                                        </p:attrNameLst>
                                      </p:cBhvr>
                                      <p:to>
                                        <p:strVal val="solid"/>
                                      </p:to>
                                    </p:set>
                                    <p:set>
                                      <p:cBhvr>
                                        <p:cTn id="52" dur="1000" fill="hold"/>
                                        <p:tgtEl>
                                          <p:spTgt spid="11"/>
                                        </p:tgtEl>
                                        <p:attrNameLst>
                                          <p:attrName>fill.on</p:attrName>
                                        </p:attrNameLst>
                                      </p:cBhvr>
                                      <p:to>
                                        <p:strVal val="true"/>
                                      </p:to>
                                    </p:set>
                                  </p:childTnLst>
                                </p:cTn>
                              </p:par>
                              <p:par>
                                <p:cTn id="53" presetID="1" presetClass="emph" presetSubtype="2" fill="hold" nodeType="withEffect">
                                  <p:stCondLst>
                                    <p:cond delay="0"/>
                                  </p:stCondLst>
                                  <p:childTnLst>
                                    <p:animClr clrSpc="rgb" dir="cw">
                                      <p:cBhvr>
                                        <p:cTn id="54" dur="1000" fill="hold"/>
                                        <p:tgtEl>
                                          <p:spTgt spid="12"/>
                                        </p:tgtEl>
                                        <p:attrNameLst>
                                          <p:attrName>fillcolor</p:attrName>
                                        </p:attrNameLst>
                                      </p:cBhvr>
                                      <p:to>
                                        <a:srgbClr val="9BBB59"/>
                                      </p:to>
                                    </p:animClr>
                                    <p:set>
                                      <p:cBhvr>
                                        <p:cTn id="55" dur="1000" fill="hold"/>
                                        <p:tgtEl>
                                          <p:spTgt spid="12"/>
                                        </p:tgtEl>
                                        <p:attrNameLst>
                                          <p:attrName>fill.type</p:attrName>
                                        </p:attrNameLst>
                                      </p:cBhvr>
                                      <p:to>
                                        <p:strVal val="solid"/>
                                      </p:to>
                                    </p:set>
                                    <p:set>
                                      <p:cBhvr>
                                        <p:cTn id="56" dur="1000" fill="hold"/>
                                        <p:tgtEl>
                                          <p:spTgt spid="12"/>
                                        </p:tgtEl>
                                        <p:attrNameLst>
                                          <p:attrName>fill.on</p:attrName>
                                        </p:attrNameLst>
                                      </p:cBhvr>
                                      <p:to>
                                        <p:strVal val="true"/>
                                      </p:to>
                                    </p:set>
                                  </p:childTnLst>
                                </p:cTn>
                              </p:par>
                              <p:par>
                                <p:cTn id="57" presetID="1" presetClass="emph" presetSubtype="2" fill="hold" nodeType="withEffect">
                                  <p:stCondLst>
                                    <p:cond delay="0"/>
                                  </p:stCondLst>
                                  <p:childTnLst>
                                    <p:animClr clrSpc="rgb" dir="cw">
                                      <p:cBhvr>
                                        <p:cTn id="58" dur="1000" fill="hold"/>
                                        <p:tgtEl>
                                          <p:spTgt spid="17"/>
                                        </p:tgtEl>
                                        <p:attrNameLst>
                                          <p:attrName>fillcolor</p:attrName>
                                        </p:attrNameLst>
                                      </p:cBhvr>
                                      <p:to>
                                        <a:srgbClr val="953734"/>
                                      </p:to>
                                    </p:animClr>
                                    <p:set>
                                      <p:cBhvr>
                                        <p:cTn id="59" dur="1000" fill="hold"/>
                                        <p:tgtEl>
                                          <p:spTgt spid="17"/>
                                        </p:tgtEl>
                                        <p:attrNameLst>
                                          <p:attrName>fill.type</p:attrName>
                                        </p:attrNameLst>
                                      </p:cBhvr>
                                      <p:to>
                                        <p:strVal val="solid"/>
                                      </p:to>
                                    </p:set>
                                    <p:set>
                                      <p:cBhvr>
                                        <p:cTn id="60" dur="1000" fill="hold"/>
                                        <p:tgtEl>
                                          <p:spTgt spid="17"/>
                                        </p:tgtEl>
                                        <p:attrNameLst>
                                          <p:attrName>fill.on</p:attrName>
                                        </p:attrNameLst>
                                      </p:cBhvr>
                                      <p:to>
                                        <p:strVal val="true"/>
                                      </p:to>
                                    </p:set>
                                  </p:childTnLst>
                                </p:cTn>
                              </p:par>
                              <p:par>
                                <p:cTn id="61" presetID="1" presetClass="emph" presetSubtype="2" fill="hold" nodeType="withEffect">
                                  <p:stCondLst>
                                    <p:cond delay="0"/>
                                  </p:stCondLst>
                                  <p:childTnLst>
                                    <p:animClr clrSpc="rgb" dir="cw">
                                      <p:cBhvr>
                                        <p:cTn id="62" dur="1000" fill="hold"/>
                                        <p:tgtEl>
                                          <p:spTgt spid="41"/>
                                        </p:tgtEl>
                                        <p:attrNameLst>
                                          <p:attrName>fillcolor</p:attrName>
                                        </p:attrNameLst>
                                      </p:cBhvr>
                                      <p:to>
                                        <a:srgbClr val="FFCCFF"/>
                                      </p:to>
                                    </p:animClr>
                                    <p:set>
                                      <p:cBhvr>
                                        <p:cTn id="63" dur="1000" fill="hold"/>
                                        <p:tgtEl>
                                          <p:spTgt spid="41"/>
                                        </p:tgtEl>
                                        <p:attrNameLst>
                                          <p:attrName>fill.type</p:attrName>
                                        </p:attrNameLst>
                                      </p:cBhvr>
                                      <p:to>
                                        <p:strVal val="solid"/>
                                      </p:to>
                                    </p:set>
                                    <p:set>
                                      <p:cBhvr>
                                        <p:cTn id="64" dur="1000" fill="hold"/>
                                        <p:tgtEl>
                                          <p:spTgt spid="41"/>
                                        </p:tgtEl>
                                        <p:attrNameLst>
                                          <p:attrName>fill.on</p:attrName>
                                        </p:attrNameLst>
                                      </p:cBhvr>
                                      <p:to>
                                        <p:strVal val="true"/>
                                      </p:to>
                                    </p:set>
                                  </p:childTnLst>
                                </p:cTn>
                              </p:par>
                              <p:par>
                                <p:cTn id="65" presetID="1" presetClass="emph" presetSubtype="2" fill="hold" nodeType="withEffect">
                                  <p:stCondLst>
                                    <p:cond delay="0"/>
                                  </p:stCondLst>
                                  <p:childTnLst>
                                    <p:animClr clrSpc="rgb" dir="cw">
                                      <p:cBhvr>
                                        <p:cTn id="66" dur="1000" fill="hold"/>
                                        <p:tgtEl>
                                          <p:spTgt spid="33"/>
                                        </p:tgtEl>
                                        <p:attrNameLst>
                                          <p:attrName>fillcolor</p:attrName>
                                        </p:attrNameLst>
                                      </p:cBhvr>
                                      <p:to>
                                        <a:srgbClr val="C5E0F2"/>
                                      </p:to>
                                    </p:animClr>
                                    <p:set>
                                      <p:cBhvr>
                                        <p:cTn id="67" dur="1000" fill="hold"/>
                                        <p:tgtEl>
                                          <p:spTgt spid="33"/>
                                        </p:tgtEl>
                                        <p:attrNameLst>
                                          <p:attrName>fill.type</p:attrName>
                                        </p:attrNameLst>
                                      </p:cBhvr>
                                      <p:to>
                                        <p:strVal val="solid"/>
                                      </p:to>
                                    </p:set>
                                    <p:set>
                                      <p:cBhvr>
                                        <p:cTn id="68" dur="1000" fill="hold"/>
                                        <p:tgtEl>
                                          <p:spTgt spid="33"/>
                                        </p:tgtEl>
                                        <p:attrNameLst>
                                          <p:attrName>fill.on</p:attrName>
                                        </p:attrNameLst>
                                      </p:cBhvr>
                                      <p:to>
                                        <p:strVal val="true"/>
                                      </p:to>
                                    </p:set>
                                  </p:childTnLst>
                                </p:cTn>
                              </p:par>
                              <p:par>
                                <p:cTn id="69" presetID="1" presetClass="emph" presetSubtype="2" fill="hold" nodeType="withEffect">
                                  <p:stCondLst>
                                    <p:cond delay="0"/>
                                  </p:stCondLst>
                                  <p:childTnLst>
                                    <p:animClr clrSpc="rgb" dir="cw">
                                      <p:cBhvr>
                                        <p:cTn id="70" dur="1000" fill="hold"/>
                                        <p:tgtEl>
                                          <p:spTgt spid="37"/>
                                        </p:tgtEl>
                                        <p:attrNameLst>
                                          <p:attrName>fillcolor</p:attrName>
                                        </p:attrNameLst>
                                      </p:cBhvr>
                                      <p:to>
                                        <a:srgbClr val="C5E0F2"/>
                                      </p:to>
                                    </p:animClr>
                                    <p:set>
                                      <p:cBhvr>
                                        <p:cTn id="71" dur="1000" fill="hold"/>
                                        <p:tgtEl>
                                          <p:spTgt spid="37"/>
                                        </p:tgtEl>
                                        <p:attrNameLst>
                                          <p:attrName>fill.type</p:attrName>
                                        </p:attrNameLst>
                                      </p:cBhvr>
                                      <p:to>
                                        <p:strVal val="solid"/>
                                      </p:to>
                                    </p:set>
                                    <p:set>
                                      <p:cBhvr>
                                        <p:cTn id="72" dur="1000" fill="hold"/>
                                        <p:tgtEl>
                                          <p:spTgt spid="37"/>
                                        </p:tgtEl>
                                        <p:attrNameLst>
                                          <p:attrName>fill.on</p:attrName>
                                        </p:attrNameLst>
                                      </p:cBhvr>
                                      <p:to>
                                        <p:strVal val="true"/>
                                      </p:to>
                                    </p:set>
                                  </p:childTnLst>
                                </p:cTn>
                              </p:par>
                              <p:par>
                                <p:cTn id="73" presetID="1" presetClass="emph" presetSubtype="2" fill="hold" nodeType="withEffect">
                                  <p:stCondLst>
                                    <p:cond delay="0"/>
                                  </p:stCondLst>
                                  <p:childTnLst>
                                    <p:animClr clrSpc="rgb" dir="cw">
                                      <p:cBhvr>
                                        <p:cTn id="74" dur="1000" fill="hold"/>
                                        <p:tgtEl>
                                          <p:spTgt spid="19"/>
                                        </p:tgtEl>
                                        <p:attrNameLst>
                                          <p:attrName>fillcolor</p:attrName>
                                        </p:attrNameLst>
                                      </p:cBhvr>
                                      <p:to>
                                        <a:srgbClr val="F46603"/>
                                      </p:to>
                                    </p:animClr>
                                    <p:set>
                                      <p:cBhvr>
                                        <p:cTn id="75" dur="1000" fill="hold"/>
                                        <p:tgtEl>
                                          <p:spTgt spid="19"/>
                                        </p:tgtEl>
                                        <p:attrNameLst>
                                          <p:attrName>fill.type</p:attrName>
                                        </p:attrNameLst>
                                      </p:cBhvr>
                                      <p:to>
                                        <p:strVal val="solid"/>
                                      </p:to>
                                    </p:set>
                                    <p:set>
                                      <p:cBhvr>
                                        <p:cTn id="76" dur="1000" fill="hold"/>
                                        <p:tgtEl>
                                          <p:spTgt spid="19"/>
                                        </p:tgtEl>
                                        <p:attrNameLst>
                                          <p:attrName>fill.on</p:attrName>
                                        </p:attrNameLst>
                                      </p:cBhvr>
                                      <p:to>
                                        <p:strVal val="true"/>
                                      </p:to>
                                    </p:set>
                                  </p:childTnLst>
                                </p:cTn>
                              </p:par>
                              <p:par>
                                <p:cTn id="77" presetID="1" presetClass="emph" presetSubtype="2" fill="hold" nodeType="withEffect">
                                  <p:stCondLst>
                                    <p:cond delay="0"/>
                                  </p:stCondLst>
                                  <p:childTnLst>
                                    <p:animClr clrSpc="rgb" dir="cw">
                                      <p:cBhvr>
                                        <p:cTn id="78" dur="1000" fill="hold"/>
                                        <p:tgtEl>
                                          <p:spTgt spid="44"/>
                                        </p:tgtEl>
                                        <p:attrNameLst>
                                          <p:attrName>fillcolor</p:attrName>
                                        </p:attrNameLst>
                                      </p:cBhvr>
                                      <p:to>
                                        <a:srgbClr val="9BBB59"/>
                                      </p:to>
                                    </p:animClr>
                                    <p:set>
                                      <p:cBhvr>
                                        <p:cTn id="79" dur="1000" fill="hold"/>
                                        <p:tgtEl>
                                          <p:spTgt spid="44"/>
                                        </p:tgtEl>
                                        <p:attrNameLst>
                                          <p:attrName>fill.type</p:attrName>
                                        </p:attrNameLst>
                                      </p:cBhvr>
                                      <p:to>
                                        <p:strVal val="solid"/>
                                      </p:to>
                                    </p:set>
                                    <p:set>
                                      <p:cBhvr>
                                        <p:cTn id="80" dur="1000" fill="hold"/>
                                        <p:tgtEl>
                                          <p:spTgt spid="44"/>
                                        </p:tgtEl>
                                        <p:attrNameLst>
                                          <p:attrName>fill.on</p:attrName>
                                        </p:attrNameLst>
                                      </p:cBhvr>
                                      <p:to>
                                        <p:strVal val="true"/>
                                      </p:to>
                                    </p:set>
                                  </p:childTnLst>
                                </p:cTn>
                              </p:par>
                              <p:par>
                                <p:cTn id="81" presetID="1" presetClass="emph" presetSubtype="2" fill="hold" nodeType="withEffect">
                                  <p:stCondLst>
                                    <p:cond delay="0"/>
                                  </p:stCondLst>
                                  <p:childTnLst>
                                    <p:animClr clrSpc="rgb" dir="cw">
                                      <p:cBhvr>
                                        <p:cTn id="82" dur="1000" fill="hold"/>
                                        <p:tgtEl>
                                          <p:spTgt spid="42"/>
                                        </p:tgtEl>
                                        <p:attrNameLst>
                                          <p:attrName>fillcolor</p:attrName>
                                        </p:attrNameLst>
                                      </p:cBhvr>
                                      <p:to>
                                        <a:srgbClr val="FFFF00"/>
                                      </p:to>
                                    </p:animClr>
                                    <p:set>
                                      <p:cBhvr>
                                        <p:cTn id="83" dur="1000" fill="hold"/>
                                        <p:tgtEl>
                                          <p:spTgt spid="42"/>
                                        </p:tgtEl>
                                        <p:attrNameLst>
                                          <p:attrName>fill.type</p:attrName>
                                        </p:attrNameLst>
                                      </p:cBhvr>
                                      <p:to>
                                        <p:strVal val="solid"/>
                                      </p:to>
                                    </p:set>
                                    <p:set>
                                      <p:cBhvr>
                                        <p:cTn id="84" dur="1000" fill="hold"/>
                                        <p:tgtEl>
                                          <p:spTgt spid="42"/>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ADP in Metis</a:t>
            </a:r>
            <a:endParaRPr lang="en-US" dirty="0"/>
          </a:p>
        </p:txBody>
      </p:sp>
      <p:sp>
        <p:nvSpPr>
          <p:cNvPr id="3" name="Text Placeholder 2"/>
          <p:cNvSpPr>
            <a:spLocks noGrp="1"/>
          </p:cNvSpPr>
          <p:nvPr>
            <p:ph type="body" sz="half" idx="1"/>
          </p:nvPr>
        </p:nvSpPr>
        <p:spPr/>
        <p:txBody>
          <a:bodyPr/>
          <a:lstStyle/>
          <a:p>
            <a:r>
              <a:rPr lang="en-US" dirty="0" smtClean="0"/>
              <a:t>Coarsening</a:t>
            </a:r>
          </a:p>
          <a:p>
            <a:pPr lvl="1"/>
            <a:r>
              <a:rPr lang="en-US" dirty="0" smtClean="0"/>
              <a:t>matching</a:t>
            </a:r>
          </a:p>
          <a:p>
            <a:pPr lvl="1"/>
            <a:r>
              <a:rPr lang="en-US" b="1" dirty="0" smtClean="0"/>
              <a:t>edge contraction</a:t>
            </a:r>
          </a:p>
          <a:p>
            <a:r>
              <a:rPr lang="en-US" dirty="0" smtClean="0"/>
              <a:t>Initial partitioning</a:t>
            </a:r>
          </a:p>
          <a:p>
            <a:r>
              <a:rPr lang="en-US" dirty="0" smtClean="0"/>
              <a:t>Refinement</a:t>
            </a:r>
            <a:endParaRPr lang="en-US" dirty="0"/>
          </a:p>
        </p:txBody>
      </p:sp>
      <p:sp>
        <p:nvSpPr>
          <p:cNvPr id="5" name="Slide Number Placeholder 4"/>
          <p:cNvSpPr>
            <a:spLocks noGrp="1"/>
          </p:cNvSpPr>
          <p:nvPr>
            <p:ph type="sldNum" sz="quarter" idx="11"/>
          </p:nvPr>
        </p:nvSpPr>
        <p:spPr/>
        <p:txBody>
          <a:bodyPr/>
          <a:lstStyle/>
          <a:p>
            <a:fld id="{DF89FC0A-7A03-4E91-A6CA-4AACBFBDAA6F}" type="slidenum">
              <a:rPr lang="en-US" smtClean="0"/>
              <a:pPr/>
              <a:t>19</a:t>
            </a:fld>
            <a:endParaRPr lang="en-US"/>
          </a:p>
        </p:txBody>
      </p:sp>
      <p:sp>
        <p:nvSpPr>
          <p:cNvPr id="45" name="Freeform 44"/>
          <p:cNvSpPr/>
          <p:nvPr/>
        </p:nvSpPr>
        <p:spPr>
          <a:xfrm>
            <a:off x="4907433" y="4553108"/>
            <a:ext cx="2087218" cy="1579218"/>
          </a:xfrm>
          <a:custGeom>
            <a:avLst/>
            <a:gdLst>
              <a:gd name="connsiteX0" fmla="*/ 0 w 2087218"/>
              <a:gd name="connsiteY0" fmla="*/ 88348 h 1579218"/>
              <a:gd name="connsiteX1" fmla="*/ 33131 w 2087218"/>
              <a:gd name="connsiteY1" fmla="*/ 1579218 h 1579218"/>
              <a:gd name="connsiteX2" fmla="*/ 508000 w 2087218"/>
              <a:gd name="connsiteY2" fmla="*/ 1402522 h 1579218"/>
              <a:gd name="connsiteX3" fmla="*/ 508000 w 2087218"/>
              <a:gd name="connsiteY3" fmla="*/ 706783 h 1579218"/>
              <a:gd name="connsiteX4" fmla="*/ 1148522 w 2087218"/>
              <a:gd name="connsiteY4" fmla="*/ 883479 h 1579218"/>
              <a:gd name="connsiteX5" fmla="*/ 1391479 w 2087218"/>
              <a:gd name="connsiteY5" fmla="*/ 474870 h 1579218"/>
              <a:gd name="connsiteX6" fmla="*/ 2020957 w 2087218"/>
              <a:gd name="connsiteY6" fmla="*/ 452783 h 1579218"/>
              <a:gd name="connsiteX7" fmla="*/ 2087218 w 2087218"/>
              <a:gd name="connsiteY7" fmla="*/ 0 h 1579218"/>
              <a:gd name="connsiteX8" fmla="*/ 0 w 2087218"/>
              <a:gd name="connsiteY8" fmla="*/ 88348 h 15792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87218" h="1579218">
                <a:moveTo>
                  <a:pt x="0" y="88348"/>
                </a:moveTo>
                <a:lnTo>
                  <a:pt x="33131" y="1579218"/>
                </a:lnTo>
                <a:lnTo>
                  <a:pt x="508000" y="1402522"/>
                </a:lnTo>
                <a:lnTo>
                  <a:pt x="508000" y="706783"/>
                </a:lnTo>
                <a:lnTo>
                  <a:pt x="1148522" y="883479"/>
                </a:lnTo>
                <a:lnTo>
                  <a:pt x="1391479" y="474870"/>
                </a:lnTo>
                <a:lnTo>
                  <a:pt x="2020957" y="452783"/>
                </a:lnTo>
                <a:lnTo>
                  <a:pt x="2087218" y="0"/>
                </a:lnTo>
                <a:lnTo>
                  <a:pt x="0" y="88348"/>
                </a:lnTo>
                <a:close/>
              </a:path>
            </a:pathLst>
          </a:custGeom>
          <a:solidFill>
            <a:schemeClr val="tx2">
              <a:alpha val="59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6" name="Rectangle 45"/>
          <p:cNvSpPr/>
          <p:nvPr/>
        </p:nvSpPr>
        <p:spPr>
          <a:xfrm>
            <a:off x="4876800" y="1669149"/>
            <a:ext cx="3805583" cy="1851511"/>
          </a:xfrm>
          <a:prstGeom prst="rect">
            <a:avLst/>
          </a:prstGeom>
          <a:noFill/>
          <a:ln w="12700" cap="flat" cmpd="sng" algn="ctr">
            <a:solidFill>
              <a:srgbClr val="000000"/>
            </a:solidFill>
            <a:prstDash val="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7" name="Freeform 46"/>
          <p:cNvSpPr/>
          <p:nvPr/>
        </p:nvSpPr>
        <p:spPr>
          <a:xfrm>
            <a:off x="4876800" y="1676400"/>
            <a:ext cx="2164522" cy="1844260"/>
          </a:xfrm>
          <a:custGeom>
            <a:avLst/>
            <a:gdLst>
              <a:gd name="connsiteX0" fmla="*/ 0 w 2164522"/>
              <a:gd name="connsiteY0" fmla="*/ 0 h 1844260"/>
              <a:gd name="connsiteX1" fmla="*/ 22087 w 2164522"/>
              <a:gd name="connsiteY1" fmla="*/ 1844260 h 1844260"/>
              <a:gd name="connsiteX2" fmla="*/ 530087 w 2164522"/>
              <a:gd name="connsiteY2" fmla="*/ 1678608 h 1844260"/>
              <a:gd name="connsiteX3" fmla="*/ 563218 w 2164522"/>
              <a:gd name="connsiteY3" fmla="*/ 938695 h 1844260"/>
              <a:gd name="connsiteX4" fmla="*/ 1027044 w 2164522"/>
              <a:gd name="connsiteY4" fmla="*/ 905565 h 1844260"/>
              <a:gd name="connsiteX5" fmla="*/ 2164522 w 2164522"/>
              <a:gd name="connsiteY5" fmla="*/ 22087 h 1844260"/>
              <a:gd name="connsiteX6" fmla="*/ 0 w 2164522"/>
              <a:gd name="connsiteY6" fmla="*/ 0 h 1844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64522" h="1844260">
                <a:moveTo>
                  <a:pt x="0" y="0"/>
                </a:moveTo>
                <a:lnTo>
                  <a:pt x="22087" y="1844260"/>
                </a:lnTo>
                <a:lnTo>
                  <a:pt x="530087" y="1678608"/>
                </a:lnTo>
                <a:lnTo>
                  <a:pt x="563218" y="938695"/>
                </a:lnTo>
                <a:lnTo>
                  <a:pt x="1027044" y="905565"/>
                </a:lnTo>
                <a:lnTo>
                  <a:pt x="2164522" y="22087"/>
                </a:lnTo>
                <a:lnTo>
                  <a:pt x="0" y="0"/>
                </a:lnTo>
                <a:close/>
              </a:path>
            </a:pathLst>
          </a:custGeom>
          <a:solidFill>
            <a:schemeClr val="tx2">
              <a:alpha val="59000"/>
            </a:schemeClr>
          </a:solidFill>
          <a:ln>
            <a:solidFill>
              <a:schemeClr val="accent1">
                <a:shade val="95000"/>
                <a:satMod val="10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8" name="Oval 47"/>
          <p:cNvSpPr>
            <a:spLocks noChangeAspect="1"/>
          </p:cNvSpPr>
          <p:nvPr/>
        </p:nvSpPr>
        <p:spPr>
          <a:xfrm>
            <a:off x="4952773" y="2215855"/>
            <a:ext cx="320040" cy="320040"/>
          </a:xfrm>
          <a:prstGeom prst="ellipse">
            <a:avLst/>
          </a:prstGeom>
          <a:solidFill>
            <a:srgbClr val="FF0000"/>
          </a:solidFill>
          <a:ln>
            <a:solidFill>
              <a:srgbClr val="000000"/>
            </a:solidFill>
          </a:ln>
        </p:spPr>
        <p:style>
          <a:lnRef idx="1">
            <a:schemeClr val="accent1"/>
          </a:lnRef>
          <a:fillRef idx="3">
            <a:schemeClr val="accent1"/>
          </a:fillRef>
          <a:effectRef idx="2">
            <a:schemeClr val="accent1"/>
          </a:effectRef>
          <a:fontRef idx="minor">
            <a:schemeClr val="lt1"/>
          </a:fontRef>
        </p:style>
      </p:sp>
      <p:sp>
        <p:nvSpPr>
          <p:cNvPr id="49" name="Oval 48"/>
          <p:cNvSpPr>
            <a:spLocks noChangeAspect="1"/>
          </p:cNvSpPr>
          <p:nvPr/>
        </p:nvSpPr>
        <p:spPr>
          <a:xfrm>
            <a:off x="4953568" y="3061791"/>
            <a:ext cx="320040" cy="320040"/>
          </a:xfrm>
          <a:prstGeom prst="ellipse">
            <a:avLst/>
          </a:prstGeom>
          <a:solidFill>
            <a:srgbClr val="7F7F7F"/>
          </a:solidFill>
          <a:ln>
            <a:solidFill>
              <a:srgbClr val="000000"/>
            </a:solidFill>
          </a:ln>
        </p:spPr>
        <p:style>
          <a:lnRef idx="1">
            <a:schemeClr val="accent1"/>
          </a:lnRef>
          <a:fillRef idx="3">
            <a:schemeClr val="accent1"/>
          </a:fillRef>
          <a:effectRef idx="2">
            <a:schemeClr val="accent1"/>
          </a:effectRef>
          <a:fontRef idx="minor">
            <a:schemeClr val="lt1"/>
          </a:fontRef>
        </p:style>
      </p:sp>
      <p:sp>
        <p:nvSpPr>
          <p:cNvPr id="50" name="Oval 49"/>
          <p:cNvSpPr>
            <a:spLocks noChangeAspect="1"/>
          </p:cNvSpPr>
          <p:nvPr/>
        </p:nvSpPr>
        <p:spPr>
          <a:xfrm>
            <a:off x="5562373" y="2665432"/>
            <a:ext cx="320040" cy="320040"/>
          </a:xfrm>
          <a:prstGeom prst="ellipse">
            <a:avLst/>
          </a:prstGeom>
          <a:solidFill>
            <a:srgbClr val="FFFF00"/>
          </a:solidFill>
          <a:ln>
            <a:solidFill>
              <a:srgbClr val="000000"/>
            </a:solidFill>
          </a:ln>
        </p:spPr>
        <p:style>
          <a:lnRef idx="1">
            <a:schemeClr val="accent1"/>
          </a:lnRef>
          <a:fillRef idx="3">
            <a:schemeClr val="accent1"/>
          </a:fillRef>
          <a:effectRef idx="2">
            <a:schemeClr val="accent1"/>
          </a:effectRef>
          <a:fontRef idx="minor">
            <a:schemeClr val="lt1"/>
          </a:fontRef>
        </p:style>
      </p:sp>
      <p:sp>
        <p:nvSpPr>
          <p:cNvPr id="51" name="Oval 50"/>
          <p:cNvSpPr>
            <a:spLocks noChangeAspect="1"/>
          </p:cNvSpPr>
          <p:nvPr/>
        </p:nvSpPr>
        <p:spPr>
          <a:xfrm>
            <a:off x="8279426" y="1741829"/>
            <a:ext cx="320040" cy="320040"/>
          </a:xfrm>
          <a:prstGeom prst="ellipse">
            <a:avLst/>
          </a:prstGeom>
          <a:solidFill>
            <a:schemeClr val="accent4"/>
          </a:solidFill>
          <a:ln>
            <a:solidFill>
              <a:srgbClr val="000000"/>
            </a:solidFill>
          </a:ln>
        </p:spPr>
        <p:style>
          <a:lnRef idx="1">
            <a:schemeClr val="accent1"/>
          </a:lnRef>
          <a:fillRef idx="3">
            <a:schemeClr val="accent1"/>
          </a:fillRef>
          <a:effectRef idx="2">
            <a:schemeClr val="accent1"/>
          </a:effectRef>
          <a:fontRef idx="minor">
            <a:schemeClr val="lt1"/>
          </a:fontRef>
        </p:style>
      </p:sp>
      <p:sp>
        <p:nvSpPr>
          <p:cNvPr id="52" name="Oval 51"/>
          <p:cNvSpPr>
            <a:spLocks noChangeAspect="1"/>
          </p:cNvSpPr>
          <p:nvPr/>
        </p:nvSpPr>
        <p:spPr>
          <a:xfrm>
            <a:off x="8279426" y="2199029"/>
            <a:ext cx="320040" cy="320040"/>
          </a:xfrm>
          <a:prstGeom prst="ellipse">
            <a:avLst/>
          </a:prstGeom>
          <a:solidFill>
            <a:srgbClr val="FF6600"/>
          </a:solidFill>
          <a:ln>
            <a:solidFill>
              <a:srgbClr val="000000"/>
            </a:solidFill>
          </a:ln>
        </p:spPr>
        <p:style>
          <a:lnRef idx="1">
            <a:schemeClr val="accent1"/>
          </a:lnRef>
          <a:fillRef idx="3">
            <a:schemeClr val="accent1"/>
          </a:fillRef>
          <a:effectRef idx="2">
            <a:schemeClr val="accent1"/>
          </a:effectRef>
          <a:fontRef idx="minor">
            <a:schemeClr val="lt1"/>
          </a:fontRef>
        </p:style>
      </p:sp>
      <p:sp>
        <p:nvSpPr>
          <p:cNvPr id="53" name="Oval 52"/>
          <p:cNvSpPr>
            <a:spLocks noChangeAspect="1"/>
          </p:cNvSpPr>
          <p:nvPr/>
        </p:nvSpPr>
        <p:spPr>
          <a:xfrm>
            <a:off x="5882413" y="3058612"/>
            <a:ext cx="320040" cy="320040"/>
          </a:xfrm>
          <a:prstGeom prst="ellipse">
            <a:avLst/>
          </a:prstGeom>
          <a:solidFill>
            <a:srgbClr val="9BBB59"/>
          </a:solidFill>
          <a:ln>
            <a:solidFill>
              <a:srgbClr val="000000"/>
            </a:solidFill>
          </a:ln>
        </p:spPr>
        <p:style>
          <a:lnRef idx="1">
            <a:schemeClr val="accent1"/>
          </a:lnRef>
          <a:fillRef idx="3">
            <a:schemeClr val="accent1"/>
          </a:fillRef>
          <a:effectRef idx="2">
            <a:schemeClr val="accent1"/>
          </a:effectRef>
          <a:fontRef idx="minor">
            <a:schemeClr val="lt1"/>
          </a:fontRef>
        </p:style>
      </p:sp>
      <p:cxnSp>
        <p:nvCxnSpPr>
          <p:cNvPr id="54" name="Straight Connector 53"/>
          <p:cNvCxnSpPr>
            <a:stCxn id="82" idx="6"/>
            <a:endCxn id="81" idx="2"/>
          </p:cNvCxnSpPr>
          <p:nvPr/>
        </p:nvCxnSpPr>
        <p:spPr>
          <a:xfrm>
            <a:off x="5272813" y="1898673"/>
            <a:ext cx="976510" cy="1588"/>
          </a:xfrm>
          <a:prstGeom prst="line">
            <a:avLst/>
          </a:prstGeom>
          <a:ln w="57150" cap="flat" cmpd="sng" algn="ctr">
            <a:solidFill>
              <a:srgbClr val="00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55" name="Straight Connector 54"/>
          <p:cNvCxnSpPr>
            <a:stCxn id="82" idx="4"/>
            <a:endCxn id="48" idx="0"/>
          </p:cNvCxnSpPr>
          <p:nvPr/>
        </p:nvCxnSpPr>
        <p:spPr>
          <a:xfrm rot="5400000">
            <a:off x="5034212" y="2137274"/>
            <a:ext cx="157162" cy="1588"/>
          </a:xfrm>
          <a:prstGeom prst="line">
            <a:avLst/>
          </a:prstGeom>
          <a:ln w="57150" cap="flat" cmpd="sng" algn="ctr">
            <a:solidFill>
              <a:srgbClr val="00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56" name="Straight Connector 55"/>
          <p:cNvCxnSpPr>
            <a:stCxn id="48" idx="4"/>
            <a:endCxn id="49" idx="0"/>
          </p:cNvCxnSpPr>
          <p:nvPr/>
        </p:nvCxnSpPr>
        <p:spPr>
          <a:xfrm rot="16200000" flipH="1">
            <a:off x="4850242" y="2798445"/>
            <a:ext cx="525896" cy="795"/>
          </a:xfrm>
          <a:prstGeom prst="line">
            <a:avLst/>
          </a:prstGeom>
          <a:ln w="57150" cap="flat" cmpd="sng" algn="ctr">
            <a:solidFill>
              <a:srgbClr val="00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57" name="Straight Connector 56"/>
          <p:cNvCxnSpPr>
            <a:stCxn id="53" idx="2"/>
            <a:endCxn id="49" idx="6"/>
          </p:cNvCxnSpPr>
          <p:nvPr/>
        </p:nvCxnSpPr>
        <p:spPr>
          <a:xfrm rot="10800000" flipV="1">
            <a:off x="5273609" y="3218631"/>
            <a:ext cx="608805" cy="3179"/>
          </a:xfrm>
          <a:prstGeom prst="line">
            <a:avLst/>
          </a:prstGeom>
          <a:ln w="57150" cap="flat" cmpd="sng" algn="ctr">
            <a:solidFill>
              <a:srgbClr val="00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58" name="Oval 57"/>
          <p:cNvSpPr>
            <a:spLocks noChangeAspect="1"/>
          </p:cNvSpPr>
          <p:nvPr/>
        </p:nvSpPr>
        <p:spPr>
          <a:xfrm>
            <a:off x="6815219" y="3060202"/>
            <a:ext cx="320040" cy="320040"/>
          </a:xfrm>
          <a:prstGeom prst="ellipse">
            <a:avLst/>
          </a:prstGeom>
          <a:solidFill>
            <a:schemeClr val="accent2">
              <a:lumMod val="75000"/>
            </a:schemeClr>
          </a:solidFill>
          <a:ln>
            <a:solidFill>
              <a:srgbClr val="000000"/>
            </a:solidFill>
          </a:ln>
        </p:spPr>
        <p:style>
          <a:lnRef idx="1">
            <a:schemeClr val="accent1"/>
          </a:lnRef>
          <a:fillRef idx="3">
            <a:schemeClr val="accent1"/>
          </a:fillRef>
          <a:effectRef idx="2">
            <a:schemeClr val="accent1"/>
          </a:effectRef>
          <a:fontRef idx="minor">
            <a:schemeClr val="lt1"/>
          </a:fontRef>
        </p:style>
      </p:sp>
      <p:cxnSp>
        <p:nvCxnSpPr>
          <p:cNvPr id="59" name="Straight Connector 58"/>
          <p:cNvCxnSpPr>
            <a:stCxn id="58" idx="2"/>
            <a:endCxn id="53" idx="6"/>
          </p:cNvCxnSpPr>
          <p:nvPr/>
        </p:nvCxnSpPr>
        <p:spPr>
          <a:xfrm rot="10800000">
            <a:off x="6202453" y="3218632"/>
            <a:ext cx="612766" cy="1590"/>
          </a:xfrm>
          <a:prstGeom prst="line">
            <a:avLst/>
          </a:prstGeom>
          <a:ln w="57150" cap="flat" cmpd="sng" algn="ctr">
            <a:solidFill>
              <a:srgbClr val="00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60" name="Oval 59"/>
          <p:cNvSpPr>
            <a:spLocks noChangeAspect="1"/>
          </p:cNvSpPr>
          <p:nvPr/>
        </p:nvSpPr>
        <p:spPr>
          <a:xfrm>
            <a:off x="8279426" y="3061790"/>
            <a:ext cx="320040" cy="320040"/>
          </a:xfrm>
          <a:prstGeom prst="ellipse">
            <a:avLst/>
          </a:prstGeom>
          <a:solidFill>
            <a:srgbClr val="E46C0A"/>
          </a:solidFill>
          <a:ln>
            <a:solidFill>
              <a:srgbClr val="000000"/>
            </a:solidFill>
          </a:ln>
        </p:spPr>
        <p:style>
          <a:lnRef idx="1">
            <a:schemeClr val="accent1"/>
          </a:lnRef>
          <a:fillRef idx="3">
            <a:schemeClr val="accent1"/>
          </a:fillRef>
          <a:effectRef idx="2">
            <a:schemeClr val="accent1"/>
          </a:effectRef>
          <a:fontRef idx="minor">
            <a:schemeClr val="lt1"/>
          </a:fontRef>
        </p:style>
      </p:sp>
      <p:cxnSp>
        <p:nvCxnSpPr>
          <p:cNvPr id="61" name="Straight Connector 60"/>
          <p:cNvCxnSpPr>
            <a:stCxn id="60" idx="2"/>
            <a:endCxn id="58" idx="6"/>
          </p:cNvCxnSpPr>
          <p:nvPr/>
        </p:nvCxnSpPr>
        <p:spPr>
          <a:xfrm rot="10800000">
            <a:off x="7135260" y="3220222"/>
            <a:ext cx="1144167" cy="1588"/>
          </a:xfrm>
          <a:prstGeom prst="line">
            <a:avLst/>
          </a:prstGeom>
          <a:ln w="57150" cap="flat" cmpd="sng" algn="ctr">
            <a:solidFill>
              <a:srgbClr val="00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62" name="Straight Connector 61"/>
          <p:cNvCxnSpPr>
            <a:stCxn id="83" idx="2"/>
            <a:endCxn id="48" idx="6"/>
          </p:cNvCxnSpPr>
          <p:nvPr/>
        </p:nvCxnSpPr>
        <p:spPr>
          <a:xfrm rot="10800000">
            <a:off x="5272813" y="2375875"/>
            <a:ext cx="283196" cy="794"/>
          </a:xfrm>
          <a:prstGeom prst="line">
            <a:avLst/>
          </a:prstGeom>
          <a:ln w="57150" cap="flat" cmpd="sng" algn="ctr">
            <a:solidFill>
              <a:srgbClr val="00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63" name="Straight Connector 62"/>
          <p:cNvCxnSpPr>
            <a:stCxn id="83" idx="1"/>
            <a:endCxn id="82" idx="5"/>
          </p:cNvCxnSpPr>
          <p:nvPr/>
        </p:nvCxnSpPr>
        <p:spPr>
          <a:xfrm rot="16200000" flipV="1">
            <a:off x="5288564" y="1949204"/>
            <a:ext cx="251694" cy="376934"/>
          </a:xfrm>
          <a:prstGeom prst="line">
            <a:avLst/>
          </a:prstGeom>
          <a:ln w="57150" cap="flat" cmpd="sng" algn="ctr">
            <a:solidFill>
              <a:srgbClr val="00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64" name="Straight Connector 63"/>
          <p:cNvCxnSpPr>
            <a:stCxn id="83" idx="7"/>
            <a:endCxn id="81" idx="3"/>
          </p:cNvCxnSpPr>
          <p:nvPr/>
        </p:nvCxnSpPr>
        <p:spPr>
          <a:xfrm rot="5400000" flipH="1" flipV="1">
            <a:off x="5937633" y="1904959"/>
            <a:ext cx="250106" cy="467012"/>
          </a:xfrm>
          <a:prstGeom prst="line">
            <a:avLst/>
          </a:prstGeom>
          <a:ln w="57150" cap="flat" cmpd="sng" algn="ctr">
            <a:solidFill>
              <a:srgbClr val="00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65" name="Straight Connector 64"/>
          <p:cNvCxnSpPr>
            <a:stCxn id="81" idx="6"/>
            <a:endCxn id="84" idx="2"/>
          </p:cNvCxnSpPr>
          <p:nvPr/>
        </p:nvCxnSpPr>
        <p:spPr>
          <a:xfrm flipV="1">
            <a:off x="6569363" y="1898673"/>
            <a:ext cx="792200" cy="1588"/>
          </a:xfrm>
          <a:prstGeom prst="line">
            <a:avLst/>
          </a:prstGeom>
          <a:ln w="57150" cap="flat" cmpd="sng" algn="ctr">
            <a:solidFill>
              <a:srgbClr val="00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66" name="Straight Connector 65"/>
          <p:cNvCxnSpPr>
            <a:stCxn id="84" idx="6"/>
            <a:endCxn id="51" idx="2"/>
          </p:cNvCxnSpPr>
          <p:nvPr/>
        </p:nvCxnSpPr>
        <p:spPr>
          <a:xfrm>
            <a:off x="7681603" y="1898673"/>
            <a:ext cx="597823" cy="3176"/>
          </a:xfrm>
          <a:prstGeom prst="line">
            <a:avLst/>
          </a:prstGeom>
          <a:ln w="57150" cap="flat" cmpd="sng" algn="ctr">
            <a:solidFill>
              <a:srgbClr val="00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67" name="Straight Connector 66"/>
          <p:cNvCxnSpPr>
            <a:stCxn id="52" idx="0"/>
            <a:endCxn id="51" idx="4"/>
          </p:cNvCxnSpPr>
          <p:nvPr/>
        </p:nvCxnSpPr>
        <p:spPr>
          <a:xfrm rot="5400000" flipH="1" flipV="1">
            <a:off x="8370866" y="2130449"/>
            <a:ext cx="137160" cy="1588"/>
          </a:xfrm>
          <a:prstGeom prst="line">
            <a:avLst/>
          </a:prstGeom>
          <a:ln w="57150" cap="flat" cmpd="sng" algn="ctr">
            <a:solidFill>
              <a:schemeClr val="tx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68" name="Straight Connector 67"/>
          <p:cNvCxnSpPr>
            <a:stCxn id="60" idx="0"/>
            <a:endCxn id="52" idx="4"/>
          </p:cNvCxnSpPr>
          <p:nvPr/>
        </p:nvCxnSpPr>
        <p:spPr>
          <a:xfrm rot="5400000" flipH="1" flipV="1">
            <a:off x="8168086" y="2790430"/>
            <a:ext cx="542721" cy="1588"/>
          </a:xfrm>
          <a:prstGeom prst="line">
            <a:avLst/>
          </a:prstGeom>
          <a:ln w="57150" cap="flat" cmpd="sng" algn="ctr">
            <a:solidFill>
              <a:srgbClr val="00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69" name="Straight Connector 68"/>
          <p:cNvCxnSpPr>
            <a:stCxn id="60" idx="1"/>
            <a:endCxn id="84" idx="5"/>
          </p:cNvCxnSpPr>
          <p:nvPr/>
        </p:nvCxnSpPr>
        <p:spPr>
          <a:xfrm rot="16200000" flipV="1">
            <a:off x="7432098" y="2214461"/>
            <a:ext cx="1096835" cy="691561"/>
          </a:xfrm>
          <a:prstGeom prst="line">
            <a:avLst/>
          </a:prstGeom>
          <a:ln w="57150" cap="flat" cmpd="sng" algn="ctr">
            <a:solidFill>
              <a:srgbClr val="00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70" name="Straight Connector 69"/>
          <p:cNvCxnSpPr>
            <a:stCxn id="83" idx="4"/>
            <a:endCxn id="50" idx="0"/>
          </p:cNvCxnSpPr>
          <p:nvPr/>
        </p:nvCxnSpPr>
        <p:spPr>
          <a:xfrm rot="16200000" flipH="1">
            <a:off x="5654840" y="2597878"/>
            <a:ext cx="128743" cy="6364"/>
          </a:xfrm>
          <a:prstGeom prst="line">
            <a:avLst/>
          </a:prstGeom>
          <a:ln w="57150" cap="flat" cmpd="sng" algn="ctr">
            <a:solidFill>
              <a:srgbClr val="00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71" name="Straight Connector 70"/>
          <p:cNvCxnSpPr>
            <a:stCxn id="53" idx="1"/>
            <a:endCxn id="50" idx="5"/>
          </p:cNvCxnSpPr>
          <p:nvPr/>
        </p:nvCxnSpPr>
        <p:spPr>
          <a:xfrm rot="16200000" flipV="1">
            <a:off x="5798974" y="2975173"/>
            <a:ext cx="166878" cy="93738"/>
          </a:xfrm>
          <a:prstGeom prst="line">
            <a:avLst/>
          </a:prstGeom>
          <a:ln w="57150" cap="flat" cmpd="sng" algn="ctr">
            <a:solidFill>
              <a:srgbClr val="00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72" name="Straight Connector 71"/>
          <p:cNvCxnSpPr>
            <a:stCxn id="85" idx="0"/>
            <a:endCxn id="81" idx="4"/>
          </p:cNvCxnSpPr>
          <p:nvPr/>
        </p:nvCxnSpPr>
        <p:spPr>
          <a:xfrm rot="5400000" flipH="1" flipV="1">
            <a:off x="6266788" y="2202837"/>
            <a:ext cx="285111" cy="1588"/>
          </a:xfrm>
          <a:prstGeom prst="line">
            <a:avLst/>
          </a:prstGeom>
          <a:ln w="57150" cap="flat" cmpd="sng" algn="ctr">
            <a:solidFill>
              <a:srgbClr val="00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73" name="Straight Connector 72"/>
          <p:cNvCxnSpPr>
            <a:stCxn id="53" idx="7"/>
            <a:endCxn id="85" idx="4"/>
          </p:cNvCxnSpPr>
          <p:nvPr/>
        </p:nvCxnSpPr>
        <p:spPr>
          <a:xfrm rot="5400000" flipH="1" flipV="1">
            <a:off x="6062439" y="2758578"/>
            <a:ext cx="440049" cy="253759"/>
          </a:xfrm>
          <a:prstGeom prst="line">
            <a:avLst/>
          </a:prstGeom>
          <a:ln w="57150" cap="flat" cmpd="sng" algn="ctr">
            <a:solidFill>
              <a:srgbClr val="00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74" name="Oval 73"/>
          <p:cNvSpPr>
            <a:spLocks noChangeAspect="1"/>
          </p:cNvSpPr>
          <p:nvPr/>
        </p:nvSpPr>
        <p:spPr>
          <a:xfrm>
            <a:off x="6927576" y="2233036"/>
            <a:ext cx="320040" cy="320040"/>
          </a:xfrm>
          <a:prstGeom prst="ellipse">
            <a:avLst/>
          </a:prstGeom>
          <a:solidFill>
            <a:srgbClr val="C5DFF1"/>
          </a:solidFill>
          <a:ln>
            <a:solidFill>
              <a:srgbClr val="000000"/>
            </a:solidFill>
          </a:ln>
        </p:spPr>
        <p:style>
          <a:lnRef idx="1">
            <a:schemeClr val="accent1"/>
          </a:lnRef>
          <a:fillRef idx="3">
            <a:schemeClr val="accent1"/>
          </a:fillRef>
          <a:effectRef idx="2">
            <a:schemeClr val="accent1"/>
          </a:effectRef>
          <a:fontRef idx="minor">
            <a:schemeClr val="lt1"/>
          </a:fontRef>
        </p:style>
      </p:sp>
      <p:cxnSp>
        <p:nvCxnSpPr>
          <p:cNvPr id="75" name="Straight Connector 74"/>
          <p:cNvCxnSpPr>
            <a:stCxn id="74" idx="7"/>
            <a:endCxn id="84" idx="3"/>
          </p:cNvCxnSpPr>
          <p:nvPr/>
        </p:nvCxnSpPr>
        <p:spPr>
          <a:xfrm rot="5400000" flipH="1" flipV="1">
            <a:off x="7170549" y="2042023"/>
            <a:ext cx="268081" cy="207685"/>
          </a:xfrm>
          <a:prstGeom prst="line">
            <a:avLst/>
          </a:prstGeom>
          <a:ln w="57150" cap="flat" cmpd="sng" algn="ctr">
            <a:solidFill>
              <a:srgbClr val="00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76" name="Straight Connector 75"/>
          <p:cNvCxnSpPr>
            <a:stCxn id="74" idx="3"/>
            <a:endCxn id="53" idx="7"/>
          </p:cNvCxnSpPr>
          <p:nvPr/>
        </p:nvCxnSpPr>
        <p:spPr>
          <a:xfrm rot="5400000">
            <a:off x="6265378" y="2396414"/>
            <a:ext cx="599274" cy="818861"/>
          </a:xfrm>
          <a:prstGeom prst="line">
            <a:avLst/>
          </a:prstGeom>
          <a:ln w="57150" cap="flat" cmpd="sng" algn="ctr">
            <a:solidFill>
              <a:srgbClr val="00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77" name="Straight Connector 76"/>
          <p:cNvCxnSpPr>
            <a:stCxn id="74" idx="4"/>
            <a:endCxn id="58" idx="0"/>
          </p:cNvCxnSpPr>
          <p:nvPr/>
        </p:nvCxnSpPr>
        <p:spPr>
          <a:xfrm rot="5400000">
            <a:off x="6777855" y="2750461"/>
            <a:ext cx="507126" cy="112357"/>
          </a:xfrm>
          <a:prstGeom prst="line">
            <a:avLst/>
          </a:prstGeom>
          <a:ln w="57150" cap="flat" cmpd="sng" algn="ctr">
            <a:solidFill>
              <a:srgbClr val="00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78" name="Oval 77"/>
          <p:cNvSpPr>
            <a:spLocks noChangeAspect="1"/>
          </p:cNvSpPr>
          <p:nvPr/>
        </p:nvSpPr>
        <p:spPr>
          <a:xfrm>
            <a:off x="7568454" y="2553076"/>
            <a:ext cx="320040" cy="320040"/>
          </a:xfrm>
          <a:prstGeom prst="ellipse">
            <a:avLst/>
          </a:prstGeom>
          <a:solidFill>
            <a:srgbClr val="C5DFF1"/>
          </a:solidFill>
          <a:ln>
            <a:solidFill>
              <a:srgbClr val="000000"/>
            </a:solidFill>
          </a:ln>
        </p:spPr>
        <p:style>
          <a:lnRef idx="1">
            <a:schemeClr val="accent1"/>
          </a:lnRef>
          <a:fillRef idx="3">
            <a:schemeClr val="accent1"/>
          </a:fillRef>
          <a:effectRef idx="2">
            <a:schemeClr val="accent1"/>
          </a:effectRef>
          <a:fontRef idx="minor">
            <a:schemeClr val="lt1"/>
          </a:fontRef>
        </p:style>
      </p:sp>
      <p:cxnSp>
        <p:nvCxnSpPr>
          <p:cNvPr id="79" name="Straight Connector 78"/>
          <p:cNvCxnSpPr>
            <a:stCxn id="74" idx="5"/>
            <a:endCxn id="78" idx="2"/>
          </p:cNvCxnSpPr>
          <p:nvPr/>
        </p:nvCxnSpPr>
        <p:spPr>
          <a:xfrm rot="16200000" flipH="1">
            <a:off x="7281156" y="2425797"/>
            <a:ext cx="206889" cy="367707"/>
          </a:xfrm>
          <a:prstGeom prst="line">
            <a:avLst/>
          </a:prstGeom>
          <a:ln w="57150" cap="flat" cmpd="sng" algn="ctr">
            <a:solidFill>
              <a:srgbClr val="00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80" name="Straight Connector 79"/>
          <p:cNvCxnSpPr>
            <a:stCxn id="78" idx="5"/>
            <a:endCxn id="60" idx="1"/>
          </p:cNvCxnSpPr>
          <p:nvPr/>
        </p:nvCxnSpPr>
        <p:spPr>
          <a:xfrm rot="16200000" flipH="1">
            <a:off x="7942754" y="2725118"/>
            <a:ext cx="282412" cy="484670"/>
          </a:xfrm>
          <a:prstGeom prst="line">
            <a:avLst/>
          </a:prstGeom>
          <a:ln w="57150" cap="flat" cmpd="sng" algn="ctr">
            <a:solidFill>
              <a:srgbClr val="00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81" name="Oval 80"/>
          <p:cNvSpPr>
            <a:spLocks noChangeAspect="1"/>
          </p:cNvSpPr>
          <p:nvPr/>
        </p:nvSpPr>
        <p:spPr>
          <a:xfrm>
            <a:off x="6249323" y="1740241"/>
            <a:ext cx="320040" cy="320040"/>
          </a:xfrm>
          <a:prstGeom prst="ellipse">
            <a:avLst/>
          </a:prstGeom>
          <a:solidFill>
            <a:srgbClr val="558ED5"/>
          </a:solidFill>
          <a:ln>
            <a:solidFill>
              <a:srgbClr val="000000"/>
            </a:solidFill>
          </a:ln>
        </p:spPr>
        <p:style>
          <a:lnRef idx="1">
            <a:schemeClr val="accent1"/>
          </a:lnRef>
          <a:fillRef idx="3">
            <a:schemeClr val="accent1"/>
          </a:fillRef>
          <a:effectRef idx="2">
            <a:schemeClr val="accent1"/>
          </a:effectRef>
          <a:fontRef idx="minor">
            <a:schemeClr val="lt1"/>
          </a:fontRef>
        </p:style>
      </p:sp>
      <p:sp>
        <p:nvSpPr>
          <p:cNvPr id="82" name="Oval 81"/>
          <p:cNvSpPr>
            <a:spLocks noChangeAspect="1"/>
          </p:cNvSpPr>
          <p:nvPr/>
        </p:nvSpPr>
        <p:spPr>
          <a:xfrm>
            <a:off x="4952773" y="1738653"/>
            <a:ext cx="320040" cy="320040"/>
          </a:xfrm>
          <a:prstGeom prst="ellipse">
            <a:avLst/>
          </a:prstGeom>
          <a:solidFill>
            <a:srgbClr val="FF0000"/>
          </a:solidFill>
          <a:ln>
            <a:solidFill>
              <a:srgbClr val="000000"/>
            </a:solidFill>
          </a:ln>
        </p:spPr>
        <p:style>
          <a:lnRef idx="1">
            <a:schemeClr val="accent1"/>
          </a:lnRef>
          <a:fillRef idx="3">
            <a:schemeClr val="accent1"/>
          </a:fillRef>
          <a:effectRef idx="2">
            <a:schemeClr val="accent1"/>
          </a:effectRef>
          <a:fontRef idx="minor">
            <a:schemeClr val="lt1"/>
          </a:fontRef>
        </p:style>
      </p:sp>
      <p:sp>
        <p:nvSpPr>
          <p:cNvPr id="83" name="Oval 82"/>
          <p:cNvSpPr>
            <a:spLocks noChangeAspect="1"/>
          </p:cNvSpPr>
          <p:nvPr/>
        </p:nvSpPr>
        <p:spPr>
          <a:xfrm>
            <a:off x="5556009" y="2216649"/>
            <a:ext cx="320040" cy="320040"/>
          </a:xfrm>
          <a:prstGeom prst="ellipse">
            <a:avLst/>
          </a:prstGeom>
          <a:solidFill>
            <a:srgbClr val="FFFF00"/>
          </a:solidFill>
          <a:ln>
            <a:solidFill>
              <a:srgbClr val="000000"/>
            </a:solidFill>
          </a:ln>
        </p:spPr>
        <p:style>
          <a:lnRef idx="1">
            <a:schemeClr val="accent1"/>
          </a:lnRef>
          <a:fillRef idx="3">
            <a:schemeClr val="accent1"/>
          </a:fillRef>
          <a:effectRef idx="2">
            <a:schemeClr val="accent1"/>
          </a:effectRef>
          <a:fontRef idx="minor">
            <a:schemeClr val="lt1"/>
          </a:fontRef>
        </p:style>
      </p:sp>
      <p:sp>
        <p:nvSpPr>
          <p:cNvPr id="84" name="Oval 83"/>
          <p:cNvSpPr>
            <a:spLocks noChangeAspect="1"/>
          </p:cNvSpPr>
          <p:nvPr/>
        </p:nvSpPr>
        <p:spPr>
          <a:xfrm>
            <a:off x="7361563" y="1738653"/>
            <a:ext cx="320040" cy="320040"/>
          </a:xfrm>
          <a:prstGeom prst="ellipse">
            <a:avLst/>
          </a:prstGeom>
          <a:solidFill>
            <a:schemeClr val="tx2">
              <a:lumMod val="60000"/>
              <a:lumOff val="40000"/>
            </a:schemeClr>
          </a:solidFill>
          <a:ln>
            <a:solidFill>
              <a:srgbClr val="000000"/>
            </a:solidFill>
          </a:ln>
        </p:spPr>
        <p:style>
          <a:lnRef idx="1">
            <a:schemeClr val="accent1"/>
          </a:lnRef>
          <a:fillRef idx="3">
            <a:schemeClr val="accent1"/>
          </a:fillRef>
          <a:effectRef idx="2">
            <a:schemeClr val="accent1"/>
          </a:effectRef>
          <a:fontRef idx="minor">
            <a:schemeClr val="lt1"/>
          </a:fontRef>
        </p:style>
      </p:sp>
      <p:sp>
        <p:nvSpPr>
          <p:cNvPr id="85" name="Oval 84"/>
          <p:cNvSpPr>
            <a:spLocks noChangeAspect="1"/>
          </p:cNvSpPr>
          <p:nvPr/>
        </p:nvSpPr>
        <p:spPr>
          <a:xfrm>
            <a:off x="6249323" y="2345392"/>
            <a:ext cx="320040" cy="320040"/>
          </a:xfrm>
          <a:prstGeom prst="ellipse">
            <a:avLst/>
          </a:prstGeom>
          <a:solidFill>
            <a:srgbClr val="9BBB59"/>
          </a:solidFill>
          <a:ln>
            <a:solidFill>
              <a:srgbClr val="000000"/>
            </a:solidFill>
          </a:ln>
        </p:spPr>
        <p:style>
          <a:lnRef idx="1">
            <a:schemeClr val="accent1"/>
          </a:lnRef>
          <a:fillRef idx="3">
            <a:schemeClr val="accent1"/>
          </a:fillRef>
          <a:effectRef idx="2">
            <a:schemeClr val="accent1"/>
          </a:effectRef>
          <a:fontRef idx="minor">
            <a:schemeClr val="lt1"/>
          </a:fontRef>
        </p:style>
      </p:sp>
      <p:sp>
        <p:nvSpPr>
          <p:cNvPr id="87" name="Oval 86"/>
          <p:cNvSpPr>
            <a:spLocks noChangeAspect="1"/>
          </p:cNvSpPr>
          <p:nvPr/>
        </p:nvSpPr>
        <p:spPr>
          <a:xfrm>
            <a:off x="4964809" y="5682165"/>
            <a:ext cx="320040" cy="320040"/>
          </a:xfrm>
          <a:prstGeom prst="ellipse">
            <a:avLst/>
          </a:prstGeom>
          <a:solidFill>
            <a:schemeClr val="bg1">
              <a:lumMod val="50000"/>
            </a:schemeClr>
          </a:solidFill>
          <a:ln>
            <a:solidFill>
              <a:srgbClr val="000000"/>
            </a:solidFill>
          </a:ln>
        </p:spPr>
        <p:style>
          <a:lnRef idx="1">
            <a:schemeClr val="accent1"/>
          </a:lnRef>
          <a:fillRef idx="3">
            <a:schemeClr val="accent1"/>
          </a:fillRef>
          <a:effectRef idx="2">
            <a:schemeClr val="accent1"/>
          </a:effectRef>
          <a:fontRef idx="minor">
            <a:schemeClr val="lt1"/>
          </a:fontRef>
        </p:style>
      </p:sp>
      <p:sp>
        <p:nvSpPr>
          <p:cNvPr id="88" name="Oval 87"/>
          <p:cNvSpPr>
            <a:spLocks noChangeAspect="1"/>
          </p:cNvSpPr>
          <p:nvPr/>
        </p:nvSpPr>
        <p:spPr>
          <a:xfrm>
            <a:off x="8290667" y="4638553"/>
            <a:ext cx="320040" cy="320040"/>
          </a:xfrm>
          <a:prstGeom prst="ellipse">
            <a:avLst/>
          </a:prstGeom>
          <a:solidFill>
            <a:schemeClr val="accent4"/>
          </a:solidFill>
          <a:ln>
            <a:solidFill>
              <a:srgbClr val="000000"/>
            </a:solidFill>
          </a:ln>
        </p:spPr>
        <p:style>
          <a:lnRef idx="1">
            <a:schemeClr val="accent1"/>
          </a:lnRef>
          <a:fillRef idx="3">
            <a:schemeClr val="accent1"/>
          </a:fillRef>
          <a:effectRef idx="2">
            <a:schemeClr val="accent1"/>
          </a:effectRef>
          <a:fontRef idx="minor">
            <a:schemeClr val="lt1"/>
          </a:fontRef>
        </p:style>
      </p:sp>
      <p:sp>
        <p:nvSpPr>
          <p:cNvPr id="89" name="Oval 88"/>
          <p:cNvSpPr>
            <a:spLocks noChangeAspect="1"/>
          </p:cNvSpPr>
          <p:nvPr/>
        </p:nvSpPr>
        <p:spPr>
          <a:xfrm>
            <a:off x="6339945" y="5685346"/>
            <a:ext cx="320040" cy="320040"/>
          </a:xfrm>
          <a:prstGeom prst="ellipse">
            <a:avLst/>
          </a:prstGeom>
          <a:solidFill>
            <a:srgbClr val="9BBB59"/>
          </a:solidFill>
          <a:ln>
            <a:solidFill>
              <a:srgbClr val="000000"/>
            </a:solidFill>
          </a:ln>
        </p:spPr>
        <p:style>
          <a:lnRef idx="1">
            <a:schemeClr val="accent1"/>
          </a:lnRef>
          <a:fillRef idx="3">
            <a:schemeClr val="accent1"/>
          </a:fillRef>
          <a:effectRef idx="2">
            <a:schemeClr val="accent1"/>
          </a:effectRef>
          <a:fontRef idx="minor">
            <a:schemeClr val="lt1"/>
          </a:fontRef>
        </p:style>
      </p:sp>
      <p:cxnSp>
        <p:nvCxnSpPr>
          <p:cNvPr id="90" name="Straight Connector 89"/>
          <p:cNvCxnSpPr>
            <a:stCxn id="97" idx="6"/>
            <a:endCxn id="96" idx="2"/>
          </p:cNvCxnSpPr>
          <p:nvPr/>
        </p:nvCxnSpPr>
        <p:spPr>
          <a:xfrm>
            <a:off x="5284054" y="4795397"/>
            <a:ext cx="1215911" cy="3970"/>
          </a:xfrm>
          <a:prstGeom prst="line">
            <a:avLst/>
          </a:prstGeom>
          <a:ln w="57150" cap="flat" cmpd="sng" algn="ctr">
            <a:solidFill>
              <a:srgbClr val="00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91" name="Straight Connector 90"/>
          <p:cNvCxnSpPr>
            <a:stCxn id="97" idx="4"/>
            <a:endCxn id="87" idx="0"/>
          </p:cNvCxnSpPr>
          <p:nvPr/>
        </p:nvCxnSpPr>
        <p:spPr>
          <a:xfrm rot="16200000" flipH="1">
            <a:off x="4761057" y="5318393"/>
            <a:ext cx="726748" cy="795"/>
          </a:xfrm>
          <a:prstGeom prst="line">
            <a:avLst/>
          </a:prstGeom>
          <a:ln w="57150" cap="flat" cmpd="sng" algn="ctr">
            <a:solidFill>
              <a:srgbClr val="00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92" name="Oval 91"/>
          <p:cNvSpPr>
            <a:spLocks noChangeAspect="1"/>
          </p:cNvSpPr>
          <p:nvPr/>
        </p:nvSpPr>
        <p:spPr>
          <a:xfrm>
            <a:off x="7485957" y="5685348"/>
            <a:ext cx="320040" cy="320040"/>
          </a:xfrm>
          <a:prstGeom prst="ellipse">
            <a:avLst/>
          </a:prstGeom>
          <a:solidFill>
            <a:srgbClr val="953735"/>
          </a:solidFill>
          <a:ln>
            <a:solidFill>
              <a:srgbClr val="000000"/>
            </a:solidFill>
          </a:ln>
        </p:spPr>
        <p:style>
          <a:lnRef idx="1">
            <a:schemeClr val="accent1"/>
          </a:lnRef>
          <a:fillRef idx="3">
            <a:schemeClr val="accent1"/>
          </a:fillRef>
          <a:effectRef idx="2">
            <a:schemeClr val="accent1"/>
          </a:effectRef>
          <a:fontRef idx="minor">
            <a:schemeClr val="lt1"/>
          </a:fontRef>
        </p:style>
      </p:sp>
      <p:sp>
        <p:nvSpPr>
          <p:cNvPr id="93" name="Oval 92"/>
          <p:cNvSpPr>
            <a:spLocks noChangeAspect="1"/>
          </p:cNvSpPr>
          <p:nvPr/>
        </p:nvSpPr>
        <p:spPr>
          <a:xfrm>
            <a:off x="8293586" y="5237543"/>
            <a:ext cx="320040" cy="320040"/>
          </a:xfrm>
          <a:prstGeom prst="ellipse">
            <a:avLst/>
          </a:prstGeom>
          <a:solidFill>
            <a:srgbClr val="E46C0A"/>
          </a:solidFill>
          <a:ln>
            <a:solidFill>
              <a:srgbClr val="000000"/>
            </a:solidFill>
          </a:ln>
        </p:spPr>
        <p:style>
          <a:lnRef idx="1">
            <a:schemeClr val="accent1"/>
          </a:lnRef>
          <a:fillRef idx="3">
            <a:schemeClr val="accent1"/>
          </a:fillRef>
          <a:effectRef idx="2">
            <a:schemeClr val="accent1"/>
          </a:effectRef>
          <a:fontRef idx="minor">
            <a:schemeClr val="lt1"/>
          </a:fontRef>
        </p:style>
      </p:sp>
      <p:cxnSp>
        <p:nvCxnSpPr>
          <p:cNvPr id="94" name="Straight Connector 93"/>
          <p:cNvCxnSpPr>
            <a:stCxn id="98" idx="1"/>
            <a:endCxn id="97" idx="5"/>
          </p:cNvCxnSpPr>
          <p:nvPr/>
        </p:nvCxnSpPr>
        <p:spPr>
          <a:xfrm rot="16200000" flipV="1">
            <a:off x="5464520" y="4681214"/>
            <a:ext cx="154931" cy="609600"/>
          </a:xfrm>
          <a:prstGeom prst="line">
            <a:avLst/>
          </a:prstGeom>
          <a:ln w="57150" cap="flat" cmpd="sng" algn="ctr">
            <a:solidFill>
              <a:srgbClr val="00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95" name="Oval 94"/>
          <p:cNvSpPr>
            <a:spLocks noChangeAspect="1"/>
          </p:cNvSpPr>
          <p:nvPr/>
        </p:nvSpPr>
        <p:spPr>
          <a:xfrm>
            <a:off x="6922065" y="5239373"/>
            <a:ext cx="320040" cy="320040"/>
          </a:xfrm>
          <a:prstGeom prst="ellipse">
            <a:avLst/>
          </a:prstGeom>
          <a:solidFill>
            <a:srgbClr val="C5DFF1"/>
          </a:solidFill>
          <a:ln>
            <a:solidFill>
              <a:srgbClr val="000000"/>
            </a:solidFill>
          </a:ln>
        </p:spPr>
        <p:style>
          <a:lnRef idx="1">
            <a:schemeClr val="accent1"/>
          </a:lnRef>
          <a:fillRef idx="3">
            <a:schemeClr val="accent1"/>
          </a:fillRef>
          <a:effectRef idx="2">
            <a:schemeClr val="accent1"/>
          </a:effectRef>
          <a:fontRef idx="minor">
            <a:schemeClr val="lt1"/>
          </a:fontRef>
        </p:style>
      </p:sp>
      <p:sp>
        <p:nvSpPr>
          <p:cNvPr id="96" name="Oval 95"/>
          <p:cNvSpPr>
            <a:spLocks noChangeAspect="1"/>
          </p:cNvSpPr>
          <p:nvPr/>
        </p:nvSpPr>
        <p:spPr>
          <a:xfrm>
            <a:off x="6499965" y="4639347"/>
            <a:ext cx="320040" cy="320040"/>
          </a:xfrm>
          <a:prstGeom prst="ellipse">
            <a:avLst/>
          </a:prstGeom>
          <a:solidFill>
            <a:srgbClr val="558ED5"/>
          </a:solidFill>
          <a:ln>
            <a:solidFill>
              <a:srgbClr val="000000"/>
            </a:solidFill>
          </a:ln>
        </p:spPr>
        <p:style>
          <a:lnRef idx="1">
            <a:schemeClr val="accent1"/>
          </a:lnRef>
          <a:fillRef idx="3">
            <a:schemeClr val="accent1"/>
          </a:fillRef>
          <a:effectRef idx="2">
            <a:schemeClr val="accent1"/>
          </a:effectRef>
          <a:fontRef idx="minor">
            <a:schemeClr val="lt1"/>
          </a:fontRef>
        </p:style>
      </p:sp>
      <p:sp>
        <p:nvSpPr>
          <p:cNvPr id="97" name="Oval 96"/>
          <p:cNvSpPr>
            <a:spLocks noChangeAspect="1"/>
          </p:cNvSpPr>
          <p:nvPr/>
        </p:nvSpPr>
        <p:spPr>
          <a:xfrm>
            <a:off x="4964014" y="4635377"/>
            <a:ext cx="320040" cy="320040"/>
          </a:xfrm>
          <a:prstGeom prst="ellipse">
            <a:avLst/>
          </a:prstGeom>
          <a:solidFill>
            <a:srgbClr val="FF0000"/>
          </a:solidFill>
          <a:ln>
            <a:solidFill>
              <a:srgbClr val="000000"/>
            </a:solidFill>
          </a:ln>
        </p:spPr>
        <p:style>
          <a:lnRef idx="1">
            <a:schemeClr val="accent1"/>
          </a:lnRef>
          <a:fillRef idx="3">
            <a:schemeClr val="accent1"/>
          </a:fillRef>
          <a:effectRef idx="2">
            <a:schemeClr val="accent1"/>
          </a:effectRef>
          <a:fontRef idx="minor">
            <a:schemeClr val="lt1"/>
          </a:fontRef>
        </p:style>
      </p:sp>
      <p:sp>
        <p:nvSpPr>
          <p:cNvPr id="98" name="Oval 97"/>
          <p:cNvSpPr>
            <a:spLocks noChangeAspect="1"/>
          </p:cNvSpPr>
          <p:nvPr/>
        </p:nvSpPr>
        <p:spPr>
          <a:xfrm>
            <a:off x="5799916" y="5016610"/>
            <a:ext cx="320040" cy="320040"/>
          </a:xfrm>
          <a:prstGeom prst="ellipse">
            <a:avLst/>
          </a:prstGeom>
          <a:solidFill>
            <a:srgbClr val="FFFF00"/>
          </a:solidFill>
          <a:ln>
            <a:solidFill>
              <a:srgbClr val="000000"/>
            </a:solidFill>
          </a:ln>
        </p:spPr>
        <p:style>
          <a:lnRef idx="1">
            <a:schemeClr val="accent1"/>
          </a:lnRef>
          <a:fillRef idx="3">
            <a:schemeClr val="accent1"/>
          </a:fillRef>
          <a:effectRef idx="2">
            <a:schemeClr val="accent1"/>
          </a:effectRef>
          <a:fontRef idx="minor">
            <a:schemeClr val="lt1"/>
          </a:fontRef>
        </p:style>
      </p:sp>
      <p:sp>
        <p:nvSpPr>
          <p:cNvPr id="100" name="Rectangle 99"/>
          <p:cNvSpPr/>
          <p:nvPr/>
        </p:nvSpPr>
        <p:spPr>
          <a:xfrm>
            <a:off x="4876800" y="4562051"/>
            <a:ext cx="3769956" cy="1610149"/>
          </a:xfrm>
          <a:prstGeom prst="rect">
            <a:avLst/>
          </a:prstGeom>
          <a:noFill/>
          <a:ln w="12700" cap="flat" cmpd="sng" algn="ctr">
            <a:solidFill>
              <a:srgbClr val="000000"/>
            </a:solidFill>
            <a:prstDash val="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Down Arrow 3"/>
          <p:cNvSpPr/>
          <p:nvPr/>
        </p:nvSpPr>
        <p:spPr>
          <a:xfrm>
            <a:off x="6569363" y="3810000"/>
            <a:ext cx="631384" cy="533400"/>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1882812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p:txBody>
          <a:bodyPr/>
          <a:lstStyle/>
          <a:p>
            <a:r>
              <a:rPr lang="en-US" dirty="0" smtClean="0"/>
              <a:t>Reminder: 1D and 2D partitioning for dense MVM</a:t>
            </a:r>
          </a:p>
          <a:p>
            <a:r>
              <a:rPr lang="en-US" dirty="0" smtClean="0"/>
              <a:t>Parallel sparse MVM as a graph algorithm</a:t>
            </a:r>
          </a:p>
          <a:p>
            <a:r>
              <a:rPr lang="en-US" dirty="0" smtClean="0"/>
              <a:t>Partitioning sparse MVM as a graph problem</a:t>
            </a:r>
          </a:p>
          <a:p>
            <a:r>
              <a:rPr lang="en-US" dirty="0" smtClean="0"/>
              <a:t>Metis approach to graph partitioning</a:t>
            </a:r>
            <a:endParaRPr lang="en-US" dirty="0"/>
          </a:p>
        </p:txBody>
      </p:sp>
      <p:sp>
        <p:nvSpPr>
          <p:cNvPr id="4" name="Slide Number Placeholder 3"/>
          <p:cNvSpPr>
            <a:spLocks noGrp="1"/>
          </p:cNvSpPr>
          <p:nvPr>
            <p:ph type="sldNum" sz="quarter" idx="12"/>
          </p:nvPr>
        </p:nvSpPr>
        <p:spPr/>
        <p:txBody>
          <a:bodyPr/>
          <a:lstStyle/>
          <a:p>
            <a:fld id="{E8E1C287-65B3-4F87-9126-6322B4D60B79}" type="slidenum">
              <a:rPr lang="en-US" smtClean="0"/>
              <a:pPr/>
              <a:t>2</a:t>
            </a:fld>
            <a:endParaRPr lang="en-US"/>
          </a:p>
        </p:txBody>
      </p:sp>
    </p:spTree>
    <p:extLst>
      <p:ext uri="{BB962C8B-B14F-4D97-AF65-F5344CB8AC3E}">
        <p14:creationId xmlns:p14="http://schemas.microsoft.com/office/powerpoint/2010/main" val="158330439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ADP in Metis</a:t>
            </a:r>
            <a:endParaRPr lang="en-US" dirty="0"/>
          </a:p>
        </p:txBody>
      </p:sp>
      <p:sp>
        <p:nvSpPr>
          <p:cNvPr id="3" name="Text Placeholder 2"/>
          <p:cNvSpPr>
            <a:spLocks noGrp="1"/>
          </p:cNvSpPr>
          <p:nvPr>
            <p:ph type="body" sz="half" idx="1"/>
          </p:nvPr>
        </p:nvSpPr>
        <p:spPr/>
        <p:txBody>
          <a:bodyPr/>
          <a:lstStyle/>
          <a:p>
            <a:r>
              <a:rPr lang="en-US" dirty="0" smtClean="0"/>
              <a:t>Coarsening</a:t>
            </a:r>
          </a:p>
          <a:p>
            <a:r>
              <a:rPr lang="en-US" dirty="0" smtClean="0"/>
              <a:t>Initial partitioning</a:t>
            </a:r>
          </a:p>
          <a:p>
            <a:r>
              <a:rPr lang="en-US" b="1" dirty="0" smtClean="0"/>
              <a:t>Refinement</a:t>
            </a:r>
            <a:endParaRPr lang="en-US" b="1" dirty="0"/>
          </a:p>
        </p:txBody>
      </p:sp>
      <p:sp>
        <p:nvSpPr>
          <p:cNvPr id="5" name="Slide Number Placeholder 4"/>
          <p:cNvSpPr>
            <a:spLocks noGrp="1"/>
          </p:cNvSpPr>
          <p:nvPr>
            <p:ph type="sldNum" sz="quarter" idx="11"/>
          </p:nvPr>
        </p:nvSpPr>
        <p:spPr/>
        <p:txBody>
          <a:bodyPr/>
          <a:lstStyle/>
          <a:p>
            <a:fld id="{DF89FC0A-7A03-4E91-A6CA-4AACBFBDAA6F}" type="slidenum">
              <a:rPr lang="en-US" smtClean="0"/>
              <a:pPr/>
              <a:t>20</a:t>
            </a:fld>
            <a:endParaRPr lang="en-US"/>
          </a:p>
        </p:txBody>
      </p:sp>
      <p:sp>
        <p:nvSpPr>
          <p:cNvPr id="102" name="Freeform 101"/>
          <p:cNvSpPr/>
          <p:nvPr/>
        </p:nvSpPr>
        <p:spPr>
          <a:xfrm>
            <a:off x="4856498" y="1684130"/>
            <a:ext cx="3302000" cy="1159566"/>
          </a:xfrm>
          <a:custGeom>
            <a:avLst/>
            <a:gdLst>
              <a:gd name="connsiteX0" fmla="*/ 1468782 w 3302000"/>
              <a:gd name="connsiteY0" fmla="*/ 22087 h 1159566"/>
              <a:gd name="connsiteX1" fmla="*/ 0 w 3302000"/>
              <a:gd name="connsiteY1" fmla="*/ 0 h 1159566"/>
              <a:gd name="connsiteX2" fmla="*/ 44174 w 3302000"/>
              <a:gd name="connsiteY2" fmla="*/ 496957 h 1159566"/>
              <a:gd name="connsiteX3" fmla="*/ 541130 w 3302000"/>
              <a:gd name="connsiteY3" fmla="*/ 640522 h 1159566"/>
              <a:gd name="connsiteX4" fmla="*/ 728869 w 3302000"/>
              <a:gd name="connsiteY4" fmla="*/ 971827 h 1159566"/>
              <a:gd name="connsiteX5" fmla="*/ 1225826 w 3302000"/>
              <a:gd name="connsiteY5" fmla="*/ 1004957 h 1159566"/>
              <a:gd name="connsiteX6" fmla="*/ 1667565 w 3302000"/>
              <a:gd name="connsiteY6" fmla="*/ 1159566 h 1159566"/>
              <a:gd name="connsiteX7" fmla="*/ 2065130 w 3302000"/>
              <a:gd name="connsiteY7" fmla="*/ 508000 h 1159566"/>
              <a:gd name="connsiteX8" fmla="*/ 2705652 w 3302000"/>
              <a:gd name="connsiteY8" fmla="*/ 618435 h 1159566"/>
              <a:gd name="connsiteX9" fmla="*/ 3302000 w 3302000"/>
              <a:gd name="connsiteY9" fmla="*/ 77305 h 1159566"/>
              <a:gd name="connsiteX10" fmla="*/ 1468782 w 3302000"/>
              <a:gd name="connsiteY10" fmla="*/ 22087 h 11595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302000" h="1159566">
                <a:moveTo>
                  <a:pt x="1468782" y="22087"/>
                </a:moveTo>
                <a:lnTo>
                  <a:pt x="0" y="0"/>
                </a:lnTo>
                <a:lnTo>
                  <a:pt x="44174" y="496957"/>
                </a:lnTo>
                <a:lnTo>
                  <a:pt x="541130" y="640522"/>
                </a:lnTo>
                <a:lnTo>
                  <a:pt x="728869" y="971827"/>
                </a:lnTo>
                <a:lnTo>
                  <a:pt x="1225826" y="1004957"/>
                </a:lnTo>
                <a:lnTo>
                  <a:pt x="1667565" y="1159566"/>
                </a:lnTo>
                <a:lnTo>
                  <a:pt x="2065130" y="508000"/>
                </a:lnTo>
                <a:lnTo>
                  <a:pt x="2705652" y="618435"/>
                </a:lnTo>
                <a:lnTo>
                  <a:pt x="3302000" y="77305"/>
                </a:lnTo>
                <a:lnTo>
                  <a:pt x="1468782" y="22087"/>
                </a:lnTo>
                <a:close/>
              </a:path>
            </a:pathLst>
          </a:custGeom>
          <a:solidFill>
            <a:schemeClr val="tx2">
              <a:alpha val="59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3" name="Oval 102"/>
          <p:cNvSpPr>
            <a:spLocks noChangeAspect="1"/>
          </p:cNvSpPr>
          <p:nvPr/>
        </p:nvSpPr>
        <p:spPr>
          <a:xfrm>
            <a:off x="4976623" y="1821688"/>
            <a:ext cx="320040" cy="320040"/>
          </a:xfrm>
          <a:prstGeom prst="ellipse">
            <a:avLst/>
          </a:prstGeom>
          <a:solidFill>
            <a:srgbClr val="9BBB59"/>
          </a:solidFill>
          <a:ln>
            <a:solidFill>
              <a:srgbClr val="000000"/>
            </a:solidFill>
          </a:ln>
        </p:spPr>
        <p:style>
          <a:lnRef idx="1">
            <a:schemeClr val="accent1"/>
          </a:lnRef>
          <a:fillRef idx="3">
            <a:schemeClr val="accent1"/>
          </a:fillRef>
          <a:effectRef idx="2">
            <a:schemeClr val="accent1"/>
          </a:effectRef>
          <a:fontRef idx="minor">
            <a:schemeClr val="lt1"/>
          </a:fontRef>
        </p:style>
      </p:sp>
      <p:sp>
        <p:nvSpPr>
          <p:cNvPr id="104" name="Oval 103"/>
          <p:cNvSpPr>
            <a:spLocks noChangeAspect="1"/>
          </p:cNvSpPr>
          <p:nvPr/>
        </p:nvSpPr>
        <p:spPr>
          <a:xfrm>
            <a:off x="4976623" y="2298890"/>
            <a:ext cx="320040" cy="320040"/>
          </a:xfrm>
          <a:prstGeom prst="ellipse">
            <a:avLst/>
          </a:prstGeom>
          <a:solidFill>
            <a:srgbClr val="9BBB59"/>
          </a:solidFill>
          <a:ln>
            <a:solidFill>
              <a:srgbClr val="000000"/>
            </a:solidFill>
          </a:ln>
        </p:spPr>
        <p:style>
          <a:lnRef idx="1">
            <a:schemeClr val="accent1"/>
          </a:lnRef>
          <a:fillRef idx="3">
            <a:schemeClr val="accent1"/>
          </a:fillRef>
          <a:effectRef idx="2">
            <a:schemeClr val="accent1"/>
          </a:effectRef>
          <a:fontRef idx="minor">
            <a:schemeClr val="lt1"/>
          </a:fontRef>
        </p:style>
      </p:sp>
      <p:sp>
        <p:nvSpPr>
          <p:cNvPr id="105" name="Oval 104"/>
          <p:cNvSpPr>
            <a:spLocks noChangeAspect="1"/>
          </p:cNvSpPr>
          <p:nvPr/>
        </p:nvSpPr>
        <p:spPr>
          <a:xfrm>
            <a:off x="4977418" y="3144826"/>
            <a:ext cx="320040" cy="320040"/>
          </a:xfrm>
          <a:prstGeom prst="ellipse">
            <a:avLst/>
          </a:prstGeom>
          <a:solidFill>
            <a:srgbClr val="9BBB59"/>
          </a:solidFill>
          <a:ln>
            <a:solidFill>
              <a:srgbClr val="000000"/>
            </a:solidFill>
          </a:ln>
        </p:spPr>
        <p:style>
          <a:lnRef idx="1">
            <a:schemeClr val="accent1"/>
          </a:lnRef>
          <a:fillRef idx="3">
            <a:schemeClr val="accent1"/>
          </a:fillRef>
          <a:effectRef idx="2">
            <a:schemeClr val="accent1"/>
          </a:effectRef>
          <a:fontRef idx="minor">
            <a:schemeClr val="lt1"/>
          </a:fontRef>
        </p:style>
      </p:sp>
      <p:sp>
        <p:nvSpPr>
          <p:cNvPr id="106" name="Oval 105"/>
          <p:cNvSpPr>
            <a:spLocks noChangeAspect="1"/>
          </p:cNvSpPr>
          <p:nvPr/>
        </p:nvSpPr>
        <p:spPr>
          <a:xfrm>
            <a:off x="5579859" y="2299684"/>
            <a:ext cx="320040" cy="320040"/>
          </a:xfrm>
          <a:prstGeom prst="ellipse">
            <a:avLst/>
          </a:prstGeom>
          <a:solidFill>
            <a:srgbClr val="9BBB59"/>
          </a:solidFill>
          <a:ln>
            <a:solidFill>
              <a:srgbClr val="000000"/>
            </a:solidFill>
          </a:ln>
        </p:spPr>
        <p:style>
          <a:lnRef idx="1">
            <a:schemeClr val="accent1"/>
          </a:lnRef>
          <a:fillRef idx="3">
            <a:schemeClr val="accent1"/>
          </a:fillRef>
          <a:effectRef idx="2">
            <a:schemeClr val="accent1"/>
          </a:effectRef>
          <a:fontRef idx="minor">
            <a:schemeClr val="lt1"/>
          </a:fontRef>
        </p:style>
      </p:sp>
      <p:sp>
        <p:nvSpPr>
          <p:cNvPr id="107" name="Oval 106"/>
          <p:cNvSpPr>
            <a:spLocks noChangeAspect="1"/>
          </p:cNvSpPr>
          <p:nvPr/>
        </p:nvSpPr>
        <p:spPr>
          <a:xfrm>
            <a:off x="5586223" y="2748467"/>
            <a:ext cx="320040" cy="320040"/>
          </a:xfrm>
          <a:prstGeom prst="ellipse">
            <a:avLst/>
          </a:prstGeom>
          <a:solidFill>
            <a:srgbClr val="9BBB59"/>
          </a:solidFill>
          <a:ln>
            <a:solidFill>
              <a:srgbClr val="000000"/>
            </a:solidFill>
          </a:ln>
        </p:spPr>
        <p:style>
          <a:lnRef idx="1">
            <a:schemeClr val="accent1"/>
          </a:lnRef>
          <a:fillRef idx="3">
            <a:schemeClr val="accent1"/>
          </a:fillRef>
          <a:effectRef idx="2">
            <a:schemeClr val="accent1"/>
          </a:effectRef>
          <a:fontRef idx="minor">
            <a:schemeClr val="lt1"/>
          </a:fontRef>
        </p:style>
      </p:sp>
      <p:sp>
        <p:nvSpPr>
          <p:cNvPr id="108" name="Oval 107"/>
          <p:cNvSpPr>
            <a:spLocks noChangeAspect="1"/>
          </p:cNvSpPr>
          <p:nvPr/>
        </p:nvSpPr>
        <p:spPr>
          <a:xfrm>
            <a:off x="7385413" y="1821688"/>
            <a:ext cx="320040" cy="320040"/>
          </a:xfrm>
          <a:prstGeom prst="ellipse">
            <a:avLst/>
          </a:prstGeom>
          <a:solidFill>
            <a:srgbClr val="FF6600"/>
          </a:solidFill>
          <a:ln>
            <a:solidFill>
              <a:srgbClr val="000000"/>
            </a:solidFill>
          </a:ln>
        </p:spPr>
        <p:style>
          <a:lnRef idx="1">
            <a:schemeClr val="accent1"/>
          </a:lnRef>
          <a:fillRef idx="3">
            <a:schemeClr val="accent1"/>
          </a:fillRef>
          <a:effectRef idx="2">
            <a:schemeClr val="accent1"/>
          </a:effectRef>
          <a:fontRef idx="minor">
            <a:schemeClr val="lt1"/>
          </a:fontRef>
        </p:style>
      </p:sp>
      <p:sp>
        <p:nvSpPr>
          <p:cNvPr id="109" name="Oval 108"/>
          <p:cNvSpPr>
            <a:spLocks noChangeAspect="1"/>
          </p:cNvSpPr>
          <p:nvPr/>
        </p:nvSpPr>
        <p:spPr>
          <a:xfrm>
            <a:off x="8303276" y="1824864"/>
            <a:ext cx="320040" cy="320040"/>
          </a:xfrm>
          <a:prstGeom prst="ellipse">
            <a:avLst/>
          </a:prstGeom>
          <a:solidFill>
            <a:srgbClr val="FF6600"/>
          </a:solidFill>
          <a:ln>
            <a:solidFill>
              <a:srgbClr val="000000"/>
            </a:solidFill>
          </a:ln>
        </p:spPr>
        <p:style>
          <a:lnRef idx="1">
            <a:schemeClr val="accent1"/>
          </a:lnRef>
          <a:fillRef idx="3">
            <a:schemeClr val="accent1"/>
          </a:fillRef>
          <a:effectRef idx="2">
            <a:schemeClr val="accent1"/>
          </a:effectRef>
          <a:fontRef idx="minor">
            <a:schemeClr val="lt1"/>
          </a:fontRef>
        </p:style>
      </p:sp>
      <p:sp>
        <p:nvSpPr>
          <p:cNvPr id="110" name="Oval 109"/>
          <p:cNvSpPr>
            <a:spLocks noChangeAspect="1"/>
          </p:cNvSpPr>
          <p:nvPr/>
        </p:nvSpPr>
        <p:spPr>
          <a:xfrm>
            <a:off x="8303276" y="2282064"/>
            <a:ext cx="320040" cy="320040"/>
          </a:xfrm>
          <a:prstGeom prst="ellipse">
            <a:avLst/>
          </a:prstGeom>
          <a:solidFill>
            <a:srgbClr val="FF6600"/>
          </a:solidFill>
          <a:ln>
            <a:solidFill>
              <a:srgbClr val="000000"/>
            </a:solidFill>
          </a:ln>
        </p:spPr>
        <p:style>
          <a:lnRef idx="1">
            <a:schemeClr val="accent1"/>
          </a:lnRef>
          <a:fillRef idx="3">
            <a:schemeClr val="accent1"/>
          </a:fillRef>
          <a:effectRef idx="2">
            <a:schemeClr val="accent1"/>
          </a:effectRef>
          <a:fontRef idx="minor">
            <a:schemeClr val="lt1"/>
          </a:fontRef>
        </p:style>
      </p:sp>
      <p:sp>
        <p:nvSpPr>
          <p:cNvPr id="111" name="Oval 110"/>
          <p:cNvSpPr>
            <a:spLocks noChangeAspect="1"/>
          </p:cNvSpPr>
          <p:nvPr/>
        </p:nvSpPr>
        <p:spPr>
          <a:xfrm>
            <a:off x="5906263" y="3141647"/>
            <a:ext cx="320040" cy="320040"/>
          </a:xfrm>
          <a:prstGeom prst="ellipse">
            <a:avLst/>
          </a:prstGeom>
          <a:solidFill>
            <a:srgbClr val="9BBB59"/>
          </a:solidFill>
          <a:ln>
            <a:solidFill>
              <a:srgbClr val="000000"/>
            </a:solidFill>
          </a:ln>
        </p:spPr>
        <p:style>
          <a:lnRef idx="1">
            <a:schemeClr val="accent1"/>
          </a:lnRef>
          <a:fillRef idx="3">
            <a:schemeClr val="accent1"/>
          </a:fillRef>
          <a:effectRef idx="2">
            <a:schemeClr val="accent1"/>
          </a:effectRef>
          <a:fontRef idx="minor">
            <a:schemeClr val="lt1"/>
          </a:fontRef>
        </p:style>
      </p:sp>
      <p:sp>
        <p:nvSpPr>
          <p:cNvPr id="112" name="Oval 111"/>
          <p:cNvSpPr>
            <a:spLocks noChangeAspect="1"/>
          </p:cNvSpPr>
          <p:nvPr/>
        </p:nvSpPr>
        <p:spPr>
          <a:xfrm>
            <a:off x="6273173" y="2428427"/>
            <a:ext cx="320040" cy="320040"/>
          </a:xfrm>
          <a:prstGeom prst="ellipse">
            <a:avLst/>
          </a:prstGeom>
          <a:solidFill>
            <a:srgbClr val="9BBB59"/>
          </a:solidFill>
          <a:ln>
            <a:solidFill>
              <a:srgbClr val="000000"/>
            </a:solidFill>
          </a:ln>
        </p:spPr>
        <p:style>
          <a:lnRef idx="1">
            <a:schemeClr val="accent1"/>
          </a:lnRef>
          <a:fillRef idx="3">
            <a:schemeClr val="accent1"/>
          </a:fillRef>
          <a:effectRef idx="2">
            <a:schemeClr val="accent1"/>
          </a:effectRef>
          <a:fontRef idx="minor">
            <a:schemeClr val="lt1"/>
          </a:fontRef>
        </p:style>
      </p:sp>
      <p:cxnSp>
        <p:nvCxnSpPr>
          <p:cNvPr id="113" name="Straight Connector 112"/>
          <p:cNvCxnSpPr>
            <a:stCxn id="103" idx="6"/>
            <a:endCxn id="140" idx="2"/>
          </p:cNvCxnSpPr>
          <p:nvPr/>
        </p:nvCxnSpPr>
        <p:spPr>
          <a:xfrm>
            <a:off x="5296663" y="1981708"/>
            <a:ext cx="976510" cy="1588"/>
          </a:xfrm>
          <a:prstGeom prst="line">
            <a:avLst/>
          </a:prstGeom>
          <a:ln w="57150" cap="flat" cmpd="sng" algn="ctr">
            <a:solidFill>
              <a:srgbClr val="00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14" name="Straight Connector 113"/>
          <p:cNvCxnSpPr>
            <a:stCxn id="103" idx="4"/>
            <a:endCxn id="104" idx="0"/>
          </p:cNvCxnSpPr>
          <p:nvPr/>
        </p:nvCxnSpPr>
        <p:spPr>
          <a:xfrm rot="5400000">
            <a:off x="5058062" y="2220309"/>
            <a:ext cx="157162" cy="1588"/>
          </a:xfrm>
          <a:prstGeom prst="line">
            <a:avLst/>
          </a:prstGeom>
          <a:ln w="57150" cap="flat" cmpd="sng" algn="ctr">
            <a:solidFill>
              <a:srgbClr val="00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15" name="Straight Connector 114"/>
          <p:cNvCxnSpPr>
            <a:stCxn id="104" idx="4"/>
            <a:endCxn id="105" idx="0"/>
          </p:cNvCxnSpPr>
          <p:nvPr/>
        </p:nvCxnSpPr>
        <p:spPr>
          <a:xfrm rot="16200000" flipH="1">
            <a:off x="4874092" y="2881480"/>
            <a:ext cx="525896" cy="795"/>
          </a:xfrm>
          <a:prstGeom prst="line">
            <a:avLst/>
          </a:prstGeom>
          <a:ln w="57150" cap="flat" cmpd="sng" algn="ctr">
            <a:solidFill>
              <a:srgbClr val="00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16" name="Straight Connector 115"/>
          <p:cNvCxnSpPr>
            <a:stCxn id="111" idx="2"/>
            <a:endCxn id="105" idx="6"/>
          </p:cNvCxnSpPr>
          <p:nvPr/>
        </p:nvCxnSpPr>
        <p:spPr>
          <a:xfrm rot="10800000" flipV="1">
            <a:off x="5297459" y="3301666"/>
            <a:ext cx="608805" cy="3179"/>
          </a:xfrm>
          <a:prstGeom prst="line">
            <a:avLst/>
          </a:prstGeom>
          <a:ln w="57150" cap="flat" cmpd="sng" algn="ctr">
            <a:solidFill>
              <a:srgbClr val="00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117" name="Oval 116"/>
          <p:cNvSpPr>
            <a:spLocks noChangeAspect="1"/>
          </p:cNvSpPr>
          <p:nvPr/>
        </p:nvSpPr>
        <p:spPr>
          <a:xfrm>
            <a:off x="6839069" y="3143237"/>
            <a:ext cx="320040" cy="320040"/>
          </a:xfrm>
          <a:prstGeom prst="ellipse">
            <a:avLst/>
          </a:prstGeom>
          <a:solidFill>
            <a:schemeClr val="accent3"/>
          </a:solidFill>
          <a:ln>
            <a:solidFill>
              <a:srgbClr val="000000"/>
            </a:solidFill>
          </a:ln>
        </p:spPr>
        <p:style>
          <a:lnRef idx="1">
            <a:schemeClr val="accent1"/>
          </a:lnRef>
          <a:fillRef idx="3">
            <a:schemeClr val="accent1"/>
          </a:fillRef>
          <a:effectRef idx="2">
            <a:schemeClr val="accent1"/>
          </a:effectRef>
          <a:fontRef idx="minor">
            <a:schemeClr val="lt1"/>
          </a:fontRef>
        </p:style>
      </p:sp>
      <p:cxnSp>
        <p:nvCxnSpPr>
          <p:cNvPr id="118" name="Straight Connector 117"/>
          <p:cNvCxnSpPr>
            <a:stCxn id="117" idx="2"/>
            <a:endCxn id="111" idx="6"/>
          </p:cNvCxnSpPr>
          <p:nvPr/>
        </p:nvCxnSpPr>
        <p:spPr>
          <a:xfrm rot="10800000">
            <a:off x="6226303" y="3301667"/>
            <a:ext cx="612766" cy="1590"/>
          </a:xfrm>
          <a:prstGeom prst="line">
            <a:avLst/>
          </a:prstGeom>
          <a:ln w="57150" cap="flat" cmpd="sng" algn="ctr">
            <a:solidFill>
              <a:srgbClr val="00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119" name="Oval 118"/>
          <p:cNvSpPr>
            <a:spLocks noChangeAspect="1"/>
          </p:cNvSpPr>
          <p:nvPr/>
        </p:nvSpPr>
        <p:spPr>
          <a:xfrm>
            <a:off x="8303276" y="3144825"/>
            <a:ext cx="320040" cy="320040"/>
          </a:xfrm>
          <a:prstGeom prst="ellipse">
            <a:avLst/>
          </a:prstGeom>
          <a:solidFill>
            <a:srgbClr val="E46C0A"/>
          </a:solidFill>
          <a:ln>
            <a:solidFill>
              <a:srgbClr val="000000"/>
            </a:solidFill>
          </a:ln>
        </p:spPr>
        <p:style>
          <a:lnRef idx="1">
            <a:schemeClr val="accent1"/>
          </a:lnRef>
          <a:fillRef idx="3">
            <a:schemeClr val="accent1"/>
          </a:fillRef>
          <a:effectRef idx="2">
            <a:schemeClr val="accent1"/>
          </a:effectRef>
          <a:fontRef idx="minor">
            <a:schemeClr val="lt1"/>
          </a:fontRef>
        </p:style>
      </p:sp>
      <p:cxnSp>
        <p:nvCxnSpPr>
          <p:cNvPr id="120" name="Straight Connector 119"/>
          <p:cNvCxnSpPr>
            <a:stCxn id="119" idx="2"/>
            <a:endCxn id="117" idx="6"/>
          </p:cNvCxnSpPr>
          <p:nvPr/>
        </p:nvCxnSpPr>
        <p:spPr>
          <a:xfrm rot="10800000">
            <a:off x="7159110" y="3303257"/>
            <a:ext cx="1144167" cy="1588"/>
          </a:xfrm>
          <a:prstGeom prst="line">
            <a:avLst/>
          </a:prstGeom>
          <a:ln w="57150" cap="flat" cmpd="sng" algn="ctr">
            <a:solidFill>
              <a:srgbClr val="00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21" name="Straight Connector 120"/>
          <p:cNvCxnSpPr>
            <a:stCxn id="106" idx="2"/>
            <a:endCxn id="104" idx="6"/>
          </p:cNvCxnSpPr>
          <p:nvPr/>
        </p:nvCxnSpPr>
        <p:spPr>
          <a:xfrm rot="10800000">
            <a:off x="5296663" y="2458910"/>
            <a:ext cx="283196" cy="794"/>
          </a:xfrm>
          <a:prstGeom prst="line">
            <a:avLst/>
          </a:prstGeom>
          <a:ln w="57150" cap="flat" cmpd="sng" algn="ctr">
            <a:solidFill>
              <a:srgbClr val="00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22" name="Straight Connector 121"/>
          <p:cNvCxnSpPr>
            <a:stCxn id="106" idx="1"/>
            <a:endCxn id="103" idx="5"/>
          </p:cNvCxnSpPr>
          <p:nvPr/>
        </p:nvCxnSpPr>
        <p:spPr>
          <a:xfrm rot="16200000" flipV="1">
            <a:off x="5312414" y="2032239"/>
            <a:ext cx="251694" cy="376934"/>
          </a:xfrm>
          <a:prstGeom prst="line">
            <a:avLst/>
          </a:prstGeom>
          <a:ln w="57150" cap="flat" cmpd="sng" algn="ctr">
            <a:solidFill>
              <a:srgbClr val="00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23" name="Straight Connector 122"/>
          <p:cNvCxnSpPr>
            <a:stCxn id="106" idx="7"/>
            <a:endCxn id="140" idx="3"/>
          </p:cNvCxnSpPr>
          <p:nvPr/>
        </p:nvCxnSpPr>
        <p:spPr>
          <a:xfrm rot="5400000" flipH="1" flipV="1">
            <a:off x="5961483" y="1987994"/>
            <a:ext cx="250106" cy="467012"/>
          </a:xfrm>
          <a:prstGeom prst="line">
            <a:avLst/>
          </a:prstGeom>
          <a:ln w="57150" cap="flat" cmpd="sng" algn="ctr">
            <a:solidFill>
              <a:srgbClr val="00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24" name="Straight Connector 123"/>
          <p:cNvCxnSpPr>
            <a:stCxn id="140" idx="6"/>
            <a:endCxn id="108" idx="2"/>
          </p:cNvCxnSpPr>
          <p:nvPr/>
        </p:nvCxnSpPr>
        <p:spPr>
          <a:xfrm flipV="1">
            <a:off x="6593213" y="1981708"/>
            <a:ext cx="792200" cy="1588"/>
          </a:xfrm>
          <a:prstGeom prst="line">
            <a:avLst/>
          </a:prstGeom>
          <a:ln w="57150" cap="flat" cmpd="sng" algn="ctr">
            <a:solidFill>
              <a:srgbClr val="00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25" name="Straight Connector 124"/>
          <p:cNvCxnSpPr>
            <a:stCxn id="108" idx="6"/>
            <a:endCxn id="109" idx="2"/>
          </p:cNvCxnSpPr>
          <p:nvPr/>
        </p:nvCxnSpPr>
        <p:spPr>
          <a:xfrm>
            <a:off x="7705453" y="1981708"/>
            <a:ext cx="597823" cy="3176"/>
          </a:xfrm>
          <a:prstGeom prst="line">
            <a:avLst/>
          </a:prstGeom>
          <a:ln w="57150" cap="flat" cmpd="sng" algn="ctr">
            <a:solidFill>
              <a:srgbClr val="00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26" name="Straight Connector 125"/>
          <p:cNvCxnSpPr>
            <a:stCxn id="110" idx="0"/>
            <a:endCxn id="109" idx="4"/>
          </p:cNvCxnSpPr>
          <p:nvPr/>
        </p:nvCxnSpPr>
        <p:spPr>
          <a:xfrm rot="5400000" flipH="1" flipV="1">
            <a:off x="8394716" y="2213484"/>
            <a:ext cx="137160" cy="1588"/>
          </a:xfrm>
          <a:prstGeom prst="line">
            <a:avLst/>
          </a:prstGeom>
          <a:ln w="57150" cap="flat" cmpd="sng" algn="ctr">
            <a:solidFill>
              <a:schemeClr val="tx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27" name="Straight Connector 126"/>
          <p:cNvCxnSpPr>
            <a:stCxn id="119" idx="0"/>
            <a:endCxn id="110" idx="4"/>
          </p:cNvCxnSpPr>
          <p:nvPr/>
        </p:nvCxnSpPr>
        <p:spPr>
          <a:xfrm rot="5400000" flipH="1" flipV="1">
            <a:off x="8191936" y="2873465"/>
            <a:ext cx="542721" cy="1588"/>
          </a:xfrm>
          <a:prstGeom prst="line">
            <a:avLst/>
          </a:prstGeom>
          <a:ln w="57150" cap="flat" cmpd="sng" algn="ctr">
            <a:solidFill>
              <a:srgbClr val="00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28" name="Straight Connector 127"/>
          <p:cNvCxnSpPr>
            <a:stCxn id="119" idx="1"/>
            <a:endCxn id="108" idx="5"/>
          </p:cNvCxnSpPr>
          <p:nvPr/>
        </p:nvCxnSpPr>
        <p:spPr>
          <a:xfrm rot="16200000" flipV="1">
            <a:off x="7455948" y="2297496"/>
            <a:ext cx="1096835" cy="691561"/>
          </a:xfrm>
          <a:prstGeom prst="line">
            <a:avLst/>
          </a:prstGeom>
          <a:ln w="57150" cap="flat" cmpd="sng" algn="ctr">
            <a:solidFill>
              <a:srgbClr val="00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29" name="Straight Connector 128"/>
          <p:cNvCxnSpPr>
            <a:stCxn id="106" idx="4"/>
            <a:endCxn id="107" idx="0"/>
          </p:cNvCxnSpPr>
          <p:nvPr/>
        </p:nvCxnSpPr>
        <p:spPr>
          <a:xfrm rot="16200000" flipH="1">
            <a:off x="5678690" y="2680913"/>
            <a:ext cx="128743" cy="6364"/>
          </a:xfrm>
          <a:prstGeom prst="line">
            <a:avLst/>
          </a:prstGeom>
          <a:ln w="57150" cap="flat" cmpd="sng" algn="ctr">
            <a:solidFill>
              <a:srgbClr val="00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30" name="Straight Connector 129"/>
          <p:cNvCxnSpPr>
            <a:stCxn id="111" idx="1"/>
            <a:endCxn id="107" idx="5"/>
          </p:cNvCxnSpPr>
          <p:nvPr/>
        </p:nvCxnSpPr>
        <p:spPr>
          <a:xfrm rot="16200000" flipV="1">
            <a:off x="5822824" y="3058208"/>
            <a:ext cx="166878" cy="93738"/>
          </a:xfrm>
          <a:prstGeom prst="line">
            <a:avLst/>
          </a:prstGeom>
          <a:ln w="57150" cap="flat" cmpd="sng" algn="ctr">
            <a:solidFill>
              <a:srgbClr val="00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31" name="Straight Connector 130"/>
          <p:cNvCxnSpPr>
            <a:stCxn id="112" idx="0"/>
            <a:endCxn id="140" idx="4"/>
          </p:cNvCxnSpPr>
          <p:nvPr/>
        </p:nvCxnSpPr>
        <p:spPr>
          <a:xfrm rot="5400000" flipH="1" flipV="1">
            <a:off x="6290638" y="2285872"/>
            <a:ext cx="285111" cy="1588"/>
          </a:xfrm>
          <a:prstGeom prst="line">
            <a:avLst/>
          </a:prstGeom>
          <a:ln w="57150" cap="flat" cmpd="sng" algn="ctr">
            <a:solidFill>
              <a:srgbClr val="00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32" name="Straight Connector 131"/>
          <p:cNvCxnSpPr>
            <a:stCxn id="111" idx="7"/>
            <a:endCxn id="112" idx="4"/>
          </p:cNvCxnSpPr>
          <p:nvPr/>
        </p:nvCxnSpPr>
        <p:spPr>
          <a:xfrm rot="5400000" flipH="1" flipV="1">
            <a:off x="6086289" y="2841613"/>
            <a:ext cx="440049" cy="253759"/>
          </a:xfrm>
          <a:prstGeom prst="line">
            <a:avLst/>
          </a:prstGeom>
          <a:ln w="57150" cap="flat" cmpd="sng" algn="ctr">
            <a:solidFill>
              <a:srgbClr val="00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133" name="Oval 132"/>
          <p:cNvSpPr>
            <a:spLocks noChangeAspect="1"/>
          </p:cNvSpPr>
          <p:nvPr/>
        </p:nvSpPr>
        <p:spPr>
          <a:xfrm>
            <a:off x="6951426" y="2316071"/>
            <a:ext cx="320040" cy="320040"/>
          </a:xfrm>
          <a:prstGeom prst="ellipse">
            <a:avLst/>
          </a:prstGeom>
          <a:solidFill>
            <a:srgbClr val="FF6600"/>
          </a:solidFill>
          <a:ln>
            <a:solidFill>
              <a:srgbClr val="000000"/>
            </a:solidFill>
          </a:ln>
        </p:spPr>
        <p:style>
          <a:lnRef idx="1">
            <a:schemeClr val="accent1"/>
          </a:lnRef>
          <a:fillRef idx="3">
            <a:schemeClr val="accent1"/>
          </a:fillRef>
          <a:effectRef idx="2">
            <a:schemeClr val="accent1"/>
          </a:effectRef>
          <a:fontRef idx="minor">
            <a:schemeClr val="lt1"/>
          </a:fontRef>
        </p:style>
      </p:sp>
      <p:cxnSp>
        <p:nvCxnSpPr>
          <p:cNvPr id="134" name="Straight Connector 133"/>
          <p:cNvCxnSpPr>
            <a:stCxn id="133" idx="7"/>
            <a:endCxn id="108" idx="3"/>
          </p:cNvCxnSpPr>
          <p:nvPr/>
        </p:nvCxnSpPr>
        <p:spPr>
          <a:xfrm rot="5400000" flipH="1" flipV="1">
            <a:off x="7194399" y="2125058"/>
            <a:ext cx="268081" cy="207685"/>
          </a:xfrm>
          <a:prstGeom prst="line">
            <a:avLst/>
          </a:prstGeom>
          <a:ln w="57150" cap="flat" cmpd="sng" algn="ctr">
            <a:solidFill>
              <a:srgbClr val="00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35" name="Straight Connector 134"/>
          <p:cNvCxnSpPr>
            <a:stCxn id="133" idx="3"/>
            <a:endCxn id="111" idx="7"/>
          </p:cNvCxnSpPr>
          <p:nvPr/>
        </p:nvCxnSpPr>
        <p:spPr>
          <a:xfrm rot="5400000">
            <a:off x="6289228" y="2479449"/>
            <a:ext cx="599274" cy="818861"/>
          </a:xfrm>
          <a:prstGeom prst="line">
            <a:avLst/>
          </a:prstGeom>
          <a:ln w="57150" cap="flat" cmpd="sng" algn="ctr">
            <a:solidFill>
              <a:srgbClr val="00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36" name="Straight Connector 135"/>
          <p:cNvCxnSpPr>
            <a:stCxn id="133" idx="4"/>
            <a:endCxn id="117" idx="0"/>
          </p:cNvCxnSpPr>
          <p:nvPr/>
        </p:nvCxnSpPr>
        <p:spPr>
          <a:xfrm rot="5400000">
            <a:off x="6801705" y="2833496"/>
            <a:ext cx="507126" cy="112357"/>
          </a:xfrm>
          <a:prstGeom prst="line">
            <a:avLst/>
          </a:prstGeom>
          <a:ln w="57150" cap="flat" cmpd="sng" algn="ctr">
            <a:solidFill>
              <a:srgbClr val="00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137" name="Oval 136"/>
          <p:cNvSpPr>
            <a:spLocks noChangeAspect="1"/>
          </p:cNvSpPr>
          <p:nvPr/>
        </p:nvSpPr>
        <p:spPr>
          <a:xfrm>
            <a:off x="7592304" y="2636111"/>
            <a:ext cx="320040" cy="320040"/>
          </a:xfrm>
          <a:prstGeom prst="ellipse">
            <a:avLst/>
          </a:prstGeom>
          <a:solidFill>
            <a:srgbClr val="FF6600"/>
          </a:solidFill>
          <a:ln>
            <a:solidFill>
              <a:srgbClr val="000000"/>
            </a:solidFill>
          </a:ln>
        </p:spPr>
        <p:style>
          <a:lnRef idx="1">
            <a:schemeClr val="accent1"/>
          </a:lnRef>
          <a:fillRef idx="3">
            <a:schemeClr val="accent1"/>
          </a:fillRef>
          <a:effectRef idx="2">
            <a:schemeClr val="accent1"/>
          </a:effectRef>
          <a:fontRef idx="minor">
            <a:schemeClr val="lt1"/>
          </a:fontRef>
        </p:style>
      </p:sp>
      <p:cxnSp>
        <p:nvCxnSpPr>
          <p:cNvPr id="138" name="Straight Connector 137"/>
          <p:cNvCxnSpPr>
            <a:stCxn id="133" idx="5"/>
            <a:endCxn id="137" idx="2"/>
          </p:cNvCxnSpPr>
          <p:nvPr/>
        </p:nvCxnSpPr>
        <p:spPr>
          <a:xfrm rot="16200000" flipH="1">
            <a:off x="7305006" y="2508832"/>
            <a:ext cx="206889" cy="367707"/>
          </a:xfrm>
          <a:prstGeom prst="line">
            <a:avLst/>
          </a:prstGeom>
          <a:ln w="57150" cap="flat" cmpd="sng" algn="ctr">
            <a:solidFill>
              <a:srgbClr val="00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39" name="Straight Connector 138"/>
          <p:cNvCxnSpPr>
            <a:stCxn id="137" idx="5"/>
            <a:endCxn id="119" idx="1"/>
          </p:cNvCxnSpPr>
          <p:nvPr/>
        </p:nvCxnSpPr>
        <p:spPr>
          <a:xfrm rot="16200000" flipH="1">
            <a:off x="7966604" y="2808153"/>
            <a:ext cx="282412" cy="484670"/>
          </a:xfrm>
          <a:prstGeom prst="line">
            <a:avLst/>
          </a:prstGeom>
          <a:ln w="57150" cap="flat" cmpd="sng" algn="ctr">
            <a:solidFill>
              <a:srgbClr val="00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140" name="Oval 139"/>
          <p:cNvSpPr>
            <a:spLocks noChangeAspect="1"/>
          </p:cNvSpPr>
          <p:nvPr/>
        </p:nvSpPr>
        <p:spPr>
          <a:xfrm>
            <a:off x="6273173" y="1823276"/>
            <a:ext cx="320040" cy="320040"/>
          </a:xfrm>
          <a:prstGeom prst="ellipse">
            <a:avLst/>
          </a:prstGeom>
          <a:solidFill>
            <a:srgbClr val="FF0000"/>
          </a:solidFill>
          <a:ln>
            <a:solidFill>
              <a:srgbClr val="000000"/>
            </a:solid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85012777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Parallelism Profile</a:t>
            </a:r>
            <a:endParaRPr lang="en-US" dirty="0"/>
          </a:p>
        </p:txBody>
      </p:sp>
      <p:sp>
        <p:nvSpPr>
          <p:cNvPr id="5" name="Slide Number Placeholder 4"/>
          <p:cNvSpPr>
            <a:spLocks noGrp="1"/>
          </p:cNvSpPr>
          <p:nvPr>
            <p:ph type="sldNum" sz="quarter" idx="12"/>
          </p:nvPr>
        </p:nvSpPr>
        <p:spPr/>
        <p:txBody>
          <a:bodyPr/>
          <a:lstStyle/>
          <a:p>
            <a:fld id="{DF89FC0A-7A03-4E91-A6CA-4AACBFBDAA6F}" type="slidenum">
              <a:rPr lang="en-US" smtClean="0"/>
              <a:pPr/>
              <a:t>21</a:t>
            </a:fld>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1371599"/>
            <a:ext cx="5276850" cy="53448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152400" y="6359818"/>
            <a:ext cx="2302297" cy="369332"/>
          </a:xfrm>
          <a:prstGeom prst="rect">
            <a:avLst/>
          </a:prstGeom>
          <a:noFill/>
        </p:spPr>
        <p:txBody>
          <a:bodyPr wrap="none" rtlCol="0">
            <a:spAutoFit/>
          </a:bodyPr>
          <a:lstStyle/>
          <a:p>
            <a:r>
              <a:rPr lang="en-US" dirty="0" smtClean="0"/>
              <a:t>t60k benchmark graph</a:t>
            </a:r>
            <a:endParaRPr lang="en-US" dirty="0"/>
          </a:p>
        </p:txBody>
      </p:sp>
    </p:spTree>
    <p:extLst>
      <p:ext uri="{BB962C8B-B14F-4D97-AF65-F5344CB8AC3E}">
        <p14:creationId xmlns:p14="http://schemas.microsoft.com/office/powerpoint/2010/main" val="147364706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Dataset</a:t>
            </a:r>
            <a:endParaRPr lang="en-US" b="1" dirty="0"/>
          </a:p>
        </p:txBody>
      </p:sp>
      <p:sp>
        <p:nvSpPr>
          <p:cNvPr id="3" name="Content Placeholder 2"/>
          <p:cNvSpPr>
            <a:spLocks noGrp="1"/>
          </p:cNvSpPr>
          <p:nvPr>
            <p:ph idx="1"/>
          </p:nvPr>
        </p:nvSpPr>
        <p:spPr>
          <a:xfrm>
            <a:off x="457200" y="1600200"/>
            <a:ext cx="8229600" cy="1709729"/>
          </a:xfrm>
        </p:spPr>
        <p:txBody>
          <a:bodyPr>
            <a:normAutofit/>
          </a:bodyPr>
          <a:lstStyle/>
          <a:p>
            <a:r>
              <a:rPr lang="en-US" dirty="0" smtClean="0"/>
              <a:t>Public available large sparse graphs from University of Florida Sparse Matrix Collection and DIMACS shortest path competition</a:t>
            </a:r>
            <a:endParaRPr lang="en-US" dirty="0"/>
          </a:p>
        </p:txBody>
      </p:sp>
      <p:sp>
        <p:nvSpPr>
          <p:cNvPr id="5" name="Slide Number Placeholder 4"/>
          <p:cNvSpPr>
            <a:spLocks noGrp="1"/>
          </p:cNvSpPr>
          <p:nvPr>
            <p:ph type="sldNum" sz="quarter" idx="12"/>
          </p:nvPr>
        </p:nvSpPr>
        <p:spPr/>
        <p:txBody>
          <a:bodyPr/>
          <a:lstStyle/>
          <a:p>
            <a:fld id="{F876B912-6CB9-4E44-8C9D-91594E33A3ED}" type="slidenum">
              <a:rPr lang="en-US" smtClean="0"/>
              <a:pPr/>
              <a:t>22</a:t>
            </a:fld>
            <a:endParaRPr lang="en-US"/>
          </a:p>
        </p:txBody>
      </p:sp>
      <p:pic>
        <p:nvPicPr>
          <p:cNvPr id="6" name="Picture 5"/>
          <p:cNvPicPr>
            <a:picLocks noChangeAspect="1"/>
          </p:cNvPicPr>
          <p:nvPr/>
        </p:nvPicPr>
        <p:blipFill>
          <a:blip r:embed="rId3"/>
          <a:stretch>
            <a:fillRect/>
          </a:stretch>
        </p:blipFill>
        <p:spPr>
          <a:xfrm>
            <a:off x="966139" y="3256135"/>
            <a:ext cx="6576558" cy="3356627"/>
          </a:xfrm>
          <a:prstGeom prst="rect">
            <a:avLst/>
          </a:prstGeom>
        </p:spPr>
      </p:pic>
    </p:spTree>
    <p:extLst>
      <p:ext uri="{BB962C8B-B14F-4D97-AF65-F5344CB8AC3E}">
        <p14:creationId xmlns:p14="http://schemas.microsoft.com/office/powerpoint/2010/main" val="333535156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Scalability</a:t>
            </a:r>
            <a:endParaRPr lang="en-US" b="1" dirty="0"/>
          </a:p>
        </p:txBody>
      </p:sp>
      <p:graphicFrame>
        <p:nvGraphicFramePr>
          <p:cNvPr id="4" name="Content Placeholder 3"/>
          <p:cNvGraphicFramePr>
            <a:graphicFrameLocks noGrp="1"/>
          </p:cNvGraphicFramePr>
          <p:nvPr>
            <p:ph idx="1"/>
          </p:nvPr>
        </p:nvGraphicFramePr>
        <p:xfrm>
          <a:off x="457200" y="1600200"/>
          <a:ext cx="8229600" cy="4525963"/>
        </p:xfrm>
        <a:graphic>
          <a:graphicData uri="http://schemas.openxmlformats.org/drawingml/2006/chart">
            <c:chart xmlns:c="http://schemas.openxmlformats.org/drawingml/2006/chart" xmlns:r="http://schemas.openxmlformats.org/officeDocument/2006/relationships" r:id="rId3"/>
          </a:graphicData>
        </a:graphic>
      </p:graphicFrame>
      <p:sp>
        <p:nvSpPr>
          <p:cNvPr id="5" name="Slide Number Placeholder 4"/>
          <p:cNvSpPr>
            <a:spLocks noGrp="1"/>
          </p:cNvSpPr>
          <p:nvPr>
            <p:ph type="sldNum" sz="quarter" idx="12"/>
          </p:nvPr>
        </p:nvSpPr>
        <p:spPr/>
        <p:txBody>
          <a:bodyPr/>
          <a:lstStyle/>
          <a:p>
            <a:fld id="{F876B912-6CB9-4E44-8C9D-91594E33A3ED}" type="slidenum">
              <a:rPr lang="en-US" smtClean="0"/>
              <a:pPr/>
              <a:t>23</a:t>
            </a:fld>
            <a:endParaRPr lang="en-US"/>
          </a:p>
        </p:txBody>
      </p:sp>
      <p:sp>
        <p:nvSpPr>
          <p:cNvPr id="6" name="TextBox 5"/>
          <p:cNvSpPr txBox="1"/>
          <p:nvPr/>
        </p:nvSpPr>
        <p:spPr>
          <a:xfrm>
            <a:off x="2476111" y="5987018"/>
            <a:ext cx="3145733" cy="369332"/>
          </a:xfrm>
          <a:prstGeom prst="rect">
            <a:avLst/>
          </a:prstGeom>
          <a:noFill/>
        </p:spPr>
        <p:txBody>
          <a:bodyPr wrap="none" rtlCol="0">
            <a:spAutoFit/>
          </a:bodyPr>
          <a:lstStyle/>
          <a:p>
            <a:r>
              <a:rPr lang="en-US" dirty="0" smtClean="0"/>
              <a:t>Dataset (Metis time in seconds)</a:t>
            </a:r>
            <a:endParaRPr lang="en-US" dirty="0"/>
          </a:p>
        </p:txBody>
      </p:sp>
      <p:graphicFrame>
        <p:nvGraphicFramePr>
          <p:cNvPr id="7" name="Content Placeholder 3"/>
          <p:cNvGraphicFramePr>
            <a:graphicFrameLocks/>
          </p:cNvGraphicFramePr>
          <p:nvPr/>
        </p:nvGraphicFramePr>
        <p:xfrm>
          <a:off x="457200" y="1600200"/>
          <a:ext cx="8229600" cy="4525963"/>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45840003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r>
              <a:rPr lang="en-US" dirty="0" smtClean="0"/>
              <a:t>Graph partitioning arises in many applications</a:t>
            </a:r>
          </a:p>
          <a:p>
            <a:pPr lvl="1"/>
            <a:r>
              <a:rPr lang="en-US" dirty="0" smtClean="0"/>
              <a:t>sparse MVM, …</a:t>
            </a:r>
          </a:p>
          <a:p>
            <a:endParaRPr lang="en-US" dirty="0" smtClean="0"/>
          </a:p>
          <a:p>
            <a:r>
              <a:rPr lang="en-US" dirty="0" smtClean="0"/>
              <a:t>Multilevel partitioning is most common graph partitioning algorithm</a:t>
            </a:r>
          </a:p>
          <a:p>
            <a:pPr lvl="1"/>
            <a:r>
              <a:rPr lang="en-US" dirty="0" smtClean="0"/>
              <a:t>3 phases: coarsening, initial partitioning, refinement</a:t>
            </a:r>
            <a:endParaRPr lang="en-US" dirty="0"/>
          </a:p>
        </p:txBody>
      </p:sp>
      <p:sp>
        <p:nvSpPr>
          <p:cNvPr id="4" name="Slide Number Placeholder 3"/>
          <p:cNvSpPr>
            <a:spLocks noGrp="1"/>
          </p:cNvSpPr>
          <p:nvPr>
            <p:ph type="sldNum" sz="quarter" idx="12"/>
          </p:nvPr>
        </p:nvSpPr>
        <p:spPr/>
        <p:txBody>
          <a:bodyPr/>
          <a:lstStyle/>
          <a:p>
            <a:fld id="{E8E1C287-65B3-4F87-9126-6322B4D60B79}" type="slidenum">
              <a:rPr lang="en-US" smtClean="0"/>
              <a:pPr/>
              <a:t>24</a:t>
            </a:fld>
            <a:endParaRPr lang="en-US"/>
          </a:p>
        </p:txBody>
      </p:sp>
    </p:spTree>
    <p:extLst>
      <p:ext uri="{BB962C8B-B14F-4D97-AF65-F5344CB8AC3E}">
        <p14:creationId xmlns:p14="http://schemas.microsoft.com/office/powerpoint/2010/main" val="171070424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E8E1C287-65B3-4F87-9126-6322B4D60B79}" type="slidenum">
              <a:rPr lang="en-US" smtClean="0"/>
              <a:pPr/>
              <a:t>25</a:t>
            </a:fld>
            <a:endParaRPr lang="en-US"/>
          </a:p>
        </p:txBody>
      </p:sp>
    </p:spTree>
    <p:extLst>
      <p:ext uri="{BB962C8B-B14F-4D97-AF65-F5344CB8AC3E}">
        <p14:creationId xmlns:p14="http://schemas.microsoft.com/office/powerpoint/2010/main" val="26099836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Dense MVM</a:t>
            </a:r>
            <a:endParaRPr lang="en-US" dirty="0"/>
          </a:p>
        </p:txBody>
      </p:sp>
      <p:sp>
        <p:nvSpPr>
          <p:cNvPr id="3" name="Content Placeholder 2"/>
          <p:cNvSpPr>
            <a:spLocks noGrp="1"/>
          </p:cNvSpPr>
          <p:nvPr>
            <p:ph idx="1"/>
          </p:nvPr>
        </p:nvSpPr>
        <p:spPr/>
        <p:txBody>
          <a:bodyPr/>
          <a:lstStyle/>
          <a:p>
            <a:r>
              <a:rPr lang="en-US" dirty="0" smtClean="0"/>
              <a:t>Matrix-Vector Multiply</a:t>
            </a:r>
            <a:endParaRPr lang="en-US" dirty="0"/>
          </a:p>
        </p:txBody>
      </p:sp>
      <p:sp>
        <p:nvSpPr>
          <p:cNvPr id="4" name="Slide Number Placeholder 3"/>
          <p:cNvSpPr>
            <a:spLocks noGrp="1"/>
          </p:cNvSpPr>
          <p:nvPr>
            <p:ph type="sldNum" sz="quarter" idx="12"/>
          </p:nvPr>
        </p:nvSpPr>
        <p:spPr/>
        <p:txBody>
          <a:bodyPr/>
          <a:lstStyle/>
          <a:p>
            <a:fld id="{E8E1C287-65B3-4F87-9126-6322B4D60B79}" type="slidenum">
              <a:rPr lang="en-US" smtClean="0"/>
              <a:pPr/>
              <a:t>3</a:t>
            </a:fld>
            <a:endParaRPr lang="en-US"/>
          </a:p>
        </p:txBody>
      </p:sp>
      <p:sp>
        <p:nvSpPr>
          <p:cNvPr id="5" name="Rectangle 4"/>
          <p:cNvSpPr/>
          <p:nvPr/>
        </p:nvSpPr>
        <p:spPr>
          <a:xfrm>
            <a:off x="1066800" y="2667000"/>
            <a:ext cx="685800" cy="3124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t>y</a:t>
            </a:r>
            <a:endParaRPr lang="en-US" sz="4000" dirty="0"/>
          </a:p>
        </p:txBody>
      </p:sp>
      <p:sp>
        <p:nvSpPr>
          <p:cNvPr id="6" name="Rectangle 5"/>
          <p:cNvSpPr/>
          <p:nvPr/>
        </p:nvSpPr>
        <p:spPr>
          <a:xfrm>
            <a:off x="6781800" y="2652944"/>
            <a:ext cx="685800" cy="31382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t>x</a:t>
            </a:r>
            <a:endParaRPr lang="en-US" sz="4000" dirty="0"/>
          </a:p>
        </p:txBody>
      </p:sp>
      <p:sp>
        <p:nvSpPr>
          <p:cNvPr id="7" name="Rectangle 6"/>
          <p:cNvSpPr/>
          <p:nvPr/>
        </p:nvSpPr>
        <p:spPr>
          <a:xfrm>
            <a:off x="3048000" y="2667000"/>
            <a:ext cx="3124200" cy="3124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t>A</a:t>
            </a:r>
            <a:endParaRPr lang="en-US" sz="4000" dirty="0"/>
          </a:p>
        </p:txBody>
      </p:sp>
      <p:sp>
        <p:nvSpPr>
          <p:cNvPr id="8" name="TextBox 7"/>
          <p:cNvSpPr txBox="1"/>
          <p:nvPr/>
        </p:nvSpPr>
        <p:spPr>
          <a:xfrm>
            <a:off x="2099216" y="3714240"/>
            <a:ext cx="567784" cy="1015663"/>
          </a:xfrm>
          <a:prstGeom prst="rect">
            <a:avLst/>
          </a:prstGeom>
          <a:noFill/>
        </p:spPr>
        <p:txBody>
          <a:bodyPr wrap="none" rtlCol="0">
            <a:spAutoFit/>
          </a:bodyPr>
          <a:lstStyle/>
          <a:p>
            <a:r>
              <a:rPr lang="en-US" sz="6000" b="1" dirty="0" smtClean="0"/>
              <a:t>=</a:t>
            </a:r>
            <a:endParaRPr lang="en-US" sz="6000" b="1" dirty="0"/>
          </a:p>
        </p:txBody>
      </p:sp>
      <p:sp>
        <p:nvSpPr>
          <p:cNvPr id="10" name="Rectangle 9"/>
          <p:cNvSpPr/>
          <p:nvPr/>
        </p:nvSpPr>
        <p:spPr>
          <a:xfrm>
            <a:off x="1066800" y="2667000"/>
            <a:ext cx="685800" cy="685800"/>
          </a:xfrm>
          <a:prstGeom prst="rect">
            <a:avLst/>
          </a:prstGeom>
          <a:solidFill>
            <a:schemeClr val="accent3"/>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3048000" y="2667000"/>
            <a:ext cx="3124199" cy="685800"/>
          </a:xfrm>
          <a:prstGeom prst="rect">
            <a:avLst/>
          </a:prstGeom>
          <a:solidFill>
            <a:schemeClr val="accent3"/>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6781801" y="2652944"/>
            <a:ext cx="685800" cy="3138256"/>
          </a:xfrm>
          <a:prstGeom prst="rect">
            <a:avLst/>
          </a:prstGeom>
          <a:solidFill>
            <a:schemeClr val="accent3"/>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88124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1D Partitioning</a:t>
            </a:r>
            <a:endParaRPr lang="en-US" dirty="0"/>
          </a:p>
        </p:txBody>
      </p:sp>
      <p:sp>
        <p:nvSpPr>
          <p:cNvPr id="4" name="Slide Number Placeholder 3"/>
          <p:cNvSpPr>
            <a:spLocks noGrp="1"/>
          </p:cNvSpPr>
          <p:nvPr>
            <p:ph type="sldNum" sz="quarter" idx="12"/>
          </p:nvPr>
        </p:nvSpPr>
        <p:spPr/>
        <p:txBody>
          <a:bodyPr/>
          <a:lstStyle/>
          <a:p>
            <a:fld id="{E8E1C287-65B3-4F87-9126-6322B4D60B79}" type="slidenum">
              <a:rPr lang="en-US" smtClean="0"/>
              <a:pPr/>
              <a:t>4</a:t>
            </a:fld>
            <a:endParaRPr lang="en-US"/>
          </a:p>
        </p:txBody>
      </p:sp>
      <p:sp>
        <p:nvSpPr>
          <p:cNvPr id="5" name="Rectangle 4"/>
          <p:cNvSpPr/>
          <p:nvPr/>
        </p:nvSpPr>
        <p:spPr>
          <a:xfrm>
            <a:off x="1524001" y="2667000"/>
            <a:ext cx="685800" cy="27487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6" name="Rectangle 5"/>
          <p:cNvSpPr/>
          <p:nvPr/>
        </p:nvSpPr>
        <p:spPr>
          <a:xfrm>
            <a:off x="6858001" y="2652944"/>
            <a:ext cx="685800" cy="27627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7" name="Rectangle 6"/>
          <p:cNvSpPr/>
          <p:nvPr/>
        </p:nvSpPr>
        <p:spPr>
          <a:xfrm>
            <a:off x="3505201" y="2667000"/>
            <a:ext cx="2748703" cy="27487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8" name="TextBox 7"/>
          <p:cNvSpPr txBox="1"/>
          <p:nvPr/>
        </p:nvSpPr>
        <p:spPr>
          <a:xfrm>
            <a:off x="2556417" y="3505200"/>
            <a:ext cx="567784" cy="1015663"/>
          </a:xfrm>
          <a:prstGeom prst="rect">
            <a:avLst/>
          </a:prstGeom>
          <a:noFill/>
        </p:spPr>
        <p:txBody>
          <a:bodyPr wrap="none" rtlCol="0">
            <a:spAutoFit/>
          </a:bodyPr>
          <a:lstStyle/>
          <a:p>
            <a:r>
              <a:rPr lang="en-US" sz="6000" b="1" dirty="0" smtClean="0"/>
              <a:t>=</a:t>
            </a:r>
            <a:endParaRPr lang="en-US" sz="6000" b="1" dirty="0"/>
          </a:p>
        </p:txBody>
      </p:sp>
      <p:sp>
        <p:nvSpPr>
          <p:cNvPr id="9" name="Rectangle 8"/>
          <p:cNvSpPr/>
          <p:nvPr/>
        </p:nvSpPr>
        <p:spPr>
          <a:xfrm>
            <a:off x="1524001" y="2667000"/>
            <a:ext cx="685800" cy="685800"/>
          </a:xfrm>
          <a:prstGeom prst="rect">
            <a:avLst/>
          </a:prstGeom>
          <a:solidFill>
            <a:schemeClr val="accent3"/>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3505202" y="2667000"/>
            <a:ext cx="2748704" cy="685800"/>
          </a:xfrm>
          <a:prstGeom prst="rect">
            <a:avLst/>
          </a:prstGeom>
          <a:solidFill>
            <a:schemeClr val="accent3"/>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1524000" y="3352800"/>
            <a:ext cx="685800" cy="685800"/>
          </a:xfrm>
          <a:prstGeom prst="rect">
            <a:avLst/>
          </a:prstGeom>
          <a:solidFill>
            <a:schemeClr val="accent3"/>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3505200" y="3352800"/>
            <a:ext cx="2748705" cy="685800"/>
          </a:xfrm>
          <a:prstGeom prst="rect">
            <a:avLst/>
          </a:prstGeom>
          <a:solidFill>
            <a:schemeClr val="accent3"/>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1529920" y="4044103"/>
            <a:ext cx="685800" cy="6858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3511121" y="4044103"/>
            <a:ext cx="2742784" cy="6858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1529919" y="4729903"/>
            <a:ext cx="685800" cy="6858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3511119" y="4729903"/>
            <a:ext cx="2742785" cy="6858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81314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fade">
                                      <p:cBhvr>
                                        <p:cTn id="16" dur="500"/>
                                        <p:tgtEl>
                                          <p:spTgt spid="13"/>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fade">
                                      <p:cBhvr>
                                        <p:cTn id="21" dur="500"/>
                                        <p:tgtEl>
                                          <p:spTgt spid="14"/>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fade">
                                      <p:cBhvr>
                                        <p:cTn id="24" dur="500"/>
                                        <p:tgtEl>
                                          <p:spTgt spid="15"/>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fade">
                                      <p:cBhvr>
                                        <p:cTn id="27" dur="500"/>
                                        <p:tgtEl>
                                          <p:spTgt spid="16"/>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7"/>
                                        </p:tgtEl>
                                        <p:attrNameLst>
                                          <p:attrName>style.visibility</p:attrName>
                                        </p:attrNameLst>
                                      </p:cBhvr>
                                      <p:to>
                                        <p:strVal val="visible"/>
                                      </p:to>
                                    </p:set>
                                    <p:animEffect transition="in" filter="fade">
                                      <p:cBhvr>
                                        <p:cTn id="30"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2" grpId="0" animBg="1"/>
      <p:bldP spid="13" grpId="0" animBg="1"/>
      <p:bldP spid="14" grpId="0" animBg="1"/>
      <p:bldP spid="15" grpId="0" animBg="1"/>
      <p:bldP spid="16" grpId="0" animBg="1"/>
      <p:bldP spid="1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2D Partitioning</a:t>
            </a:r>
            <a:endParaRPr lang="en-US" dirty="0"/>
          </a:p>
        </p:txBody>
      </p:sp>
      <p:sp>
        <p:nvSpPr>
          <p:cNvPr id="4" name="Slide Number Placeholder 3"/>
          <p:cNvSpPr>
            <a:spLocks noGrp="1"/>
          </p:cNvSpPr>
          <p:nvPr>
            <p:ph type="sldNum" sz="quarter" idx="12"/>
          </p:nvPr>
        </p:nvSpPr>
        <p:spPr/>
        <p:txBody>
          <a:bodyPr/>
          <a:lstStyle/>
          <a:p>
            <a:fld id="{E8E1C287-65B3-4F87-9126-6322B4D60B79}" type="slidenum">
              <a:rPr lang="en-US" smtClean="0"/>
              <a:pPr/>
              <a:t>5</a:t>
            </a:fld>
            <a:endParaRPr lang="en-US"/>
          </a:p>
        </p:txBody>
      </p:sp>
      <p:sp>
        <p:nvSpPr>
          <p:cNvPr id="5" name="Rectangle 4"/>
          <p:cNvSpPr/>
          <p:nvPr/>
        </p:nvSpPr>
        <p:spPr>
          <a:xfrm>
            <a:off x="1524001" y="2667000"/>
            <a:ext cx="685800" cy="27487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6" name="Rectangle 5"/>
          <p:cNvSpPr/>
          <p:nvPr/>
        </p:nvSpPr>
        <p:spPr>
          <a:xfrm>
            <a:off x="6858001" y="2652944"/>
            <a:ext cx="685800" cy="27627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7" name="Rectangle 6"/>
          <p:cNvSpPr/>
          <p:nvPr/>
        </p:nvSpPr>
        <p:spPr>
          <a:xfrm>
            <a:off x="3505201" y="2667000"/>
            <a:ext cx="2748703" cy="27487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8" name="TextBox 7"/>
          <p:cNvSpPr txBox="1"/>
          <p:nvPr/>
        </p:nvSpPr>
        <p:spPr>
          <a:xfrm>
            <a:off x="2556417" y="3581400"/>
            <a:ext cx="567784" cy="1015663"/>
          </a:xfrm>
          <a:prstGeom prst="rect">
            <a:avLst/>
          </a:prstGeom>
          <a:noFill/>
        </p:spPr>
        <p:txBody>
          <a:bodyPr wrap="none" rtlCol="0">
            <a:spAutoFit/>
          </a:bodyPr>
          <a:lstStyle/>
          <a:p>
            <a:r>
              <a:rPr lang="en-US" sz="6000" b="1" dirty="0" smtClean="0"/>
              <a:t>=</a:t>
            </a:r>
            <a:endParaRPr lang="en-US" sz="6000" b="1" dirty="0"/>
          </a:p>
        </p:txBody>
      </p:sp>
      <p:sp>
        <p:nvSpPr>
          <p:cNvPr id="9" name="Rectangle 8"/>
          <p:cNvSpPr/>
          <p:nvPr/>
        </p:nvSpPr>
        <p:spPr>
          <a:xfrm>
            <a:off x="1524001" y="2667000"/>
            <a:ext cx="685800" cy="685800"/>
          </a:xfrm>
          <a:prstGeom prst="rect">
            <a:avLst/>
          </a:prstGeom>
          <a:solidFill>
            <a:schemeClr val="accent3"/>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3505202" y="2667000"/>
            <a:ext cx="1377311" cy="685800"/>
          </a:xfrm>
          <a:prstGeom prst="rect">
            <a:avLst/>
          </a:prstGeom>
          <a:solidFill>
            <a:schemeClr val="accent3"/>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1524000" y="3352800"/>
            <a:ext cx="685800" cy="685800"/>
          </a:xfrm>
          <a:prstGeom prst="rect">
            <a:avLst/>
          </a:prstGeom>
          <a:solidFill>
            <a:schemeClr val="accent3"/>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3505201" y="3352800"/>
            <a:ext cx="1374352" cy="685800"/>
          </a:xfrm>
          <a:prstGeom prst="rect">
            <a:avLst/>
          </a:prstGeom>
          <a:solidFill>
            <a:schemeClr val="accent3"/>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4878812" y="2667000"/>
            <a:ext cx="1377311" cy="6858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4878811" y="3352800"/>
            <a:ext cx="1374352" cy="6858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ight Triangle 20"/>
          <p:cNvSpPr/>
          <p:nvPr/>
        </p:nvSpPr>
        <p:spPr>
          <a:xfrm>
            <a:off x="1529920" y="2652944"/>
            <a:ext cx="699856" cy="699856"/>
          </a:xfrm>
          <a:prstGeom prst="rtTriangle">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ight Triangle 21"/>
          <p:cNvSpPr/>
          <p:nvPr/>
        </p:nvSpPr>
        <p:spPr>
          <a:xfrm>
            <a:off x="1529920" y="3338744"/>
            <a:ext cx="699856" cy="699856"/>
          </a:xfrm>
          <a:prstGeom prst="rtTriangle">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6858001" y="2637084"/>
            <a:ext cx="678402" cy="1394488"/>
          </a:xfrm>
          <a:prstGeom prst="rect">
            <a:avLst/>
          </a:prstGeom>
          <a:solidFill>
            <a:schemeClr val="accent3"/>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6858001" y="4038600"/>
            <a:ext cx="685799" cy="1377102"/>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44189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fade">
                                      <p:cBhvr>
                                        <p:cTn id="13" dur="500"/>
                                        <p:tgtEl>
                                          <p:spTgt spid="20"/>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fade">
                                      <p:cBhvr>
                                        <p:cTn id="16" dur="500"/>
                                        <p:tgtEl>
                                          <p:spTgt spid="19"/>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21"/>
                                        </p:tgtEl>
                                        <p:attrNameLst>
                                          <p:attrName>style.visibility</p:attrName>
                                        </p:attrNameLst>
                                      </p:cBhvr>
                                      <p:to>
                                        <p:strVal val="visible"/>
                                      </p:to>
                                    </p:set>
                                    <p:animEffect transition="in" filter="fade">
                                      <p:cBhvr>
                                        <p:cTn id="21" dur="500"/>
                                        <p:tgtEl>
                                          <p:spTgt spid="21"/>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fade">
                                      <p:cBhvr>
                                        <p:cTn id="24" dur="500"/>
                                        <p:tgtEl>
                                          <p:spTgt spid="9"/>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fade">
                                      <p:cBhvr>
                                        <p:cTn id="27" dur="500"/>
                                        <p:tgtEl>
                                          <p:spTgt spid="22"/>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fade">
                                      <p:cBhvr>
                                        <p:cTn id="30" dur="500"/>
                                        <p:tgtEl>
                                          <p:spTgt spid="11"/>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26"/>
                                        </p:tgtEl>
                                        <p:attrNameLst>
                                          <p:attrName>style.visibility</p:attrName>
                                        </p:attrNameLst>
                                      </p:cBhvr>
                                      <p:to>
                                        <p:strVal val="visible"/>
                                      </p:to>
                                    </p:set>
                                    <p:animEffect transition="in" filter="fade">
                                      <p:cBhvr>
                                        <p:cTn id="35" dur="500"/>
                                        <p:tgtEl>
                                          <p:spTgt spid="26"/>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5"/>
                                        </p:tgtEl>
                                        <p:attrNameLst>
                                          <p:attrName>style.visibility</p:attrName>
                                        </p:attrNameLst>
                                      </p:cBhvr>
                                      <p:to>
                                        <p:strVal val="visible"/>
                                      </p:to>
                                    </p:set>
                                    <p:animEffect transition="in" filter="fade">
                                      <p:cBhvr>
                                        <p:cTn id="38"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19" grpId="0" animBg="1"/>
      <p:bldP spid="20" grpId="0" animBg="1"/>
      <p:bldP spid="21" grpId="0" animBg="1"/>
      <p:bldP spid="22" grpId="0" animBg="1"/>
      <p:bldP spid="25" grpId="0" animBg="1"/>
      <p:bldP spid="2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r>
              <a:rPr lang="en-US" dirty="0" smtClean="0"/>
              <a:t>1D and 2D dense partitioning</a:t>
            </a:r>
          </a:p>
          <a:p>
            <a:pPr lvl="1"/>
            <a:r>
              <a:rPr lang="en-US" dirty="0" smtClean="0"/>
              <a:t>2D more scalable</a:t>
            </a:r>
            <a:endParaRPr lang="en-US" dirty="0"/>
          </a:p>
          <a:p>
            <a:endParaRPr lang="en-US" dirty="0" smtClean="0"/>
          </a:p>
          <a:p>
            <a:r>
              <a:rPr lang="en-US" dirty="0" smtClean="0"/>
              <a:t>Reuse partitioning over iterative MVMs</a:t>
            </a:r>
          </a:p>
          <a:p>
            <a:pPr lvl="1"/>
            <a:r>
              <a:rPr lang="en-US" dirty="0" smtClean="0"/>
              <a:t>y becomes x in next iteration</a:t>
            </a:r>
          </a:p>
          <a:p>
            <a:pPr lvl="1"/>
            <a:r>
              <a:rPr lang="en-US" dirty="0" smtClean="0"/>
              <a:t>use </a:t>
            </a:r>
            <a:r>
              <a:rPr lang="en-US" dirty="0" err="1" smtClean="0"/>
              <a:t>AllReduce</a:t>
            </a:r>
            <a:r>
              <a:rPr lang="en-US" dirty="0" smtClean="0"/>
              <a:t> to distribute results</a:t>
            </a:r>
            <a:endParaRPr lang="en-US" dirty="0"/>
          </a:p>
        </p:txBody>
      </p:sp>
      <p:sp>
        <p:nvSpPr>
          <p:cNvPr id="4" name="Slide Number Placeholder 3"/>
          <p:cNvSpPr>
            <a:spLocks noGrp="1"/>
          </p:cNvSpPr>
          <p:nvPr>
            <p:ph type="sldNum" sz="quarter" idx="12"/>
          </p:nvPr>
        </p:nvSpPr>
        <p:spPr/>
        <p:txBody>
          <a:bodyPr/>
          <a:lstStyle/>
          <a:p>
            <a:fld id="{E8E1C287-65B3-4F87-9126-6322B4D60B79}" type="slidenum">
              <a:rPr lang="en-US" smtClean="0"/>
              <a:pPr/>
              <a:t>6</a:t>
            </a:fld>
            <a:endParaRPr lang="en-US"/>
          </a:p>
        </p:txBody>
      </p:sp>
    </p:spTree>
    <p:extLst>
      <p:ext uri="{BB962C8B-B14F-4D97-AF65-F5344CB8AC3E}">
        <p14:creationId xmlns:p14="http://schemas.microsoft.com/office/powerpoint/2010/main" val="98575462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Sparse MVM</a:t>
            </a:r>
            <a:endParaRPr lang="en-US" dirty="0"/>
          </a:p>
        </p:txBody>
      </p:sp>
      <p:sp>
        <p:nvSpPr>
          <p:cNvPr id="4" name="Slide Number Placeholder 3"/>
          <p:cNvSpPr>
            <a:spLocks noGrp="1"/>
          </p:cNvSpPr>
          <p:nvPr>
            <p:ph type="sldNum" sz="quarter" idx="12"/>
          </p:nvPr>
        </p:nvSpPr>
        <p:spPr/>
        <p:txBody>
          <a:bodyPr/>
          <a:lstStyle/>
          <a:p>
            <a:fld id="{E8E1C287-65B3-4F87-9126-6322B4D60B79}" type="slidenum">
              <a:rPr lang="en-US" smtClean="0"/>
              <a:pPr/>
              <a:t>7</a:t>
            </a:fld>
            <a:endParaRPr lang="en-US"/>
          </a:p>
        </p:txBody>
      </p:sp>
      <p:sp>
        <p:nvSpPr>
          <p:cNvPr id="5" name="Rectangle 4"/>
          <p:cNvSpPr/>
          <p:nvPr/>
        </p:nvSpPr>
        <p:spPr>
          <a:xfrm>
            <a:off x="2438400" y="1572986"/>
            <a:ext cx="440871" cy="20084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t>y</a:t>
            </a:r>
            <a:endParaRPr lang="en-US" sz="4000" dirty="0"/>
          </a:p>
        </p:txBody>
      </p:sp>
      <p:sp>
        <p:nvSpPr>
          <p:cNvPr id="6" name="Rectangle 5"/>
          <p:cNvSpPr/>
          <p:nvPr/>
        </p:nvSpPr>
        <p:spPr>
          <a:xfrm>
            <a:off x="6112329" y="1563950"/>
            <a:ext cx="440871" cy="20174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t>x</a:t>
            </a:r>
            <a:endParaRPr lang="en-US" sz="4000" dirty="0"/>
          </a:p>
        </p:txBody>
      </p:sp>
      <p:sp>
        <p:nvSpPr>
          <p:cNvPr id="7" name="Rectangle 6"/>
          <p:cNvSpPr/>
          <p:nvPr/>
        </p:nvSpPr>
        <p:spPr>
          <a:xfrm>
            <a:off x="3712029" y="1572986"/>
            <a:ext cx="2008414" cy="20084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t>A</a:t>
            </a:r>
            <a:endParaRPr lang="en-US" sz="4000" dirty="0"/>
          </a:p>
        </p:txBody>
      </p:sp>
      <p:sp>
        <p:nvSpPr>
          <p:cNvPr id="8" name="TextBox 7"/>
          <p:cNvSpPr txBox="1"/>
          <p:nvPr/>
        </p:nvSpPr>
        <p:spPr>
          <a:xfrm>
            <a:off x="3122811" y="2311065"/>
            <a:ext cx="364202" cy="523220"/>
          </a:xfrm>
          <a:prstGeom prst="rect">
            <a:avLst/>
          </a:prstGeom>
          <a:noFill/>
        </p:spPr>
        <p:txBody>
          <a:bodyPr wrap="none" rtlCol="0">
            <a:spAutoFit/>
          </a:bodyPr>
          <a:lstStyle/>
          <a:p>
            <a:r>
              <a:rPr lang="en-US" sz="2800" b="1" dirty="0" smtClean="0"/>
              <a:t>=</a:t>
            </a:r>
            <a:endParaRPr lang="en-US" sz="2800" b="1" dirty="0"/>
          </a:p>
        </p:txBody>
      </p:sp>
      <p:sp>
        <p:nvSpPr>
          <p:cNvPr id="10" name="TextBox 9"/>
          <p:cNvSpPr txBox="1"/>
          <p:nvPr/>
        </p:nvSpPr>
        <p:spPr>
          <a:xfrm>
            <a:off x="3712029" y="1828800"/>
            <a:ext cx="301686" cy="369332"/>
          </a:xfrm>
          <a:prstGeom prst="rect">
            <a:avLst/>
          </a:prstGeom>
          <a:noFill/>
        </p:spPr>
        <p:txBody>
          <a:bodyPr wrap="none" rtlCol="0">
            <a:spAutoFit/>
          </a:bodyPr>
          <a:lstStyle/>
          <a:p>
            <a:r>
              <a:rPr lang="en-US" dirty="0" smtClean="0">
                <a:solidFill>
                  <a:schemeClr val="bg1"/>
                </a:solidFill>
              </a:rPr>
              <a:t>0</a:t>
            </a:r>
            <a:endParaRPr lang="en-US" dirty="0">
              <a:solidFill>
                <a:schemeClr val="bg1"/>
              </a:solidFill>
            </a:endParaRPr>
          </a:p>
        </p:txBody>
      </p:sp>
      <p:sp>
        <p:nvSpPr>
          <p:cNvPr id="11" name="TextBox 10"/>
          <p:cNvSpPr txBox="1"/>
          <p:nvPr/>
        </p:nvSpPr>
        <p:spPr>
          <a:xfrm>
            <a:off x="3707350" y="2126399"/>
            <a:ext cx="301686" cy="369332"/>
          </a:xfrm>
          <a:prstGeom prst="rect">
            <a:avLst/>
          </a:prstGeom>
          <a:noFill/>
        </p:spPr>
        <p:txBody>
          <a:bodyPr wrap="none" rtlCol="0">
            <a:spAutoFit/>
          </a:bodyPr>
          <a:lstStyle/>
          <a:p>
            <a:r>
              <a:rPr lang="en-US" dirty="0" smtClean="0">
                <a:solidFill>
                  <a:schemeClr val="bg1"/>
                </a:solidFill>
              </a:rPr>
              <a:t>0</a:t>
            </a:r>
            <a:endParaRPr lang="en-US" dirty="0">
              <a:solidFill>
                <a:schemeClr val="bg1"/>
              </a:solidFill>
            </a:endParaRPr>
          </a:p>
        </p:txBody>
      </p:sp>
      <p:sp>
        <p:nvSpPr>
          <p:cNvPr id="12" name="TextBox 11"/>
          <p:cNvSpPr txBox="1"/>
          <p:nvPr/>
        </p:nvSpPr>
        <p:spPr>
          <a:xfrm>
            <a:off x="4013715" y="2141392"/>
            <a:ext cx="301686" cy="369332"/>
          </a:xfrm>
          <a:prstGeom prst="rect">
            <a:avLst/>
          </a:prstGeom>
          <a:noFill/>
        </p:spPr>
        <p:txBody>
          <a:bodyPr wrap="none" rtlCol="0">
            <a:spAutoFit/>
          </a:bodyPr>
          <a:lstStyle/>
          <a:p>
            <a:r>
              <a:rPr lang="en-US" dirty="0" smtClean="0">
                <a:solidFill>
                  <a:schemeClr val="bg1"/>
                </a:solidFill>
              </a:rPr>
              <a:t>0</a:t>
            </a:r>
            <a:endParaRPr lang="en-US" dirty="0">
              <a:solidFill>
                <a:schemeClr val="bg1"/>
              </a:solidFill>
            </a:endParaRPr>
          </a:p>
        </p:txBody>
      </p:sp>
      <p:sp>
        <p:nvSpPr>
          <p:cNvPr id="13" name="TextBox 12"/>
          <p:cNvSpPr txBox="1"/>
          <p:nvPr/>
        </p:nvSpPr>
        <p:spPr>
          <a:xfrm>
            <a:off x="3712029" y="2464953"/>
            <a:ext cx="301686" cy="369332"/>
          </a:xfrm>
          <a:prstGeom prst="rect">
            <a:avLst/>
          </a:prstGeom>
          <a:noFill/>
        </p:spPr>
        <p:txBody>
          <a:bodyPr wrap="none" rtlCol="0">
            <a:spAutoFit/>
          </a:bodyPr>
          <a:lstStyle/>
          <a:p>
            <a:r>
              <a:rPr lang="en-US" dirty="0" smtClean="0">
                <a:solidFill>
                  <a:schemeClr val="bg1"/>
                </a:solidFill>
              </a:rPr>
              <a:t>0</a:t>
            </a:r>
            <a:endParaRPr lang="en-US" dirty="0">
              <a:solidFill>
                <a:schemeClr val="bg1"/>
              </a:solidFill>
            </a:endParaRPr>
          </a:p>
        </p:txBody>
      </p:sp>
      <p:sp>
        <p:nvSpPr>
          <p:cNvPr id="14" name="TextBox 13"/>
          <p:cNvSpPr txBox="1"/>
          <p:nvPr/>
        </p:nvSpPr>
        <p:spPr>
          <a:xfrm>
            <a:off x="3713586" y="2834285"/>
            <a:ext cx="301686" cy="369332"/>
          </a:xfrm>
          <a:prstGeom prst="rect">
            <a:avLst/>
          </a:prstGeom>
          <a:noFill/>
        </p:spPr>
        <p:txBody>
          <a:bodyPr wrap="none" rtlCol="0">
            <a:spAutoFit/>
          </a:bodyPr>
          <a:lstStyle/>
          <a:p>
            <a:r>
              <a:rPr lang="en-US" dirty="0" smtClean="0">
                <a:solidFill>
                  <a:schemeClr val="bg1"/>
                </a:solidFill>
              </a:rPr>
              <a:t>0</a:t>
            </a:r>
            <a:endParaRPr lang="en-US" dirty="0">
              <a:solidFill>
                <a:schemeClr val="bg1"/>
              </a:solidFill>
            </a:endParaRPr>
          </a:p>
        </p:txBody>
      </p:sp>
      <p:sp>
        <p:nvSpPr>
          <p:cNvPr id="15" name="TextBox 14"/>
          <p:cNvSpPr txBox="1"/>
          <p:nvPr/>
        </p:nvSpPr>
        <p:spPr>
          <a:xfrm>
            <a:off x="4254420" y="2834285"/>
            <a:ext cx="301686" cy="369332"/>
          </a:xfrm>
          <a:prstGeom prst="rect">
            <a:avLst/>
          </a:prstGeom>
          <a:noFill/>
        </p:spPr>
        <p:txBody>
          <a:bodyPr wrap="none" rtlCol="0">
            <a:spAutoFit/>
          </a:bodyPr>
          <a:lstStyle/>
          <a:p>
            <a:r>
              <a:rPr lang="en-US" dirty="0" smtClean="0">
                <a:solidFill>
                  <a:schemeClr val="bg1"/>
                </a:solidFill>
              </a:rPr>
              <a:t>0</a:t>
            </a:r>
            <a:endParaRPr lang="en-US" dirty="0">
              <a:solidFill>
                <a:schemeClr val="bg1"/>
              </a:solidFill>
            </a:endParaRPr>
          </a:p>
        </p:txBody>
      </p:sp>
      <p:sp>
        <p:nvSpPr>
          <p:cNvPr id="16" name="TextBox 15"/>
          <p:cNvSpPr txBox="1"/>
          <p:nvPr/>
        </p:nvSpPr>
        <p:spPr>
          <a:xfrm>
            <a:off x="2124634" y="2464953"/>
            <a:ext cx="240772" cy="369332"/>
          </a:xfrm>
          <a:prstGeom prst="rect">
            <a:avLst/>
          </a:prstGeom>
          <a:noFill/>
        </p:spPr>
        <p:txBody>
          <a:bodyPr wrap="none" rtlCol="0">
            <a:spAutoFit/>
          </a:bodyPr>
          <a:lstStyle/>
          <a:p>
            <a:r>
              <a:rPr lang="en-US" b="1" dirty="0" smtClean="0"/>
              <a:t>i</a:t>
            </a:r>
            <a:endParaRPr lang="en-US" b="1" dirty="0"/>
          </a:p>
        </p:txBody>
      </p:sp>
      <p:sp>
        <p:nvSpPr>
          <p:cNvPr id="17" name="TextBox 16"/>
          <p:cNvSpPr txBox="1"/>
          <p:nvPr/>
        </p:nvSpPr>
        <p:spPr>
          <a:xfrm>
            <a:off x="4016854" y="1193058"/>
            <a:ext cx="243978" cy="369332"/>
          </a:xfrm>
          <a:prstGeom prst="rect">
            <a:avLst/>
          </a:prstGeom>
          <a:noFill/>
        </p:spPr>
        <p:txBody>
          <a:bodyPr wrap="none" rtlCol="0">
            <a:spAutoFit/>
          </a:bodyPr>
          <a:lstStyle/>
          <a:p>
            <a:r>
              <a:rPr lang="en-US" b="1" dirty="0" smtClean="0"/>
              <a:t>j</a:t>
            </a:r>
            <a:endParaRPr lang="en-US" b="1" dirty="0"/>
          </a:p>
        </p:txBody>
      </p:sp>
      <p:sp>
        <p:nvSpPr>
          <p:cNvPr id="18" name="Oval 17"/>
          <p:cNvSpPr/>
          <p:nvPr/>
        </p:nvSpPr>
        <p:spPr>
          <a:xfrm>
            <a:off x="6782001" y="5181600"/>
            <a:ext cx="389991"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i</a:t>
            </a:r>
            <a:endParaRPr lang="en-US" b="1" dirty="0"/>
          </a:p>
        </p:txBody>
      </p:sp>
      <p:sp>
        <p:nvSpPr>
          <p:cNvPr id="19" name="Oval 18"/>
          <p:cNvSpPr/>
          <p:nvPr/>
        </p:nvSpPr>
        <p:spPr>
          <a:xfrm>
            <a:off x="7447320" y="4495800"/>
            <a:ext cx="389991"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j</a:t>
            </a:r>
            <a:endParaRPr lang="en-US" b="1" dirty="0"/>
          </a:p>
        </p:txBody>
      </p:sp>
      <p:sp>
        <p:nvSpPr>
          <p:cNvPr id="20" name="Oval 19"/>
          <p:cNvSpPr/>
          <p:nvPr/>
        </p:nvSpPr>
        <p:spPr>
          <a:xfrm>
            <a:off x="7447320" y="5791200"/>
            <a:ext cx="389991"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Arrow Connector 21"/>
          <p:cNvCxnSpPr>
            <a:stCxn id="18" idx="7"/>
            <a:endCxn id="19" idx="3"/>
          </p:cNvCxnSpPr>
          <p:nvPr/>
        </p:nvCxnSpPr>
        <p:spPr>
          <a:xfrm flipV="1">
            <a:off x="7114879" y="4821004"/>
            <a:ext cx="389554" cy="416392"/>
          </a:xfrm>
          <a:prstGeom prst="straightConnector1">
            <a:avLst/>
          </a:prstGeom>
          <a:ln w="31750">
            <a:tailEnd type="non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18" idx="5"/>
            <a:endCxn id="20" idx="1"/>
          </p:cNvCxnSpPr>
          <p:nvPr/>
        </p:nvCxnSpPr>
        <p:spPr>
          <a:xfrm>
            <a:off x="7114879" y="5506804"/>
            <a:ext cx="389554" cy="340192"/>
          </a:xfrm>
          <a:prstGeom prst="straightConnector1">
            <a:avLst/>
          </a:prstGeom>
          <a:ln w="31750">
            <a:tailEnd type="non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6945770" y="4636338"/>
            <a:ext cx="402674" cy="369332"/>
          </a:xfrm>
          <a:prstGeom prst="rect">
            <a:avLst/>
          </a:prstGeom>
          <a:noFill/>
        </p:spPr>
        <p:txBody>
          <a:bodyPr wrap="none" rtlCol="0">
            <a:spAutoFit/>
          </a:bodyPr>
          <a:lstStyle/>
          <a:p>
            <a:r>
              <a:rPr lang="en-US" b="1" dirty="0" smtClean="0"/>
              <a:t>A</a:t>
            </a:r>
            <a:r>
              <a:rPr lang="en-US" b="1" baseline="-25000" dirty="0" smtClean="0"/>
              <a:t>ij</a:t>
            </a:r>
            <a:endParaRPr lang="en-US" b="1" baseline="-25000" dirty="0"/>
          </a:p>
        </p:txBody>
      </p:sp>
      <p:sp>
        <p:nvSpPr>
          <p:cNvPr id="27" name="TextBox 26"/>
          <p:cNvSpPr txBox="1"/>
          <p:nvPr/>
        </p:nvSpPr>
        <p:spPr>
          <a:xfrm>
            <a:off x="6400800" y="5187434"/>
            <a:ext cx="332142" cy="369332"/>
          </a:xfrm>
          <a:prstGeom prst="rect">
            <a:avLst/>
          </a:prstGeom>
          <a:noFill/>
        </p:spPr>
        <p:txBody>
          <a:bodyPr wrap="none" rtlCol="0">
            <a:spAutoFit/>
          </a:bodyPr>
          <a:lstStyle/>
          <a:p>
            <a:r>
              <a:rPr lang="en-US" b="1" dirty="0" smtClean="0"/>
              <a:t>y</a:t>
            </a:r>
            <a:r>
              <a:rPr lang="en-US" b="1" baseline="-25000" dirty="0" smtClean="0"/>
              <a:t>i</a:t>
            </a:r>
            <a:endParaRPr lang="en-US" b="1" baseline="-25000" dirty="0"/>
          </a:p>
        </p:txBody>
      </p:sp>
      <p:sp>
        <p:nvSpPr>
          <p:cNvPr id="28" name="TextBox 27"/>
          <p:cNvSpPr txBox="1"/>
          <p:nvPr/>
        </p:nvSpPr>
        <p:spPr>
          <a:xfrm>
            <a:off x="7870089" y="4510596"/>
            <a:ext cx="330540" cy="369332"/>
          </a:xfrm>
          <a:prstGeom prst="rect">
            <a:avLst/>
          </a:prstGeom>
          <a:noFill/>
        </p:spPr>
        <p:txBody>
          <a:bodyPr wrap="none" rtlCol="0">
            <a:spAutoFit/>
          </a:bodyPr>
          <a:lstStyle/>
          <a:p>
            <a:r>
              <a:rPr lang="en-US" b="1" dirty="0" smtClean="0"/>
              <a:t>x</a:t>
            </a:r>
            <a:r>
              <a:rPr lang="en-US" b="1" baseline="-25000" dirty="0" smtClean="0"/>
              <a:t>j</a:t>
            </a:r>
            <a:endParaRPr lang="en-US" b="1" baseline="-25000" dirty="0"/>
          </a:p>
        </p:txBody>
      </p:sp>
      <p:sp>
        <p:nvSpPr>
          <p:cNvPr id="24" name="TextBox 23"/>
          <p:cNvSpPr txBox="1"/>
          <p:nvPr/>
        </p:nvSpPr>
        <p:spPr>
          <a:xfrm>
            <a:off x="6424857" y="4892628"/>
            <a:ext cx="328936" cy="369332"/>
          </a:xfrm>
          <a:prstGeom prst="rect">
            <a:avLst/>
          </a:prstGeom>
          <a:noFill/>
        </p:spPr>
        <p:txBody>
          <a:bodyPr wrap="none" rtlCol="0">
            <a:spAutoFit/>
          </a:bodyPr>
          <a:lstStyle/>
          <a:p>
            <a:r>
              <a:rPr lang="en-US" b="1" dirty="0"/>
              <a:t>x</a:t>
            </a:r>
            <a:r>
              <a:rPr lang="en-US" b="1" baseline="-25000" dirty="0" smtClean="0"/>
              <a:t>i</a:t>
            </a:r>
            <a:endParaRPr lang="en-US" b="1" baseline="-25000" dirty="0"/>
          </a:p>
        </p:txBody>
      </p:sp>
      <p:sp>
        <p:nvSpPr>
          <p:cNvPr id="25" name="TextBox 24"/>
          <p:cNvSpPr txBox="1"/>
          <p:nvPr/>
        </p:nvSpPr>
        <p:spPr>
          <a:xfrm>
            <a:off x="7870089" y="4142102"/>
            <a:ext cx="330540" cy="369332"/>
          </a:xfrm>
          <a:prstGeom prst="rect">
            <a:avLst/>
          </a:prstGeom>
          <a:noFill/>
        </p:spPr>
        <p:txBody>
          <a:bodyPr wrap="none" rtlCol="0">
            <a:spAutoFit/>
          </a:bodyPr>
          <a:lstStyle/>
          <a:p>
            <a:r>
              <a:rPr lang="en-US" b="1" dirty="0" err="1" smtClean="0"/>
              <a:t>y</a:t>
            </a:r>
            <a:r>
              <a:rPr lang="en-US" b="1" baseline="-25000" dirty="0" err="1" smtClean="0"/>
              <a:t>j</a:t>
            </a:r>
            <a:endParaRPr lang="en-US" b="1" baseline="-25000" dirty="0"/>
          </a:p>
        </p:txBody>
      </p:sp>
      <p:sp>
        <p:nvSpPr>
          <p:cNvPr id="3" name="TextBox 2"/>
          <p:cNvSpPr txBox="1"/>
          <p:nvPr/>
        </p:nvSpPr>
        <p:spPr>
          <a:xfrm>
            <a:off x="304800" y="4695262"/>
            <a:ext cx="4776179" cy="954107"/>
          </a:xfrm>
          <a:prstGeom prst="rect">
            <a:avLst/>
          </a:prstGeom>
          <a:noFill/>
        </p:spPr>
        <p:txBody>
          <a:bodyPr wrap="none" rtlCol="0">
            <a:spAutoFit/>
          </a:bodyPr>
          <a:lstStyle/>
          <a:p>
            <a:pPr marL="285750" indent="-285750">
              <a:buFont typeface="Arial" pitchFamily="34" charset="0"/>
              <a:buChar char="•"/>
            </a:pPr>
            <a:r>
              <a:rPr lang="en-US" sz="2800" dirty="0" smtClean="0"/>
              <a:t>A is incidence matrix of graph</a:t>
            </a:r>
          </a:p>
          <a:p>
            <a:pPr marL="285750" indent="-285750">
              <a:buFont typeface="Arial" pitchFamily="34" charset="0"/>
              <a:buChar char="•"/>
            </a:pPr>
            <a:r>
              <a:rPr lang="en-US" sz="2800" dirty="0" smtClean="0"/>
              <a:t>y and x are labels on nodes</a:t>
            </a:r>
            <a:endParaRPr lang="en-US" sz="2800" dirty="0"/>
          </a:p>
        </p:txBody>
      </p:sp>
    </p:spTree>
    <p:extLst>
      <p:ext uri="{BB962C8B-B14F-4D97-AF65-F5344CB8AC3E}">
        <p14:creationId xmlns:p14="http://schemas.microsoft.com/office/powerpoint/2010/main" val="987289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fade">
                                      <p:cBhvr>
                                        <p:cTn id="13" dur="500"/>
                                        <p:tgtEl>
                                          <p:spTgt spid="1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fade">
                                      <p:cBhvr>
                                        <p:cTn id="16" dur="500"/>
                                        <p:tgtEl>
                                          <p:spTgt spid="19"/>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fade">
                                      <p:cBhvr>
                                        <p:cTn id="19" dur="500"/>
                                        <p:tgtEl>
                                          <p:spTgt spid="20"/>
                                        </p:tgtEl>
                                      </p:cBhvr>
                                    </p:animEffect>
                                  </p:childTnLst>
                                </p:cTn>
                              </p:par>
                              <p:par>
                                <p:cTn id="20" presetID="10" presetClass="entr" presetSubtype="0" fill="hold" nodeType="with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fade">
                                      <p:cBhvr>
                                        <p:cTn id="22" dur="500"/>
                                        <p:tgtEl>
                                          <p:spTgt spid="22"/>
                                        </p:tgtEl>
                                      </p:cBhvr>
                                    </p:animEffect>
                                  </p:childTnLst>
                                </p:cTn>
                              </p:par>
                              <p:par>
                                <p:cTn id="23" presetID="10" presetClass="entr" presetSubtype="0" fill="hold" nodeType="withEffect">
                                  <p:stCondLst>
                                    <p:cond delay="0"/>
                                  </p:stCondLst>
                                  <p:childTnLst>
                                    <p:set>
                                      <p:cBhvr>
                                        <p:cTn id="24" dur="1" fill="hold">
                                          <p:stCondLst>
                                            <p:cond delay="0"/>
                                          </p:stCondLst>
                                        </p:cTn>
                                        <p:tgtEl>
                                          <p:spTgt spid="23"/>
                                        </p:tgtEl>
                                        <p:attrNameLst>
                                          <p:attrName>style.visibility</p:attrName>
                                        </p:attrNameLst>
                                      </p:cBhvr>
                                      <p:to>
                                        <p:strVal val="visible"/>
                                      </p:to>
                                    </p:set>
                                    <p:animEffect transition="in" filter="fade">
                                      <p:cBhvr>
                                        <p:cTn id="25" dur="500"/>
                                        <p:tgtEl>
                                          <p:spTgt spid="23"/>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6"/>
                                        </p:tgtEl>
                                        <p:attrNameLst>
                                          <p:attrName>style.visibility</p:attrName>
                                        </p:attrNameLst>
                                      </p:cBhvr>
                                      <p:to>
                                        <p:strVal val="visible"/>
                                      </p:to>
                                    </p:set>
                                    <p:animEffect transition="in" filter="fade">
                                      <p:cBhvr>
                                        <p:cTn id="28" dur="500"/>
                                        <p:tgtEl>
                                          <p:spTgt spid="26"/>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7"/>
                                        </p:tgtEl>
                                        <p:attrNameLst>
                                          <p:attrName>style.visibility</p:attrName>
                                        </p:attrNameLst>
                                      </p:cBhvr>
                                      <p:to>
                                        <p:strVal val="visible"/>
                                      </p:to>
                                    </p:set>
                                    <p:animEffect transition="in" filter="fade">
                                      <p:cBhvr>
                                        <p:cTn id="31" dur="500"/>
                                        <p:tgtEl>
                                          <p:spTgt spid="27"/>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8"/>
                                        </p:tgtEl>
                                        <p:attrNameLst>
                                          <p:attrName>style.visibility</p:attrName>
                                        </p:attrNameLst>
                                      </p:cBhvr>
                                      <p:to>
                                        <p:strVal val="visible"/>
                                      </p:to>
                                    </p:set>
                                    <p:animEffect transition="in" filter="fade">
                                      <p:cBhvr>
                                        <p:cTn id="34" dur="500"/>
                                        <p:tgtEl>
                                          <p:spTgt spid="28"/>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24"/>
                                        </p:tgtEl>
                                        <p:attrNameLst>
                                          <p:attrName>style.visibility</p:attrName>
                                        </p:attrNameLst>
                                      </p:cBhvr>
                                      <p:to>
                                        <p:strVal val="visible"/>
                                      </p:to>
                                    </p:set>
                                    <p:animEffect transition="in" filter="fade">
                                      <p:cBhvr>
                                        <p:cTn id="37" dur="500"/>
                                        <p:tgtEl>
                                          <p:spTgt spid="24"/>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25"/>
                                        </p:tgtEl>
                                        <p:attrNameLst>
                                          <p:attrName>style.visibility</p:attrName>
                                        </p:attrNameLst>
                                      </p:cBhvr>
                                      <p:to>
                                        <p:strVal val="visible"/>
                                      </p:to>
                                    </p:set>
                                    <p:animEffect transition="in" filter="fade">
                                      <p:cBhvr>
                                        <p:cTn id="40"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18" grpId="0" animBg="1"/>
      <p:bldP spid="19" grpId="0" animBg="1"/>
      <p:bldP spid="20" grpId="0" animBg="1"/>
      <p:bldP spid="26" grpId="0"/>
      <p:bldP spid="27" grpId="0"/>
      <p:bldP spid="28" grpId="0"/>
      <p:bldP spid="24" grpId="0"/>
      <p:bldP spid="2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Freeform 97"/>
          <p:cNvSpPr/>
          <p:nvPr/>
        </p:nvSpPr>
        <p:spPr>
          <a:xfrm>
            <a:off x="2877104" y="1251751"/>
            <a:ext cx="3142696" cy="3187084"/>
          </a:xfrm>
          <a:custGeom>
            <a:avLst/>
            <a:gdLst>
              <a:gd name="connsiteX0" fmla="*/ 1864311 w 3142696"/>
              <a:gd name="connsiteY0" fmla="*/ 53266 h 3187084"/>
              <a:gd name="connsiteX1" fmla="*/ 1864311 w 3142696"/>
              <a:gd name="connsiteY1" fmla="*/ 53266 h 3187084"/>
              <a:gd name="connsiteX2" fmla="*/ 0 w 3142696"/>
              <a:gd name="connsiteY2" fmla="*/ 3133818 h 3187084"/>
              <a:gd name="connsiteX3" fmla="*/ 3142696 w 3142696"/>
              <a:gd name="connsiteY3" fmla="*/ 3187084 h 3187084"/>
              <a:gd name="connsiteX4" fmla="*/ 1908699 w 3142696"/>
              <a:gd name="connsiteY4" fmla="*/ 0 h 3187084"/>
              <a:gd name="connsiteX5" fmla="*/ 1864311 w 3142696"/>
              <a:gd name="connsiteY5" fmla="*/ 53266 h 3187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42696" h="3187084">
                <a:moveTo>
                  <a:pt x="1864311" y="53266"/>
                </a:moveTo>
                <a:lnTo>
                  <a:pt x="1864311" y="53266"/>
                </a:lnTo>
                <a:lnTo>
                  <a:pt x="0" y="3133818"/>
                </a:lnTo>
                <a:lnTo>
                  <a:pt x="3142696" y="3187084"/>
                </a:lnTo>
                <a:lnTo>
                  <a:pt x="1908699" y="0"/>
                </a:lnTo>
                <a:lnTo>
                  <a:pt x="1864311" y="53266"/>
                </a:lnTo>
                <a:close/>
              </a:path>
            </a:pathLst>
          </a:cu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Freeform 95"/>
          <p:cNvSpPr/>
          <p:nvPr/>
        </p:nvSpPr>
        <p:spPr>
          <a:xfrm>
            <a:off x="843379" y="1429305"/>
            <a:ext cx="2965141" cy="2707689"/>
          </a:xfrm>
          <a:custGeom>
            <a:avLst/>
            <a:gdLst>
              <a:gd name="connsiteX0" fmla="*/ 0 w 2965141"/>
              <a:gd name="connsiteY0" fmla="*/ 124287 h 2707689"/>
              <a:gd name="connsiteX1" fmla="*/ 1713390 w 2965141"/>
              <a:gd name="connsiteY1" fmla="*/ 2707689 h 2707689"/>
              <a:gd name="connsiteX2" fmla="*/ 2965141 w 2965141"/>
              <a:gd name="connsiteY2" fmla="*/ 1287262 h 2707689"/>
              <a:gd name="connsiteX3" fmla="*/ 1899821 w 2965141"/>
              <a:gd name="connsiteY3" fmla="*/ 0 h 2707689"/>
              <a:gd name="connsiteX4" fmla="*/ 0 w 2965141"/>
              <a:gd name="connsiteY4" fmla="*/ 124287 h 27076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5141" h="2707689">
                <a:moveTo>
                  <a:pt x="0" y="124287"/>
                </a:moveTo>
                <a:lnTo>
                  <a:pt x="1713390" y="2707689"/>
                </a:lnTo>
                <a:lnTo>
                  <a:pt x="2965141" y="1287262"/>
                </a:lnTo>
                <a:lnTo>
                  <a:pt x="1899821" y="0"/>
                </a:lnTo>
                <a:lnTo>
                  <a:pt x="0" y="124287"/>
                </a:lnTo>
                <a:close/>
              </a:path>
            </a:pathLst>
          </a:custGeom>
          <a:solidFill>
            <a:schemeClr val="accent3"/>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fontScale="90000"/>
          </a:bodyPr>
          <a:lstStyle/>
          <a:p>
            <a:r>
              <a:rPr lang="en-US" dirty="0" smtClean="0"/>
              <a:t>Graph Partitioning for Sparse </a:t>
            </a:r>
            <a:r>
              <a:rPr lang="en-US" dirty="0" smtClean="0"/>
              <a:t>MVM </a:t>
            </a:r>
            <a:endParaRPr lang="en-US" dirty="0"/>
          </a:p>
        </p:txBody>
      </p:sp>
      <p:sp>
        <p:nvSpPr>
          <p:cNvPr id="4" name="Slide Number Placeholder 3"/>
          <p:cNvSpPr>
            <a:spLocks noGrp="1"/>
          </p:cNvSpPr>
          <p:nvPr>
            <p:ph type="sldNum" sz="quarter" idx="12"/>
          </p:nvPr>
        </p:nvSpPr>
        <p:spPr/>
        <p:txBody>
          <a:bodyPr/>
          <a:lstStyle/>
          <a:p>
            <a:fld id="{E8E1C287-65B3-4F87-9126-6322B4D60B79}" type="slidenum">
              <a:rPr lang="en-US" smtClean="0"/>
              <a:pPr/>
              <a:t>8</a:t>
            </a:fld>
            <a:endParaRPr lang="en-US"/>
          </a:p>
        </p:txBody>
      </p:sp>
      <p:sp>
        <p:nvSpPr>
          <p:cNvPr id="5" name="Oval 4"/>
          <p:cNvSpPr/>
          <p:nvPr/>
        </p:nvSpPr>
        <p:spPr>
          <a:xfrm>
            <a:off x="1257300" y="16383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sp>
        <p:nvSpPr>
          <p:cNvPr id="6" name="Oval 5"/>
          <p:cNvSpPr/>
          <p:nvPr/>
        </p:nvSpPr>
        <p:spPr>
          <a:xfrm>
            <a:off x="2369228" y="16383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t>
            </a:r>
            <a:endParaRPr lang="en-US" dirty="0"/>
          </a:p>
        </p:txBody>
      </p:sp>
      <p:sp>
        <p:nvSpPr>
          <p:cNvPr id="7" name="Oval 6"/>
          <p:cNvSpPr/>
          <p:nvPr/>
        </p:nvSpPr>
        <p:spPr>
          <a:xfrm>
            <a:off x="1828800" y="2547892"/>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en-US" dirty="0"/>
          </a:p>
        </p:txBody>
      </p:sp>
      <p:sp>
        <p:nvSpPr>
          <p:cNvPr id="8" name="Oval 7"/>
          <p:cNvSpPr/>
          <p:nvPr/>
        </p:nvSpPr>
        <p:spPr>
          <a:xfrm>
            <a:off x="3124200" y="2557879"/>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2438400" y="3268832"/>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3786696" y="3217416"/>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a:t>
            </a:r>
            <a:endParaRPr lang="en-US" dirty="0"/>
          </a:p>
        </p:txBody>
      </p:sp>
      <p:sp>
        <p:nvSpPr>
          <p:cNvPr id="11" name="Oval 10"/>
          <p:cNvSpPr/>
          <p:nvPr/>
        </p:nvSpPr>
        <p:spPr>
          <a:xfrm>
            <a:off x="3124200" y="3965359"/>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4572000" y="16002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
            </a:r>
            <a:endParaRPr lang="en-US" dirty="0"/>
          </a:p>
        </p:txBody>
      </p:sp>
      <p:sp>
        <p:nvSpPr>
          <p:cNvPr id="14" name="Oval 13"/>
          <p:cNvSpPr/>
          <p:nvPr/>
        </p:nvSpPr>
        <p:spPr>
          <a:xfrm>
            <a:off x="4641172" y="3230732"/>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a:t>
            </a:r>
            <a:endParaRPr lang="en-US" dirty="0"/>
          </a:p>
        </p:txBody>
      </p:sp>
      <p:sp>
        <p:nvSpPr>
          <p:cNvPr id="16" name="Oval 15"/>
          <p:cNvSpPr/>
          <p:nvPr/>
        </p:nvSpPr>
        <p:spPr>
          <a:xfrm>
            <a:off x="5326972" y="3927259"/>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Connector 19"/>
          <p:cNvCxnSpPr>
            <a:stCxn id="5" idx="5"/>
            <a:endCxn id="7" idx="1"/>
          </p:cNvCxnSpPr>
          <p:nvPr/>
        </p:nvCxnSpPr>
        <p:spPr>
          <a:xfrm>
            <a:off x="1582504" y="1963504"/>
            <a:ext cx="302092" cy="640184"/>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5" idx="6"/>
            <a:endCxn id="6" idx="2"/>
          </p:cNvCxnSpPr>
          <p:nvPr/>
        </p:nvCxnSpPr>
        <p:spPr>
          <a:xfrm>
            <a:off x="1638300" y="1828800"/>
            <a:ext cx="730928"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7" idx="5"/>
            <a:endCxn id="9" idx="1"/>
          </p:cNvCxnSpPr>
          <p:nvPr/>
        </p:nvCxnSpPr>
        <p:spPr>
          <a:xfrm>
            <a:off x="2154004" y="2873096"/>
            <a:ext cx="340192" cy="451532"/>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6" idx="3"/>
            <a:endCxn id="7" idx="7"/>
          </p:cNvCxnSpPr>
          <p:nvPr/>
        </p:nvCxnSpPr>
        <p:spPr>
          <a:xfrm flipH="1">
            <a:off x="2154004" y="1963504"/>
            <a:ext cx="271020" cy="640184"/>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6" idx="5"/>
            <a:endCxn id="8" idx="1"/>
          </p:cNvCxnSpPr>
          <p:nvPr/>
        </p:nvCxnSpPr>
        <p:spPr>
          <a:xfrm>
            <a:off x="2694432" y="1963504"/>
            <a:ext cx="485564" cy="650171"/>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3" name="Straight Connector 32"/>
          <p:cNvCxnSpPr>
            <a:stCxn id="8" idx="3"/>
            <a:endCxn id="9" idx="7"/>
          </p:cNvCxnSpPr>
          <p:nvPr/>
        </p:nvCxnSpPr>
        <p:spPr>
          <a:xfrm flipH="1">
            <a:off x="2763604" y="2883083"/>
            <a:ext cx="416392" cy="441545"/>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11" idx="1"/>
            <a:endCxn id="9" idx="5"/>
          </p:cNvCxnSpPr>
          <p:nvPr/>
        </p:nvCxnSpPr>
        <p:spPr>
          <a:xfrm flipH="1" flipV="1">
            <a:off x="2763604" y="3594036"/>
            <a:ext cx="416392" cy="427119"/>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9" name="Straight Connector 38"/>
          <p:cNvCxnSpPr>
            <a:stCxn id="10" idx="7"/>
            <a:endCxn id="12" idx="4"/>
          </p:cNvCxnSpPr>
          <p:nvPr/>
        </p:nvCxnSpPr>
        <p:spPr>
          <a:xfrm flipV="1">
            <a:off x="4111900" y="1981200"/>
            <a:ext cx="650600" cy="1292012"/>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4" name="Straight Connector 43"/>
          <p:cNvCxnSpPr>
            <a:stCxn id="11" idx="7"/>
            <a:endCxn id="10" idx="3"/>
          </p:cNvCxnSpPr>
          <p:nvPr/>
        </p:nvCxnSpPr>
        <p:spPr>
          <a:xfrm flipV="1">
            <a:off x="3449404" y="3542620"/>
            <a:ext cx="393088" cy="478535"/>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7" name="Straight Connector 46"/>
          <p:cNvCxnSpPr>
            <a:stCxn id="6" idx="6"/>
            <a:endCxn id="12" idx="2"/>
          </p:cNvCxnSpPr>
          <p:nvPr/>
        </p:nvCxnSpPr>
        <p:spPr>
          <a:xfrm flipV="1">
            <a:off x="2750228" y="1790700"/>
            <a:ext cx="1821772" cy="381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0" name="Straight Connector 49"/>
          <p:cNvCxnSpPr>
            <a:stCxn id="12" idx="4"/>
            <a:endCxn id="14" idx="0"/>
          </p:cNvCxnSpPr>
          <p:nvPr/>
        </p:nvCxnSpPr>
        <p:spPr>
          <a:xfrm>
            <a:off x="4762500" y="1981200"/>
            <a:ext cx="69172" cy="1249532"/>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8" name="Straight Connector 57"/>
          <p:cNvCxnSpPr>
            <a:stCxn id="14" idx="2"/>
            <a:endCxn id="10" idx="6"/>
          </p:cNvCxnSpPr>
          <p:nvPr/>
        </p:nvCxnSpPr>
        <p:spPr>
          <a:xfrm flipH="1" flipV="1">
            <a:off x="4167696" y="3407916"/>
            <a:ext cx="473476" cy="13316"/>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61" name="Straight Connector 60"/>
          <p:cNvCxnSpPr>
            <a:stCxn id="14" idx="4"/>
            <a:endCxn id="11" idx="6"/>
          </p:cNvCxnSpPr>
          <p:nvPr/>
        </p:nvCxnSpPr>
        <p:spPr>
          <a:xfrm flipH="1">
            <a:off x="3505200" y="3611732"/>
            <a:ext cx="1326472" cy="544127"/>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64" name="Straight Connector 63"/>
          <p:cNvCxnSpPr>
            <a:stCxn id="8" idx="2"/>
            <a:endCxn id="7" idx="6"/>
          </p:cNvCxnSpPr>
          <p:nvPr/>
        </p:nvCxnSpPr>
        <p:spPr>
          <a:xfrm flipH="1" flipV="1">
            <a:off x="2209800" y="2738392"/>
            <a:ext cx="914400" cy="9987"/>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67" name="Straight Connector 66"/>
          <p:cNvCxnSpPr>
            <a:stCxn id="16" idx="1"/>
            <a:endCxn id="14" idx="5"/>
          </p:cNvCxnSpPr>
          <p:nvPr/>
        </p:nvCxnSpPr>
        <p:spPr>
          <a:xfrm flipH="1" flipV="1">
            <a:off x="4966376" y="3555936"/>
            <a:ext cx="416392" cy="427119"/>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82" name="Straight Connector 81"/>
          <p:cNvCxnSpPr>
            <a:stCxn id="11" idx="6"/>
            <a:endCxn id="16" idx="2"/>
          </p:cNvCxnSpPr>
          <p:nvPr/>
        </p:nvCxnSpPr>
        <p:spPr>
          <a:xfrm flipV="1">
            <a:off x="3505200" y="4117759"/>
            <a:ext cx="1821772" cy="3810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85" name="Content Placeholder 2"/>
          <p:cNvSpPr>
            <a:spLocks noGrp="1"/>
          </p:cNvSpPr>
          <p:nvPr>
            <p:ph idx="1"/>
          </p:nvPr>
        </p:nvSpPr>
        <p:spPr>
          <a:xfrm>
            <a:off x="457200" y="4648200"/>
            <a:ext cx="8229600" cy="2057400"/>
          </a:xfrm>
        </p:spPr>
        <p:txBody>
          <a:bodyPr>
            <a:normAutofit fontScale="85000" lnSpcReduction="20000"/>
          </a:bodyPr>
          <a:lstStyle/>
          <a:p>
            <a:r>
              <a:rPr lang="en-US" dirty="0" smtClean="0"/>
              <a:t>Assign nodes to partitions of equal size minimizing edges cut</a:t>
            </a:r>
          </a:p>
          <a:p>
            <a:pPr lvl="1"/>
            <a:r>
              <a:rPr lang="en-US" dirty="0" smtClean="0"/>
              <a:t>AKA find graph edge separator</a:t>
            </a:r>
          </a:p>
          <a:p>
            <a:r>
              <a:rPr lang="en-US" dirty="0" smtClean="0"/>
              <a:t>Analogous to 1D partitioning</a:t>
            </a:r>
          </a:p>
          <a:p>
            <a:pPr lvl="1"/>
            <a:r>
              <a:rPr lang="en-US" dirty="0" smtClean="0"/>
              <a:t>assign nodes to processors</a:t>
            </a:r>
            <a:endParaRPr lang="en-US" dirty="0"/>
          </a:p>
        </p:txBody>
      </p:sp>
      <p:cxnSp>
        <p:nvCxnSpPr>
          <p:cNvPr id="92" name="Straight Connector 91"/>
          <p:cNvCxnSpPr>
            <a:stCxn id="12" idx="5"/>
            <a:endCxn id="16" idx="0"/>
          </p:cNvCxnSpPr>
          <p:nvPr/>
        </p:nvCxnSpPr>
        <p:spPr>
          <a:xfrm>
            <a:off x="4897204" y="1925404"/>
            <a:ext cx="620268" cy="2001855"/>
          </a:xfrm>
          <a:prstGeom prst="line">
            <a:avLst/>
          </a:prstGeom>
          <a:ln w="254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7732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6"/>
                                        </p:tgtEl>
                                        <p:attrNameLst>
                                          <p:attrName>style.visibility</p:attrName>
                                        </p:attrNameLst>
                                      </p:cBhvr>
                                      <p:to>
                                        <p:strVal val="visible"/>
                                      </p:to>
                                    </p:set>
                                    <p:animEffect transition="in" filter="fade">
                                      <p:cBhvr>
                                        <p:cTn id="7" dur="500"/>
                                        <p:tgtEl>
                                          <p:spTgt spid="9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8"/>
                                        </p:tgtEl>
                                        <p:attrNameLst>
                                          <p:attrName>style.visibility</p:attrName>
                                        </p:attrNameLst>
                                      </p:cBhvr>
                                      <p:to>
                                        <p:strVal val="visible"/>
                                      </p:to>
                                    </p:set>
                                    <p:animEffect transition="in" filter="fade">
                                      <p:cBhvr>
                                        <p:cTn id="10" dur="500"/>
                                        <p:tgtEl>
                                          <p:spTgt spid="98"/>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5">
                                            <p:txEl>
                                              <p:pRg st="0" end="0"/>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5">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5">
                                            <p:txEl>
                                              <p:pRg st="2" end="2"/>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 grpId="0" animBg="1"/>
      <p:bldP spid="96" grpId="0" animBg="1"/>
      <p:bldP spid="85"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Partitioning Strategies</a:t>
            </a:r>
            <a:endParaRPr lang="en-US" dirty="0"/>
          </a:p>
        </p:txBody>
      </p:sp>
      <p:sp>
        <p:nvSpPr>
          <p:cNvPr id="3" name="Content Placeholder 2"/>
          <p:cNvSpPr>
            <a:spLocks noGrp="1"/>
          </p:cNvSpPr>
          <p:nvPr>
            <p:ph idx="1"/>
          </p:nvPr>
        </p:nvSpPr>
        <p:spPr/>
        <p:txBody>
          <a:bodyPr/>
          <a:lstStyle/>
          <a:p>
            <a:r>
              <a:rPr lang="en-US" dirty="0" smtClean="0"/>
              <a:t>Spectral partitioning</a:t>
            </a:r>
          </a:p>
          <a:p>
            <a:pPr lvl="1"/>
            <a:r>
              <a:rPr lang="en-US" dirty="0" smtClean="0"/>
              <a:t>compute eigenvector of </a:t>
            </a:r>
            <a:r>
              <a:rPr lang="en-US" dirty="0" err="1" smtClean="0"/>
              <a:t>Laplacian</a:t>
            </a:r>
            <a:endParaRPr lang="en-US" dirty="0" smtClean="0"/>
          </a:p>
          <a:p>
            <a:pPr lvl="1"/>
            <a:r>
              <a:rPr lang="en-US" dirty="0" smtClean="0"/>
              <a:t>random walk approximation</a:t>
            </a:r>
          </a:p>
          <a:p>
            <a:r>
              <a:rPr lang="en-US" dirty="0" smtClean="0"/>
              <a:t>LP relaxation</a:t>
            </a:r>
          </a:p>
          <a:p>
            <a:r>
              <a:rPr lang="en-US" dirty="0" smtClean="0"/>
              <a:t>Multilevel (Metis, …)</a:t>
            </a:r>
          </a:p>
          <a:p>
            <a:pPr lvl="1"/>
            <a:r>
              <a:rPr lang="en-US" dirty="0" smtClean="0"/>
              <a:t>By far, most common and fastest</a:t>
            </a:r>
            <a:endParaRPr lang="en-US" dirty="0"/>
          </a:p>
        </p:txBody>
      </p:sp>
      <p:sp>
        <p:nvSpPr>
          <p:cNvPr id="4" name="Slide Number Placeholder 3"/>
          <p:cNvSpPr>
            <a:spLocks noGrp="1"/>
          </p:cNvSpPr>
          <p:nvPr>
            <p:ph type="sldNum" sz="quarter" idx="12"/>
          </p:nvPr>
        </p:nvSpPr>
        <p:spPr/>
        <p:txBody>
          <a:bodyPr/>
          <a:lstStyle/>
          <a:p>
            <a:fld id="{E8E1C287-65B3-4F87-9126-6322B4D60B79}" type="slidenum">
              <a:rPr lang="en-US" smtClean="0"/>
              <a:pPr/>
              <a:t>9</a:t>
            </a:fld>
            <a:endParaRPr lang="en-US"/>
          </a:p>
        </p:txBody>
      </p:sp>
    </p:spTree>
    <p:extLst>
      <p:ext uri="{BB962C8B-B14F-4D97-AF65-F5344CB8AC3E}">
        <p14:creationId xmlns:p14="http://schemas.microsoft.com/office/powerpoint/2010/main" val="4073845628"/>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73.1|45.1|0.5"/>
</p:tagLst>
</file>

<file path=ppt/theme/theme1.xml><?xml version="1.0" encoding="utf-8"?>
<a:theme xmlns:a="http://schemas.openxmlformats.org/drawingml/2006/main" name="Default Theme">
  <a:themeElements>
    <a:clrScheme name="Custom 1">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FF0000"/>
      </a:accent5>
      <a:accent6>
        <a:srgbClr val="0000FF"/>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Default Theme</Template>
  <TotalTime>4855</TotalTime>
  <Words>926</Words>
  <Application>Microsoft Office PowerPoint</Application>
  <PresentationFormat>On-screen Show (4:3)</PresentationFormat>
  <Paragraphs>211</Paragraphs>
  <Slides>25</Slides>
  <Notes>3</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Default Theme</vt:lpstr>
      <vt:lpstr>Graph Partitioning</vt:lpstr>
      <vt:lpstr>Overview</vt:lpstr>
      <vt:lpstr>Dense MVM</vt:lpstr>
      <vt:lpstr>1D Partitioning</vt:lpstr>
      <vt:lpstr>2D Partitioning</vt:lpstr>
      <vt:lpstr>Summary</vt:lpstr>
      <vt:lpstr>Sparse MVM</vt:lpstr>
      <vt:lpstr>Graph Partitioning for Sparse MVM </vt:lpstr>
      <vt:lpstr>Partitioning Strategies</vt:lpstr>
      <vt:lpstr>Metis</vt:lpstr>
      <vt:lpstr>Coarsening</vt:lpstr>
      <vt:lpstr>Coarsening</vt:lpstr>
      <vt:lpstr>Initial Partitioning</vt:lpstr>
      <vt:lpstr>Initial Partitioning</vt:lpstr>
      <vt:lpstr>Refinement</vt:lpstr>
      <vt:lpstr>Parallelizing Multilevel Partitioning</vt:lpstr>
      <vt:lpstr>Operator Formulation</vt:lpstr>
      <vt:lpstr>ADP in Metis</vt:lpstr>
      <vt:lpstr>ADP in Metis</vt:lpstr>
      <vt:lpstr>ADP in Metis</vt:lpstr>
      <vt:lpstr>Parallelism Profile</vt:lpstr>
      <vt:lpstr>Dataset</vt:lpstr>
      <vt:lpstr>Scalability</vt:lpstr>
      <vt:lpstr>Summary</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Graph Partitioning</dc:title>
  <dc:creator>Donald</dc:creator>
  <cp:lastModifiedBy>Donald</cp:lastModifiedBy>
  <cp:revision>40</cp:revision>
  <dcterms:created xsi:type="dcterms:W3CDTF">2011-10-08T17:34:10Z</dcterms:created>
  <dcterms:modified xsi:type="dcterms:W3CDTF">2011-10-25T23:04:30Z</dcterms:modified>
</cp:coreProperties>
</file>