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accent3"/>
        </a:solidFill>
      </p:bgPr>
    </p:bg>
    <p:spTree>
      <p:nvGrpSpPr>
        <p:cNvPr id="26" name="Shape 26"/>
        <p:cNvGrpSpPr/>
        <p:nvPr/>
      </p:nvGrpSpPr>
      <p:grpSpPr>
        <a:xfrm>
          <a:off x="0" y="0"/>
          <a:ext cx="0" cy="0"/>
          <a:chOff x="0" y="0"/>
          <a:chExt cx="0" cy="0"/>
        </a:xfrm>
      </p:grpSpPr>
      <p:sp>
        <p:nvSpPr>
          <p:cNvPr id="27" name="Google Shape;27;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9" name="Google Shape;29;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3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5" name="Google Shape;35;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4"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dk1"/>
        </a:solidFill>
      </p:bgPr>
    </p:bg>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opencv.org/about/" TargetMode="External"/><Relationship Id="rId4" Type="http://schemas.openxmlformats.org/officeDocument/2006/relationships/hyperlink" Target="https://becominghuman.ai/face-detection-using-opencv-with-haar-cascade-classifiers-941dbb25177" TargetMode="External"/><Relationship Id="rId5" Type="http://schemas.openxmlformats.org/officeDocument/2006/relationships/hyperlink" Target="https://pyimagesearch.com/2021/05/03/face-recognition-with-local-binary-patterns-lbps-and-opencv/" TargetMode="External"/><Relationship Id="rId6" Type="http://schemas.openxmlformats.org/officeDocument/2006/relationships/hyperlink" Target="https://www.researchgate.net/publication/326261079_Face_detection_system_for_attendance_of_class'_students" TargetMode="External"/><Relationship Id="rId7" Type="http://schemas.openxmlformats.org/officeDocument/2006/relationships/hyperlink" Target="https://www.javatpoint.com/face-recognition-and-face-detection-using-openc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b="0" l="0" r="0" t="0"/>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3" name="Google Shape;63;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4" name="Google Shape;64;p11"/>
          <p:cNvSpPr txBox="1"/>
          <p:nvPr/>
        </p:nvSpPr>
        <p:spPr>
          <a:xfrm>
            <a:off x="4313300" y="1895375"/>
            <a:ext cx="4467000" cy="8535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Mentor Name : Dr Dhanamma Jagli</a:t>
            </a:r>
            <a:endParaRPr b="0" i="0" sz="1400" u="none" cap="none" strike="noStrike">
              <a:solidFill>
                <a:srgbClr val="000000"/>
              </a:solidFill>
              <a:latin typeface="Roboto"/>
              <a:ea typeface="Roboto"/>
              <a:cs typeface="Roboto"/>
              <a:sym typeface="Roboto"/>
            </a:endParaRPr>
          </a:p>
        </p:txBody>
      </p:sp>
      <p:sp>
        <p:nvSpPr>
          <p:cNvPr id="65" name="Google Shape;65;p11"/>
          <p:cNvSpPr txBox="1"/>
          <p:nvPr/>
        </p:nvSpPr>
        <p:spPr>
          <a:xfrm>
            <a:off x="1184750" y="1139650"/>
            <a:ext cx="7615500" cy="43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i="0" lang="en" sz="1700" u="none" cap="none" strike="noStrike">
                <a:solidFill>
                  <a:srgbClr val="000000"/>
                </a:solidFill>
                <a:highlight>
                  <a:srgbClr val="FFFFFF"/>
                </a:highlight>
              </a:rPr>
              <a:t>Title : Visi</a:t>
            </a:r>
            <a:r>
              <a:rPr lang="en" sz="1700">
                <a:highlight>
                  <a:srgbClr val="FFFFFF"/>
                </a:highlight>
              </a:rPr>
              <a:t>Mark - Intelligent Facial Attendance Tracker</a:t>
            </a:r>
            <a:r>
              <a:rPr i="0" lang="en" sz="1700" u="none" cap="none" strike="noStrike">
                <a:solidFill>
                  <a:srgbClr val="000000"/>
                </a:solidFill>
                <a:highlight>
                  <a:srgbClr val="FFFFFF"/>
                </a:highlight>
              </a:rPr>
              <a:t> </a:t>
            </a:r>
            <a:endParaRPr i="0" sz="1700" u="none" cap="none" strike="noStrike">
              <a:solidFill>
                <a:srgbClr val="000000"/>
              </a:solidFill>
              <a:highlight>
                <a:srgbClr val="FFFFFF"/>
              </a:highlight>
            </a:endParaRPr>
          </a:p>
        </p:txBody>
      </p:sp>
      <p:sp>
        <p:nvSpPr>
          <p:cNvPr id="66" name="Google Shape;66;p11"/>
          <p:cNvSpPr txBox="1"/>
          <p:nvPr/>
        </p:nvSpPr>
        <p:spPr>
          <a:xfrm>
            <a:off x="313525" y="1895375"/>
            <a:ext cx="3761400" cy="14775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Domain: Computer Vision and Biometrics</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Group Members:</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 1 : Gautam Shrinivasan</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 2 : Pushkar Sane</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 3 : Anuj kadam</a:t>
            </a:r>
            <a:endParaRPr b="0" i="0" sz="1400" u="none" cap="none" strike="noStrike">
              <a:solidFill>
                <a:srgbClr val="980000"/>
              </a:solidFill>
              <a:latin typeface="Arial"/>
              <a:ea typeface="Arial"/>
              <a:cs typeface="Arial"/>
              <a:sym typeface="Arial"/>
            </a:endParaRPr>
          </a:p>
        </p:txBody>
      </p:sp>
      <p:sp>
        <p:nvSpPr>
          <p:cNvPr id="67" name="Google Shape;67;p11"/>
          <p:cNvSpPr txBox="1"/>
          <p:nvPr/>
        </p:nvSpPr>
        <p:spPr>
          <a:xfrm>
            <a:off x="1204700" y="185159"/>
            <a:ext cx="7575600" cy="779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Vivekanand Education Society’s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 sz="2000" u="none" cap="none" strike="noStrike">
                <a:solidFill>
                  <a:srgbClr val="000000"/>
                </a:solidFill>
                <a:latin typeface="Times New Roman"/>
                <a:ea typeface="Times New Roman"/>
                <a:cs typeface="Times New Roman"/>
                <a:sym typeface="Times New Roman"/>
              </a:rPr>
              <a:t>Master of Computer Applications</a:t>
            </a:r>
            <a:endParaRPr/>
          </a:p>
          <a:p>
            <a:pPr indent="457200" lvl="0" marL="1828800" marR="0" rtl="0" algn="l">
              <a:lnSpc>
                <a:spcPct val="100000"/>
              </a:lnSpc>
              <a:spcBef>
                <a:spcPts val="0"/>
              </a:spcBef>
              <a:spcAft>
                <a:spcPts val="0"/>
              </a:spcAft>
              <a:buClr>
                <a:srgbClr val="000000"/>
              </a:buClr>
              <a:buSzPts val="1900"/>
              <a:buFont typeface="Arial"/>
              <a:buNone/>
            </a:pPr>
            <a:r>
              <a:rPr lang="en" sz="1900">
                <a:latin typeface="Times New Roman"/>
                <a:ea typeface="Times New Roman"/>
                <a:cs typeface="Times New Roman"/>
                <a:sym typeface="Times New Roman"/>
              </a:rPr>
              <a:t>         </a:t>
            </a:r>
            <a:r>
              <a:rPr b="0" i="0" lang="en" sz="1900" u="none" cap="none" strike="noStrike">
                <a:solidFill>
                  <a:srgbClr val="000000"/>
                </a:solidFill>
                <a:latin typeface="Times New Roman"/>
                <a:ea typeface="Times New Roman"/>
                <a:cs typeface="Times New Roman"/>
                <a:sym typeface="Times New Roman"/>
              </a:rPr>
              <a:t>Project Review I</a:t>
            </a:r>
            <a:endParaRPr b="1" i="0" sz="1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Gantt Chart</a:t>
            </a:r>
            <a:endParaRPr b="1">
              <a:solidFill>
                <a:srgbClr val="FFFF00"/>
              </a:solidFill>
            </a:endParaRPr>
          </a:p>
          <a:p>
            <a:pPr indent="0" lvl="0" marL="0" rtl="0" algn="l">
              <a:lnSpc>
                <a:spcPct val="100000"/>
              </a:lnSpc>
              <a:spcBef>
                <a:spcPts val="0"/>
              </a:spcBef>
              <a:spcAft>
                <a:spcPts val="0"/>
              </a:spcAft>
              <a:buSzPts val="2800"/>
              <a:buNone/>
            </a:pPr>
            <a:r>
              <a:t/>
            </a:r>
            <a:endParaRPr b="1">
              <a:solidFill>
                <a:srgbClr val="FFFF00"/>
              </a:solidFill>
            </a:endParaRPr>
          </a:p>
        </p:txBody>
      </p:sp>
      <p:pic>
        <p:nvPicPr>
          <p:cNvPr id="127" name="Google Shape;127;p20"/>
          <p:cNvPicPr preferRelativeResize="0"/>
          <p:nvPr/>
        </p:nvPicPr>
        <p:blipFill>
          <a:blip r:embed="rId3">
            <a:alphaModFix/>
          </a:blip>
          <a:stretch>
            <a:fillRect/>
          </a:stretch>
        </p:blipFill>
        <p:spPr>
          <a:xfrm>
            <a:off x="1185375" y="1284250"/>
            <a:ext cx="6773251" cy="3859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Conclusion</a:t>
            </a:r>
            <a:endParaRPr>
              <a:solidFill>
                <a:srgbClr val="FFFF00"/>
              </a:solidFill>
            </a:endParaRPr>
          </a:p>
        </p:txBody>
      </p:sp>
      <p:sp>
        <p:nvSpPr>
          <p:cNvPr id="133" name="Google Shape;133;p21"/>
          <p:cNvSpPr txBox="1"/>
          <p:nvPr/>
        </p:nvSpPr>
        <p:spPr>
          <a:xfrm>
            <a:off x="3274175" y="1050550"/>
            <a:ext cx="6717900" cy="78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34" name="Google Shape;134;p21"/>
          <p:cNvSpPr txBox="1"/>
          <p:nvPr/>
        </p:nvSpPr>
        <p:spPr>
          <a:xfrm>
            <a:off x="0" y="1285875"/>
            <a:ext cx="9144000" cy="38577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SzPts val="1100"/>
              <a:buChar char="●"/>
            </a:pPr>
            <a:r>
              <a:rPr lang="en" sz="1100"/>
              <a:t>Overall, the "VisiMark: Intelligent Facial Attendance Tracker" project will represent a significant milestone in technology-driven attendance management solutions. It will offer an effective and efficient alternative to manual processes, simplifying administrative tasks, enhancing accuracy, and improving overall productivity. By embracing cutting-edge technologies and leveraging the power of computer vision, the project will pave the way for the future of attendance management in educational institutions and beyond. Additionally, future enhancements, such as refining the face detection and recognition algorithms, integrating advanced machine learning techniques, and expanding the system's functionalities, will unlock new possibilities and drive continuous improvement.</a:t>
            </a:r>
            <a:endParaRPr sz="1100"/>
          </a:p>
          <a:p>
            <a:pPr indent="-298450" lvl="0" marL="457200" rtl="0" algn="just">
              <a:lnSpc>
                <a:spcPct val="150000"/>
              </a:lnSpc>
              <a:spcBef>
                <a:spcPts val="0"/>
              </a:spcBef>
              <a:spcAft>
                <a:spcPts val="0"/>
              </a:spcAft>
              <a:buSzPts val="1100"/>
              <a:buChar char="●"/>
            </a:pPr>
            <a:r>
              <a:rPr lang="en" sz="1100"/>
              <a:t>In conclusion, the "VisiMark: Intelligent Facial Attendance Tracker" project will showcase its effectiveness and potential in automating attendance management in educational institutions. The system's exceptional accuracy, real-time performance, user-friendliness, and advantages over manual systems will position it as a valuable asset for educational institutions looking to optimize administrative processes and enhance operational efficiency in the future.</a:t>
            </a:r>
            <a:endParaRPr sz="1100"/>
          </a:p>
          <a:p>
            <a:pPr indent="0" lvl="0" marL="0" rtl="0" algn="just">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References</a:t>
            </a:r>
            <a:endParaRPr>
              <a:solidFill>
                <a:srgbClr val="FFFF00"/>
              </a:solidFill>
            </a:endParaRPr>
          </a:p>
        </p:txBody>
      </p:sp>
      <p:sp>
        <p:nvSpPr>
          <p:cNvPr id="140" name="Google Shape;140;p22"/>
          <p:cNvSpPr txBox="1"/>
          <p:nvPr/>
        </p:nvSpPr>
        <p:spPr>
          <a:xfrm>
            <a:off x="50" y="1278650"/>
            <a:ext cx="9144000" cy="38649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SzPts val="1100"/>
              <a:buAutoNum type="arabicPeriod"/>
            </a:pPr>
            <a:r>
              <a:rPr lang="en" sz="1100"/>
              <a:t>J. W. S. D'Souza, S. Jothi and A. Chandrasekar, "Automated Attendance Marking and Management System by Facial Recognition Using Histogram," 2019 5th International Conference on Advanced Computing &amp; Communication Systems (ICACCS), Coimbatore, India, 2019, pp. 66-69, doi: 10.1109/ICACCS.2019.8728399.</a:t>
            </a:r>
            <a:endParaRPr sz="1100"/>
          </a:p>
          <a:p>
            <a:pPr indent="-298450" lvl="0" marL="457200" rtl="0" algn="just">
              <a:lnSpc>
                <a:spcPct val="150000"/>
              </a:lnSpc>
              <a:spcBef>
                <a:spcPts val="0"/>
              </a:spcBef>
              <a:spcAft>
                <a:spcPts val="0"/>
              </a:spcAft>
              <a:buSzPts val="1100"/>
              <a:buAutoNum type="arabicPeriod"/>
            </a:pPr>
            <a:r>
              <a:rPr lang="en" sz="1100"/>
              <a:t>E. Varadharajan, R. Dharani, S. Jeevitha, B. Kavinmathi and S. Hemalatha, "Automatic attendance management system using face detection," 2016 Online International Conference on Green Engineering and Technologies (IC-GET), Coimbatore, India, 2016, pp. 1-3, doi: 10.1109/GET.2016.7916753.</a:t>
            </a:r>
            <a:endParaRPr sz="1100"/>
          </a:p>
          <a:p>
            <a:pPr indent="-298450" lvl="0" marL="457200" rtl="0" algn="just">
              <a:lnSpc>
                <a:spcPct val="150000"/>
              </a:lnSpc>
              <a:spcBef>
                <a:spcPts val="0"/>
              </a:spcBef>
              <a:spcAft>
                <a:spcPts val="0"/>
              </a:spcAft>
              <a:buSzPts val="1100"/>
              <a:buAutoNum type="arabicPeriod"/>
            </a:pPr>
            <a:r>
              <a:rPr lang="en" sz="1100"/>
              <a:t>H. Rathod, Y. Ware, S. Sane, S. Raulo, V. Pakhare and I. A. Rizvi, "Automated attendance system using machine learning approach," 2017 International Conference on Nascent Technologies in Engineering (ICNTE), Vashi, India, 2017, pp. 1-5, doi: 10.1109/ICNTE.2017.7947889.</a:t>
            </a:r>
            <a:endParaRPr sz="1100"/>
          </a:p>
          <a:p>
            <a:pPr indent="-298450" lvl="0" marL="457200" rtl="0" algn="just">
              <a:lnSpc>
                <a:spcPct val="150000"/>
              </a:lnSpc>
              <a:spcBef>
                <a:spcPts val="0"/>
              </a:spcBef>
              <a:spcAft>
                <a:spcPts val="0"/>
              </a:spcAft>
              <a:buSzPts val="1100"/>
              <a:buAutoNum type="arabicPeriod"/>
            </a:pPr>
            <a:r>
              <a:rPr lang="en" sz="1100" u="sng">
                <a:solidFill>
                  <a:schemeClr val="hlink"/>
                </a:solidFill>
                <a:hlinkClick r:id="rId3"/>
              </a:rPr>
              <a:t>https://opencv.org/about/</a:t>
            </a:r>
            <a:endParaRPr sz="1100"/>
          </a:p>
          <a:p>
            <a:pPr indent="-298450" lvl="0" marL="457200" rtl="0" algn="just">
              <a:lnSpc>
                <a:spcPct val="150000"/>
              </a:lnSpc>
              <a:spcBef>
                <a:spcPts val="0"/>
              </a:spcBef>
              <a:spcAft>
                <a:spcPts val="0"/>
              </a:spcAft>
              <a:buSzPts val="1100"/>
              <a:buAutoNum type="arabicPeriod"/>
            </a:pPr>
            <a:r>
              <a:rPr lang="en" sz="1100" u="sng">
                <a:solidFill>
                  <a:schemeClr val="hlink"/>
                </a:solidFill>
                <a:hlinkClick r:id="rId4"/>
              </a:rPr>
              <a:t>https://becominghuman.ai/face-detection-using-opencv-with-haar-cascade-classifiers-941dbb25177</a:t>
            </a:r>
            <a:endParaRPr sz="1100"/>
          </a:p>
          <a:p>
            <a:pPr indent="-298450" lvl="0" marL="457200" rtl="0" algn="just">
              <a:lnSpc>
                <a:spcPct val="150000"/>
              </a:lnSpc>
              <a:spcBef>
                <a:spcPts val="0"/>
              </a:spcBef>
              <a:spcAft>
                <a:spcPts val="0"/>
              </a:spcAft>
              <a:buSzPts val="1100"/>
              <a:buAutoNum type="arabicPeriod"/>
            </a:pPr>
            <a:r>
              <a:rPr lang="en" sz="1100" u="sng">
                <a:solidFill>
                  <a:schemeClr val="hlink"/>
                </a:solidFill>
                <a:hlinkClick r:id="rId5"/>
              </a:rPr>
              <a:t>https://pyimagesearch.com/2021/05/03/face-recognition-with-local-binary-patterns-lbps-and-opencv/</a:t>
            </a:r>
            <a:endParaRPr sz="1100"/>
          </a:p>
          <a:p>
            <a:pPr indent="-298450" lvl="0" marL="457200" rtl="0" algn="just">
              <a:lnSpc>
                <a:spcPct val="150000"/>
              </a:lnSpc>
              <a:spcBef>
                <a:spcPts val="0"/>
              </a:spcBef>
              <a:spcAft>
                <a:spcPts val="0"/>
              </a:spcAft>
              <a:buSzPts val="1100"/>
              <a:buAutoNum type="arabicPeriod"/>
            </a:pPr>
            <a:r>
              <a:rPr lang="en" sz="1100" u="sng">
                <a:solidFill>
                  <a:schemeClr val="hlink"/>
                </a:solidFill>
                <a:hlinkClick r:id="rId6"/>
              </a:rPr>
              <a:t>https://www.researchgate.net/publication/326261079_Face_detection_system_for_attendance_of_class'_students</a:t>
            </a:r>
            <a:endParaRPr sz="1100"/>
          </a:p>
          <a:p>
            <a:pPr indent="-298450" lvl="0" marL="457200" rtl="0" algn="just">
              <a:lnSpc>
                <a:spcPct val="150000"/>
              </a:lnSpc>
              <a:spcBef>
                <a:spcPts val="0"/>
              </a:spcBef>
              <a:spcAft>
                <a:spcPts val="0"/>
              </a:spcAft>
              <a:buSzPts val="1100"/>
              <a:buAutoNum type="arabicPeriod"/>
            </a:pPr>
            <a:r>
              <a:rPr lang="en" sz="1100" u="sng">
                <a:solidFill>
                  <a:schemeClr val="hlink"/>
                </a:solidFill>
                <a:hlinkClick r:id="rId7"/>
              </a:rPr>
              <a:t>https://www.javatpoint.com/face-recognition-and-face-detection-using-opencv</a:t>
            </a:r>
            <a:endParaRPr sz="1100"/>
          </a:p>
          <a:p>
            <a:pPr indent="0" lvl="0" marL="0" rtl="0" algn="just">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title"/>
          </p:nvPr>
        </p:nvSpPr>
        <p:spPr>
          <a:xfrm>
            <a:off x="311700" y="364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73" name="Google Shape;73;p12"/>
          <p:cNvSpPr txBox="1"/>
          <p:nvPr>
            <p:ph idx="1" type="body"/>
          </p:nvPr>
        </p:nvSpPr>
        <p:spPr>
          <a:xfrm>
            <a:off x="311725" y="1291450"/>
            <a:ext cx="7763700" cy="3852000"/>
          </a:xfrm>
          <a:prstGeom prst="rect">
            <a:avLst/>
          </a:prstGeom>
          <a:noFill/>
          <a:ln>
            <a:noFill/>
          </a:ln>
        </p:spPr>
        <p:txBody>
          <a:bodyPr anchorCtr="0" anchor="t" bIns="91425" lIns="91425" spcFirstLastPara="1" rIns="91425" wrap="square" tIns="91425">
            <a:noAutofit/>
          </a:bodyPr>
          <a:lstStyle/>
          <a:p>
            <a:pPr indent="-361950" lvl="0" marL="48895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Introduction to the project </a:t>
            </a:r>
            <a:endParaRPr sz="1600">
              <a:latin typeface="Arial"/>
              <a:ea typeface="Arial"/>
              <a:cs typeface="Arial"/>
              <a:sym typeface="Arial"/>
            </a:endParaRPr>
          </a:p>
          <a:p>
            <a:pPr indent="-361950" lvl="0" marL="48895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Problem Statement</a:t>
            </a:r>
            <a:endParaRPr sz="1600">
              <a:latin typeface="Arial"/>
              <a:ea typeface="Arial"/>
              <a:cs typeface="Arial"/>
              <a:sym typeface="Arial"/>
            </a:endParaRPr>
          </a:p>
          <a:p>
            <a:pPr indent="-361950" lvl="0" marL="48895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Objectives of the project </a:t>
            </a:r>
            <a:endParaRPr sz="1600">
              <a:latin typeface="Arial"/>
              <a:ea typeface="Arial"/>
              <a:cs typeface="Arial"/>
              <a:sym typeface="Arial"/>
            </a:endParaRPr>
          </a:p>
          <a:p>
            <a:pPr indent="-361950" lvl="0" marL="48895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Requirements of the system (Hardware, Software) </a:t>
            </a:r>
            <a:endParaRPr sz="1600">
              <a:solidFill>
                <a:schemeClr val="dk1"/>
              </a:solidFill>
              <a:latin typeface="Arial"/>
              <a:ea typeface="Arial"/>
              <a:cs typeface="Arial"/>
              <a:sym typeface="Arial"/>
            </a:endParaRPr>
          </a:p>
          <a:p>
            <a:pPr indent="-361950" lvl="0" marL="48895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System Design</a:t>
            </a:r>
            <a:endParaRPr sz="1600">
              <a:solidFill>
                <a:schemeClr val="dk1"/>
              </a:solidFill>
              <a:latin typeface="Arial"/>
              <a:ea typeface="Arial"/>
              <a:cs typeface="Arial"/>
              <a:sym typeface="Arial"/>
            </a:endParaRPr>
          </a:p>
          <a:p>
            <a:pPr indent="-361950" lvl="0" marL="488950" rtl="0" algn="l">
              <a:lnSpc>
                <a:spcPct val="150000"/>
              </a:lnSpc>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Front End</a:t>
            </a:r>
            <a:endParaRPr sz="1600">
              <a:solidFill>
                <a:schemeClr val="dk1"/>
              </a:solidFill>
              <a:latin typeface="Arial"/>
              <a:ea typeface="Arial"/>
              <a:cs typeface="Arial"/>
              <a:sym typeface="Arial"/>
            </a:endParaRPr>
          </a:p>
          <a:p>
            <a:pPr indent="-361950" lvl="0" marL="48895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Implementation</a:t>
            </a:r>
            <a:endParaRPr sz="1600">
              <a:solidFill>
                <a:schemeClr val="dk1"/>
              </a:solidFill>
              <a:latin typeface="Arial"/>
              <a:ea typeface="Arial"/>
              <a:cs typeface="Arial"/>
              <a:sym typeface="Arial"/>
            </a:endParaRPr>
          </a:p>
          <a:p>
            <a:pPr indent="-361950" lvl="0" marL="488950" rtl="0" algn="l">
              <a:lnSpc>
                <a:spcPct val="150000"/>
              </a:lnSpc>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Gantt Chart</a:t>
            </a:r>
            <a:endParaRPr sz="1600">
              <a:solidFill>
                <a:schemeClr val="dk1"/>
              </a:solidFill>
              <a:latin typeface="Arial"/>
              <a:ea typeface="Arial"/>
              <a:cs typeface="Arial"/>
              <a:sym typeface="Arial"/>
            </a:endParaRPr>
          </a:p>
          <a:p>
            <a:pPr indent="-361950" lvl="0" marL="48895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Conclusion </a:t>
            </a:r>
            <a:endParaRPr sz="1600">
              <a:solidFill>
                <a:schemeClr val="dk1"/>
              </a:solidFill>
              <a:latin typeface="Arial"/>
              <a:ea typeface="Arial"/>
              <a:cs typeface="Arial"/>
              <a:sym typeface="Arial"/>
            </a:endParaRPr>
          </a:p>
          <a:p>
            <a:pPr indent="-361950" lvl="0" marL="488950" rtl="0" algn="l">
              <a:lnSpc>
                <a:spcPct val="150000"/>
              </a:lnSpc>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References</a:t>
            </a:r>
            <a:endParaRPr sz="1600">
              <a:solidFill>
                <a:schemeClr val="dk1"/>
              </a:solidFill>
              <a:latin typeface="Arial"/>
              <a:ea typeface="Arial"/>
              <a:cs typeface="Arial"/>
              <a:sym typeface="Arial"/>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Introduction to Project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13"/>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0" name="Google Shape;80;p13"/>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1" name="Google Shape;81;p13"/>
          <p:cNvSpPr txBox="1"/>
          <p:nvPr>
            <p:ph idx="4294967295" type="body"/>
          </p:nvPr>
        </p:nvSpPr>
        <p:spPr>
          <a:xfrm>
            <a:off x="0" y="1274125"/>
            <a:ext cx="9144000" cy="38859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In the modern educational landscape, "VisiMark" offers a groundbreaking solution to the challenges of attendance management at VESIT. This automated system replaces time-consuming and error-prone manual methods with advanced technology, including facial recognition and machine learning algorithms. By doing so, “VisiMark” enhances efficiency and ensures a seamless experience for both students and administrators.</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The project comprises two vital components: a user-friendly frontend and a sophisticated backend. The frontend provides an intuitive interface for students to access their attendance records and allows administrators to effortlessly manage attendance data. The backend component integrates complex logic, such as facial recognition algorithms, with the existing VESIT database system, ensuring a robust and comprehensive solution.</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For students, “VisiMark” eliminates the need for manual attendance sign-ins and paper-based records. Facial recognition technology marks attendance in real-time, reducing the possibility of errors or manipulation. Administrators benefit from automated record-keeping and comprehensive reporting, gaining deeper insights into student engagement and attendance patterns.</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In conclusion, the "VisiMark" project introduces an automated attendance management system tailored for VESIT. By harnessing advanced technologies and providing a seamless user experience, the project aims to revolutionize attendance tracking, streamline processes, and improve accuracy, ultimately contributing to an efficient and effective educational environment at VESIT.</a:t>
            </a:r>
            <a:endParaRPr sz="1100">
              <a:solidFill>
                <a:srgbClr val="000000"/>
              </a:solidFill>
            </a:endParaRPr>
          </a:p>
          <a:p>
            <a:pPr indent="0" lvl="0" marL="457200" rtl="0" algn="just">
              <a:lnSpc>
                <a:spcPct val="115000"/>
              </a:lnSpc>
              <a:spcBef>
                <a:spcPts val="0"/>
              </a:spcBef>
              <a:spcAft>
                <a:spcPts val="0"/>
              </a:spcAft>
              <a:buNone/>
            </a:pPr>
            <a:r>
              <a:t/>
            </a:r>
            <a:endParaRPr sz="11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l">
              <a:lnSpc>
                <a:spcPct val="115000"/>
              </a:lnSpc>
              <a:spcBef>
                <a:spcPts val="0"/>
              </a:spcBef>
              <a:spcAft>
                <a:spcPts val="0"/>
              </a:spcAft>
              <a:buClr>
                <a:srgbClr val="000000"/>
              </a:buClr>
              <a:buSzPts val="1400"/>
              <a:buFont typeface="Arial"/>
              <a:buNone/>
            </a:pPr>
            <a:r>
              <a:t/>
            </a:r>
            <a:endParaRPr sz="1900"/>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l">
              <a:lnSpc>
                <a:spcPct val="115000"/>
              </a:lnSpc>
              <a:spcBef>
                <a:spcPts val="0"/>
              </a:spcBef>
              <a:spcAft>
                <a:spcPts val="0"/>
              </a:spcAft>
              <a:buSzPts val="1300"/>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87" name="Google Shape;87;p14"/>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8" name="Google Shape;88;p14"/>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9" name="Google Shape;89;p14"/>
          <p:cNvSpPr txBox="1"/>
          <p:nvPr>
            <p:ph idx="4294967295" type="body"/>
          </p:nvPr>
        </p:nvSpPr>
        <p:spPr>
          <a:xfrm>
            <a:off x="0" y="1285875"/>
            <a:ext cx="9144000" cy="38742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educational institutions like VESIT (Vivekanand Education Society’s Institute of Technology), the traditional methods of attendance management present various challenges. Manual attendance tracking through roll-calls or signature-based systems is time-consuming, error-prone, and lacks efficiency. These methods often result in inaccurate attendance records, which can impact academic reporting and student engagement analysis. To address these challenges, the “VisiMark”; project aims to develop an automated attendance management system that revolutionizes the attendance tracking process and improves overall accuracy.</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Colleges faces challenges in attendance management due to manual methods, which are labor-intensive and lead to delays, inconsistencies, and potential inaccuracies in recording and processing attendance data. This hinders teachers' ability to focus on instructional activities and administrators' ability to generate accurate reports. Additionally, manual attendance tracking methods lack reliability and can be easily manipulated, compromising data integrity and hindering the institution's ability to assess student engagement and make informed decisions.</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 address these challenges, the “VisiMark” project proposes the development of an automated attendance management system. By leveraging advanced technologies such as facial recognition and machine learning, the system aims to streamline attendance tracking, improve accuracy, and simplify administrative tasks. The system will automate the attendance marking process, eliminate the need for manual intervention, and provide real-time and reliable attendance records.</a:t>
            </a:r>
            <a:endParaRPr sz="1800">
              <a:solidFill>
                <a:srgbClr val="000000"/>
              </a:solidFill>
              <a:latin typeface="Arial"/>
              <a:ea typeface="Arial"/>
              <a:cs typeface="Arial"/>
              <a:sym typeface="Arial"/>
            </a:endParaRPr>
          </a:p>
          <a:p>
            <a:pPr indent="0" lvl="0" marL="0" rtl="0" algn="just">
              <a:lnSpc>
                <a:spcPct val="115000"/>
              </a:lnSpc>
              <a:spcBef>
                <a:spcPts val="0"/>
              </a:spcBef>
              <a:spcAft>
                <a:spcPts val="0"/>
              </a:spcAft>
              <a:buSzPts val="1300"/>
              <a:buNone/>
            </a:pPr>
            <a:r>
              <a:t/>
            </a: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Objectives of the project</a:t>
            </a:r>
            <a:endParaRPr/>
          </a:p>
          <a:p>
            <a:pPr indent="0" lvl="0" marL="0" rtl="0" algn="l">
              <a:lnSpc>
                <a:spcPct val="100000"/>
              </a:lnSpc>
              <a:spcBef>
                <a:spcPts val="0"/>
              </a:spcBef>
              <a:spcAft>
                <a:spcPts val="0"/>
              </a:spcAft>
              <a:buSzPts val="2800"/>
              <a:buNone/>
            </a:pPr>
            <a:r>
              <a:t/>
            </a:r>
            <a:endParaRPr/>
          </a:p>
        </p:txBody>
      </p:sp>
      <p:sp>
        <p:nvSpPr>
          <p:cNvPr id="95" name="Google Shape;95;p15"/>
          <p:cNvSpPr txBox="1"/>
          <p:nvPr>
            <p:ph idx="4294967295" type="body"/>
          </p:nvPr>
        </p:nvSpPr>
        <p:spPr>
          <a:xfrm>
            <a:off x="0" y="1252800"/>
            <a:ext cx="9144000" cy="37227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Automate Attendance Tracking:</a:t>
            </a:r>
            <a:r>
              <a:rPr lang="en" sz="1100">
                <a:solidFill>
                  <a:srgbClr val="000000"/>
                </a:solidFill>
                <a:latin typeface="Arial"/>
                <a:ea typeface="Arial"/>
                <a:cs typeface="Arial"/>
                <a:sym typeface="Arial"/>
              </a:rPr>
              <a:t> Develop a system that automates the process of recording student attendance to eliminate manual effort and reduce errors commonly associated with traditional attendance tracking methods.</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Improve Efficiency:</a:t>
            </a:r>
            <a:r>
              <a:rPr lang="en" sz="1100">
                <a:solidFill>
                  <a:srgbClr val="000000"/>
                </a:solidFill>
                <a:latin typeface="Arial"/>
                <a:ea typeface="Arial"/>
                <a:cs typeface="Arial"/>
                <a:sym typeface="Arial"/>
              </a:rPr>
              <a:t> Enhance administrative efficiency by streamlining attendance management processes and providing real-time attendance recording capabilities. </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Ensure Accuracy and Reliability:</a:t>
            </a:r>
            <a:r>
              <a:rPr lang="en" sz="1100">
                <a:solidFill>
                  <a:srgbClr val="000000"/>
                </a:solidFill>
                <a:latin typeface="Arial"/>
                <a:ea typeface="Arial"/>
                <a:cs typeface="Arial"/>
                <a:sym typeface="Arial"/>
              </a:rPr>
              <a:t> Utilize facial recognition technology to ensure accurate identification and verification of students, minimizing the chances of fraudulent attendance records. </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Enhance Data Management:</a:t>
            </a:r>
            <a:r>
              <a:rPr lang="en" sz="1100">
                <a:solidFill>
                  <a:srgbClr val="000000"/>
                </a:solidFill>
                <a:latin typeface="Arial"/>
                <a:ea typeface="Arial"/>
                <a:cs typeface="Arial"/>
                <a:sym typeface="Arial"/>
              </a:rPr>
              <a:t> Implement a robust database system to store and manage student details, attendance records, and related information for easy retrieval and analysis. </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Simplify User Interaction:</a:t>
            </a:r>
            <a:r>
              <a:rPr lang="en" sz="1100">
                <a:solidFill>
                  <a:srgbClr val="000000"/>
                </a:solidFill>
                <a:latin typeface="Arial"/>
                <a:ea typeface="Arial"/>
                <a:cs typeface="Arial"/>
                <a:sym typeface="Arial"/>
              </a:rPr>
              <a:t> Create a user-friendly GUI that allows teachers and administrators to easily interact with the system, record attendance, and access attendance records.</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Increase Security:</a:t>
            </a:r>
            <a:r>
              <a:rPr lang="en" sz="1100">
                <a:solidFill>
                  <a:srgbClr val="000000"/>
                </a:solidFill>
                <a:latin typeface="Arial"/>
                <a:ea typeface="Arial"/>
                <a:cs typeface="Arial"/>
                <a:sym typeface="Arial"/>
              </a:rPr>
              <a:t> Incorporate appropriate security measures to protect student data and ensure privacy, such as encryption techniques and access controls. </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Facilitate Reporting:</a:t>
            </a:r>
            <a:r>
              <a:rPr lang="en" sz="1100">
                <a:solidFill>
                  <a:srgbClr val="000000"/>
                </a:solidFill>
                <a:latin typeface="Arial"/>
                <a:ea typeface="Arial"/>
                <a:cs typeface="Arial"/>
                <a:sym typeface="Arial"/>
              </a:rPr>
              <a:t> Enable the generation of comprehensive attendance reports, including student-wise attendance summaries, percentage calculations, and trends analysis, to assist in decision-making and monitoring attendance patterns.</a:t>
            </a:r>
            <a:endParaRPr sz="1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25" y="222650"/>
            <a:ext cx="8520600" cy="90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Requirements of the system (Hardware, software)</a:t>
            </a:r>
            <a:endParaRPr>
              <a:solidFill>
                <a:srgbClr val="FFFF00"/>
              </a:solidFill>
            </a:endParaRPr>
          </a:p>
          <a:p>
            <a:pPr indent="0" lvl="0" marL="0" rtl="0" algn="ctr">
              <a:lnSpc>
                <a:spcPct val="100000"/>
              </a:lnSpc>
              <a:spcBef>
                <a:spcPts val="0"/>
              </a:spcBef>
              <a:spcAft>
                <a:spcPts val="0"/>
              </a:spcAft>
              <a:buSzPts val="2800"/>
              <a:buNone/>
            </a:pPr>
            <a:r>
              <a:t/>
            </a:r>
            <a:endParaRPr>
              <a:solidFill>
                <a:srgbClr val="FFFF00"/>
              </a:solidFill>
            </a:endParaRPr>
          </a:p>
        </p:txBody>
      </p:sp>
      <p:sp>
        <p:nvSpPr>
          <p:cNvPr id="101" name="Google Shape;101;p16"/>
          <p:cNvSpPr txBox="1"/>
          <p:nvPr/>
        </p:nvSpPr>
        <p:spPr>
          <a:xfrm>
            <a:off x="0" y="1271425"/>
            <a:ext cx="9144000" cy="38721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50000"/>
              </a:lnSpc>
              <a:spcBef>
                <a:spcPts val="0"/>
              </a:spcBef>
              <a:spcAft>
                <a:spcPts val="0"/>
              </a:spcAft>
              <a:buClr>
                <a:srgbClr val="000000"/>
              </a:buClr>
              <a:buSzPts val="1100"/>
              <a:buChar char="●"/>
            </a:pPr>
            <a:r>
              <a:rPr b="1" lang="en" sz="1100"/>
              <a:t>Hardware Requirements </a:t>
            </a:r>
            <a:r>
              <a:rPr b="1" lang="en" sz="1100"/>
              <a:t>- </a:t>
            </a:r>
            <a:endParaRPr b="1" sz="1100"/>
          </a:p>
          <a:p>
            <a:pPr indent="-298450" lvl="0" marL="914400" rtl="0" algn="l">
              <a:lnSpc>
                <a:spcPct val="150000"/>
              </a:lnSpc>
              <a:spcBef>
                <a:spcPts val="0"/>
              </a:spcBef>
              <a:spcAft>
                <a:spcPts val="0"/>
              </a:spcAft>
              <a:buClr>
                <a:schemeClr val="dk1"/>
              </a:buClr>
              <a:buSzPts val="1100"/>
              <a:buAutoNum type="alphaLcPeriod"/>
            </a:pPr>
            <a:r>
              <a:rPr b="1" lang="en" sz="1100">
                <a:solidFill>
                  <a:schemeClr val="dk1"/>
                </a:solidFill>
                <a:highlight>
                  <a:schemeClr val="lt1"/>
                </a:highlight>
              </a:rPr>
              <a:t>Computer :</a:t>
            </a:r>
            <a:r>
              <a:rPr lang="en" sz="1100">
                <a:solidFill>
                  <a:schemeClr val="dk1"/>
                </a:solidFill>
                <a:highlight>
                  <a:schemeClr val="lt1"/>
                </a:highlight>
              </a:rPr>
              <a:t> You will need a computer or server to run the Python code.</a:t>
            </a:r>
            <a:endParaRPr sz="1100">
              <a:solidFill>
                <a:schemeClr val="dk1"/>
              </a:solidFill>
              <a:highlight>
                <a:schemeClr val="lt1"/>
              </a:highlight>
            </a:endParaRPr>
          </a:p>
          <a:p>
            <a:pPr indent="-298450" lvl="0" marL="914400" rtl="0" algn="l">
              <a:lnSpc>
                <a:spcPct val="150000"/>
              </a:lnSpc>
              <a:spcBef>
                <a:spcPts val="0"/>
              </a:spcBef>
              <a:spcAft>
                <a:spcPts val="0"/>
              </a:spcAft>
              <a:buClr>
                <a:schemeClr val="dk1"/>
              </a:buClr>
              <a:buSzPts val="1100"/>
              <a:buAutoNum type="alphaLcPeriod"/>
            </a:pPr>
            <a:r>
              <a:rPr b="1" lang="en" sz="1100">
                <a:solidFill>
                  <a:schemeClr val="dk1"/>
                </a:solidFill>
                <a:highlight>
                  <a:schemeClr val="lt1"/>
                </a:highlight>
              </a:rPr>
              <a:t>Webcam :</a:t>
            </a:r>
            <a:r>
              <a:rPr lang="en" sz="1100">
                <a:solidFill>
                  <a:schemeClr val="dk1"/>
                </a:solidFill>
                <a:highlight>
                  <a:schemeClr val="lt1"/>
                </a:highlight>
              </a:rPr>
              <a:t> A high-resolution webcam is required for capturing facial images. Most built-in laptop webcams or external webcams will work.</a:t>
            </a:r>
            <a:endParaRPr sz="1100">
              <a:solidFill>
                <a:schemeClr val="dk1"/>
              </a:solidFill>
              <a:highlight>
                <a:schemeClr val="lt1"/>
              </a:highlight>
            </a:endParaRPr>
          </a:p>
          <a:p>
            <a:pPr indent="-298450" lvl="0" marL="914400" rtl="0" algn="l">
              <a:lnSpc>
                <a:spcPct val="150000"/>
              </a:lnSpc>
              <a:spcBef>
                <a:spcPts val="0"/>
              </a:spcBef>
              <a:spcAft>
                <a:spcPts val="0"/>
              </a:spcAft>
              <a:buClr>
                <a:schemeClr val="dk1"/>
              </a:buClr>
              <a:buSzPts val="1100"/>
              <a:buAutoNum type="alphaLcPeriod"/>
            </a:pPr>
            <a:r>
              <a:rPr b="1" lang="en" sz="1100">
                <a:solidFill>
                  <a:schemeClr val="dk1"/>
                </a:solidFill>
                <a:highlight>
                  <a:schemeClr val="lt1"/>
                </a:highlight>
              </a:rPr>
              <a:t>GPU :</a:t>
            </a:r>
            <a:r>
              <a:rPr lang="en" sz="1100">
                <a:solidFill>
                  <a:schemeClr val="dk1"/>
                </a:solidFill>
                <a:highlight>
                  <a:schemeClr val="lt1"/>
                </a:highlight>
              </a:rPr>
              <a:t> If you plan to use deep learning models for facial recognition, having a GPU (Graphics Processing Unit) can significantly accelerate model training and inference. NVIDIA GPUs are commonly used for deep learning tasks.</a:t>
            </a:r>
            <a:endParaRPr sz="1100">
              <a:solidFill>
                <a:schemeClr val="dk1"/>
              </a:solidFill>
              <a:highlight>
                <a:schemeClr val="lt1"/>
              </a:highlight>
            </a:endParaRPr>
          </a:p>
          <a:p>
            <a:pPr indent="-298450" lvl="0" marL="457200" rtl="0" algn="l">
              <a:lnSpc>
                <a:spcPct val="150000"/>
              </a:lnSpc>
              <a:spcBef>
                <a:spcPts val="0"/>
              </a:spcBef>
              <a:spcAft>
                <a:spcPts val="0"/>
              </a:spcAft>
              <a:buSzPts val="1100"/>
              <a:buChar char="●"/>
            </a:pPr>
            <a:r>
              <a:rPr b="1" lang="en" sz="1100"/>
              <a:t>Software Requirements - </a:t>
            </a:r>
            <a:endParaRPr sz="1100">
              <a:solidFill>
                <a:schemeClr val="dk1"/>
              </a:solidFill>
              <a:highlight>
                <a:schemeClr val="lt1"/>
              </a:highlight>
            </a:endParaRPr>
          </a:p>
          <a:p>
            <a:pPr indent="-298450" lvl="0" marL="914400" rtl="0" algn="l">
              <a:lnSpc>
                <a:spcPct val="150000"/>
              </a:lnSpc>
              <a:spcBef>
                <a:spcPts val="0"/>
              </a:spcBef>
              <a:spcAft>
                <a:spcPts val="0"/>
              </a:spcAft>
              <a:buClr>
                <a:schemeClr val="dk1"/>
              </a:buClr>
              <a:buSzPts val="1100"/>
              <a:buAutoNum type="alphaLcPeriod"/>
            </a:pPr>
            <a:r>
              <a:rPr b="1" lang="en" sz="1100">
                <a:solidFill>
                  <a:schemeClr val="dk1"/>
                </a:solidFill>
                <a:highlight>
                  <a:schemeClr val="lt1"/>
                </a:highlight>
              </a:rPr>
              <a:t>Operating System :</a:t>
            </a:r>
            <a:r>
              <a:rPr lang="en" sz="1100">
                <a:solidFill>
                  <a:schemeClr val="dk1"/>
                </a:solidFill>
                <a:highlight>
                  <a:schemeClr val="lt1"/>
                </a:highlight>
              </a:rPr>
              <a:t> The project is compatible with Windows 10, macOS, and Linux.</a:t>
            </a:r>
            <a:endParaRPr sz="1100">
              <a:solidFill>
                <a:schemeClr val="dk1"/>
              </a:solidFill>
              <a:highlight>
                <a:schemeClr val="lt1"/>
              </a:highlight>
            </a:endParaRPr>
          </a:p>
          <a:p>
            <a:pPr indent="-298450" lvl="0" marL="914400" rtl="0" algn="l">
              <a:lnSpc>
                <a:spcPct val="150000"/>
              </a:lnSpc>
              <a:spcBef>
                <a:spcPts val="0"/>
              </a:spcBef>
              <a:spcAft>
                <a:spcPts val="0"/>
              </a:spcAft>
              <a:buClr>
                <a:schemeClr val="dk1"/>
              </a:buClr>
              <a:buSzPts val="1100"/>
              <a:buAutoNum type="alphaLcPeriod"/>
            </a:pPr>
            <a:r>
              <a:rPr b="1" lang="en" sz="1100">
                <a:solidFill>
                  <a:schemeClr val="dk1"/>
                </a:solidFill>
                <a:highlight>
                  <a:schemeClr val="lt1"/>
                </a:highlight>
              </a:rPr>
              <a:t>Python :</a:t>
            </a:r>
            <a:r>
              <a:rPr lang="en" sz="1100">
                <a:solidFill>
                  <a:schemeClr val="dk1"/>
                </a:solidFill>
                <a:highlight>
                  <a:schemeClr val="lt1"/>
                </a:highlight>
              </a:rPr>
              <a:t> The project is developed in Python 3.7. It is recommended to create a virtual environment for managing Python packages.</a:t>
            </a:r>
            <a:endParaRPr sz="1100">
              <a:solidFill>
                <a:schemeClr val="dk1"/>
              </a:solidFill>
              <a:highlight>
                <a:schemeClr val="lt1"/>
              </a:highlight>
            </a:endParaRPr>
          </a:p>
          <a:p>
            <a:pPr indent="-298450" lvl="0" marL="914400" rtl="0" algn="l">
              <a:lnSpc>
                <a:spcPct val="150000"/>
              </a:lnSpc>
              <a:spcBef>
                <a:spcPts val="0"/>
              </a:spcBef>
              <a:spcAft>
                <a:spcPts val="0"/>
              </a:spcAft>
              <a:buClr>
                <a:schemeClr val="dk1"/>
              </a:buClr>
              <a:buSzPts val="1100"/>
              <a:buAutoNum type="alphaLcPeriod"/>
            </a:pPr>
            <a:r>
              <a:rPr b="1" lang="en" sz="1100">
                <a:solidFill>
                  <a:schemeClr val="dk1"/>
                </a:solidFill>
                <a:highlight>
                  <a:schemeClr val="lt1"/>
                </a:highlight>
              </a:rPr>
              <a:t>Development Environment : </a:t>
            </a:r>
            <a:r>
              <a:rPr lang="en" sz="1100">
                <a:solidFill>
                  <a:schemeClr val="dk1"/>
                </a:solidFill>
                <a:highlight>
                  <a:schemeClr val="lt1"/>
                </a:highlight>
              </a:rPr>
              <a:t>The code is written and tested in Visual Studio Code, a popular and user-friendly Python IDE.</a:t>
            </a:r>
            <a:endParaRPr sz="1100">
              <a:solidFill>
                <a:schemeClr val="dk1"/>
              </a:solidFill>
              <a:highlight>
                <a:schemeClr val="lt1"/>
              </a:highlight>
            </a:endParaRPr>
          </a:p>
          <a:p>
            <a:pPr indent="-298450" lvl="0" marL="914400" rtl="0" algn="l">
              <a:lnSpc>
                <a:spcPct val="150000"/>
              </a:lnSpc>
              <a:spcBef>
                <a:spcPts val="0"/>
              </a:spcBef>
              <a:spcAft>
                <a:spcPts val="0"/>
              </a:spcAft>
              <a:buClr>
                <a:schemeClr val="dk1"/>
              </a:buClr>
              <a:buSzPts val="1100"/>
              <a:buAutoNum type="alphaLcPeriod"/>
            </a:pPr>
            <a:r>
              <a:rPr b="1" lang="en" sz="1100">
                <a:solidFill>
                  <a:schemeClr val="dk1"/>
                </a:solidFill>
                <a:highlight>
                  <a:schemeClr val="lt1"/>
                </a:highlight>
              </a:rPr>
              <a:t>Libraries &amp; Frameworks : </a:t>
            </a:r>
            <a:r>
              <a:rPr lang="en" sz="1100">
                <a:solidFill>
                  <a:schemeClr val="dk1"/>
                </a:solidFill>
                <a:highlight>
                  <a:schemeClr val="lt1"/>
                </a:highlight>
              </a:rPr>
              <a:t>OpenCV (version 4.5.2) for image processing and webcam access, Dlib (version 19.22.0) for facial detection and landmarks.</a:t>
            </a:r>
            <a:endParaRPr i="0" sz="1400" u="none" cap="none" strike="noStrike">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System Design of the proposed system</a:t>
            </a:r>
            <a:endParaRPr>
              <a:solidFill>
                <a:srgbClr val="FFFF00"/>
              </a:solidFill>
            </a:endParaRPr>
          </a:p>
        </p:txBody>
      </p:sp>
      <p:sp>
        <p:nvSpPr>
          <p:cNvPr id="107" name="Google Shape;107;p17"/>
          <p:cNvSpPr txBox="1"/>
          <p:nvPr/>
        </p:nvSpPr>
        <p:spPr>
          <a:xfrm>
            <a:off x="405075" y="1773650"/>
            <a:ext cx="8427300" cy="31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08" name="Google Shape;108;p17"/>
          <p:cNvPicPr preferRelativeResize="0"/>
          <p:nvPr/>
        </p:nvPicPr>
        <p:blipFill>
          <a:blip r:embed="rId3">
            <a:alphaModFix/>
          </a:blip>
          <a:stretch>
            <a:fillRect/>
          </a:stretch>
        </p:blipFill>
        <p:spPr>
          <a:xfrm>
            <a:off x="324050" y="1281725"/>
            <a:ext cx="8495883" cy="3861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Front End</a:t>
            </a:r>
            <a:endParaRPr>
              <a:solidFill>
                <a:srgbClr val="FFFF00"/>
              </a:solidFill>
            </a:endParaRPr>
          </a:p>
        </p:txBody>
      </p:sp>
      <p:sp>
        <p:nvSpPr>
          <p:cNvPr id="114" name="Google Shape;114;p18"/>
          <p:cNvSpPr txBox="1"/>
          <p:nvPr/>
        </p:nvSpPr>
        <p:spPr>
          <a:xfrm>
            <a:off x="0" y="1284800"/>
            <a:ext cx="9144000" cy="36816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SzPts val="1100"/>
              <a:buChar char="●"/>
            </a:pPr>
            <a:r>
              <a:rPr b="1" lang="en" sz="1100"/>
              <a:t>User Interface Design and Layout:</a:t>
            </a:r>
            <a:r>
              <a:rPr lang="en" sz="1100"/>
              <a:t> The UI will be meticulously crafted to offer an intuitive and seamless experience for users. Special focus will be given to the arrangement and visual hierarchy of elements, guaranteeing a clear and user-friendly layout. This approach will enhance the user experience, making it more student-oriented and professional</a:t>
            </a:r>
            <a:endParaRPr sz="1100"/>
          </a:p>
          <a:p>
            <a:pPr indent="-298450" lvl="0" marL="457200" rtl="0" algn="just">
              <a:lnSpc>
                <a:spcPct val="150000"/>
              </a:lnSpc>
              <a:spcBef>
                <a:spcPts val="0"/>
              </a:spcBef>
              <a:spcAft>
                <a:spcPts val="0"/>
              </a:spcAft>
              <a:buSzPts val="1100"/>
              <a:buChar char="●"/>
            </a:pPr>
            <a:r>
              <a:rPr b="1" lang="en" sz="1100"/>
              <a:t>GUI Component Implementation:</a:t>
            </a:r>
            <a:r>
              <a:rPr lang="en" sz="1100"/>
              <a:t> In this project, various GUI components, including buttons, input fields, dropdown menus, and displays, will be implemented using ReactJS. Each component will be customized with the appropriate attributes, such as size, color, font, and positioning, to align with the overall design and functionality requirements.</a:t>
            </a:r>
            <a:endParaRPr sz="1100"/>
          </a:p>
          <a:p>
            <a:pPr indent="-298450" lvl="0" marL="457200" rtl="0" algn="just">
              <a:lnSpc>
                <a:spcPct val="150000"/>
              </a:lnSpc>
              <a:spcBef>
                <a:spcPts val="0"/>
              </a:spcBef>
              <a:spcAft>
                <a:spcPts val="0"/>
              </a:spcAft>
              <a:buSzPts val="1100"/>
              <a:buChar char="●"/>
            </a:pPr>
            <a:r>
              <a:rPr b="1" lang="en" sz="1100"/>
              <a:t>Integration with OpenCV Algorithms:</a:t>
            </a:r>
            <a:r>
              <a:rPr lang="en" sz="1100"/>
              <a:t> The frontend will seamlessly integrate with OpenCV algorithms for real-time face detection and recognition. Video frames from the webcam or user-provided images will be processed, allowing the system to identify faces through the face detection algorithm. Recognized faces will be matched against database records using face recognition algorithms, with real-time results displayed on the UI.</a:t>
            </a:r>
            <a:endParaRPr sz="1100"/>
          </a:p>
          <a:p>
            <a:pPr indent="-298450" lvl="0" marL="457200" rtl="0" algn="just">
              <a:lnSpc>
                <a:spcPct val="150000"/>
              </a:lnSpc>
              <a:spcBef>
                <a:spcPts val="0"/>
              </a:spcBef>
              <a:spcAft>
                <a:spcPts val="0"/>
              </a:spcAft>
              <a:buSzPts val="1100"/>
              <a:buChar char="●"/>
            </a:pPr>
            <a:r>
              <a:rPr b="1" lang="en" sz="1100"/>
              <a:t>Event handling and User interactions:</a:t>
            </a:r>
            <a:r>
              <a:rPr lang="en" sz="1100"/>
              <a:t> Event-driven programming techniques will be employed to efficiently handle user interactions. Event handlers will capture and respond to actions like button clicks, input changes, and menu selections. These interactions will trigger system functionalities such as image capture, face detection, and attendance record display.</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Implementation</a:t>
            </a:r>
            <a:endParaRPr>
              <a:solidFill>
                <a:srgbClr val="FFFF00"/>
              </a:solidFill>
            </a:endParaRPr>
          </a:p>
        </p:txBody>
      </p:sp>
      <p:sp>
        <p:nvSpPr>
          <p:cNvPr id="120" name="Google Shape;120;p19"/>
          <p:cNvSpPr txBox="1"/>
          <p:nvPr/>
        </p:nvSpPr>
        <p:spPr>
          <a:xfrm>
            <a:off x="2333350" y="2513950"/>
            <a:ext cx="4161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1" name="Google Shape;121;p19"/>
          <p:cNvSpPr txBox="1"/>
          <p:nvPr/>
        </p:nvSpPr>
        <p:spPr>
          <a:xfrm>
            <a:off x="25" y="1293100"/>
            <a:ext cx="9144000" cy="38505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SzPts val="1100"/>
              <a:buChar char="●"/>
            </a:pPr>
            <a:r>
              <a:rPr lang="en" sz="1100"/>
              <a:t>The implementation phase of the project involves the development and integration of both the frontend and backend components. The frontend development focused on creating an intuitive and visually appealing user interface using ReactJS. Various GUI components, will be implemented to facilitate user interactions and provide a seamless experience.</a:t>
            </a:r>
            <a:endParaRPr sz="1100"/>
          </a:p>
          <a:p>
            <a:pPr indent="-298450" lvl="0" marL="457200" rtl="0" algn="just">
              <a:lnSpc>
                <a:spcPct val="150000"/>
              </a:lnSpc>
              <a:spcBef>
                <a:spcPts val="0"/>
              </a:spcBef>
              <a:spcAft>
                <a:spcPts val="0"/>
              </a:spcAft>
              <a:buSzPts val="1100"/>
              <a:buChar char="●"/>
            </a:pPr>
            <a:r>
              <a:rPr lang="en" sz="1100"/>
              <a:t>Additionally, a relational database will be integrated into the system to securely store student details and attendance records. The database facilitated efficient data management and retrieval, ensuring the accuracy and reliability of attendance tracking.</a:t>
            </a:r>
            <a:endParaRPr sz="1100"/>
          </a:p>
          <a:p>
            <a:pPr indent="-298450" lvl="0" marL="457200" rtl="0" algn="just">
              <a:lnSpc>
                <a:spcPct val="150000"/>
              </a:lnSpc>
              <a:spcBef>
                <a:spcPts val="0"/>
              </a:spcBef>
              <a:spcAft>
                <a:spcPts val="0"/>
              </a:spcAft>
              <a:buSzPts val="1100"/>
              <a:buChar char="●"/>
            </a:pPr>
            <a:r>
              <a:rPr lang="en" sz="1100"/>
              <a:t>Throughout the implementation phase, rigorous testing and validation will be conducted to ensure the functionality, performance, and accuracy of the system. Real-time video streams and test cases will be used to verify the system’;s ability to detect faces, recognize individuals, and accurately record attendance.</a:t>
            </a:r>
            <a:endParaRPr sz="1100"/>
          </a:p>
          <a:p>
            <a:pPr indent="-298450" lvl="0" marL="457200" rtl="0" algn="just">
              <a:lnSpc>
                <a:spcPct val="150000"/>
              </a:lnSpc>
              <a:spcBef>
                <a:spcPts val="0"/>
              </a:spcBef>
              <a:spcAft>
                <a:spcPts val="0"/>
              </a:spcAft>
              <a:buSzPts val="1100"/>
              <a:buChar char="●"/>
            </a:pPr>
            <a:r>
              <a:rPr lang="en" sz="1100"/>
              <a:t>The implementation phase also involves deployment of the system on the target environment, including installation and configuration steps. User training and documentation will be provided to familiarize users with the system’s features and functionalities. Ongoing support was offered to address user queries and feedback.</a:t>
            </a:r>
            <a:endParaRPr sz="1100"/>
          </a:p>
          <a:p>
            <a:pPr indent="-298450" lvl="0" marL="457200" rtl="0" algn="just">
              <a:lnSpc>
                <a:spcPct val="150000"/>
              </a:lnSpc>
              <a:spcBef>
                <a:spcPts val="0"/>
              </a:spcBef>
              <a:spcAft>
                <a:spcPts val="0"/>
              </a:spcAft>
              <a:buSzPts val="1100"/>
              <a:buChar char="●"/>
            </a:pPr>
            <a:r>
              <a:rPr lang="en" sz="1100"/>
              <a:t>In this project, we will utilize advanced algorithmic methods to address challenges and meet project objectives. These algorithms play a key role in tasks such as facial recognition, data analysis, and pattern recognition, ensuring accuracy and system efficiency.</a:t>
            </a:r>
            <a:endParaRPr sz="1100"/>
          </a:p>
          <a:p>
            <a:pPr indent="0" lvl="0" marL="457200" rtl="0" algn="just">
              <a:lnSpc>
                <a:spcPct val="150000"/>
              </a:lnSpc>
              <a:spcBef>
                <a:spcPts val="0"/>
              </a:spcBef>
              <a:spcAft>
                <a:spcPts val="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