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9bfbc5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a09bfbc5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09bfbc514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a09bfbc51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9bfbc51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a09bfbc51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0d68d95e4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a0d68d95e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0d68d95e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a0d68d95e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0d68d95e4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0d68d95e4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0d68d95e4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0d68d95e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b="0" l="0" r="0" t="0"/>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4" name="Google Shape;64;p11"/>
          <p:cNvSpPr txBox="1"/>
          <p:nvPr/>
        </p:nvSpPr>
        <p:spPr>
          <a:xfrm>
            <a:off x="4313300" y="1895375"/>
            <a:ext cx="4467000" cy="8535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Mentor Name : Dr Dhanamma Jagli</a:t>
            </a:r>
            <a:endParaRPr b="0" i="0" sz="1400" u="none" cap="none" strike="noStrike">
              <a:solidFill>
                <a:srgbClr val="000000"/>
              </a:solidFill>
              <a:latin typeface="Roboto"/>
              <a:ea typeface="Roboto"/>
              <a:cs typeface="Roboto"/>
              <a:sym typeface="Roboto"/>
            </a:endParaRPr>
          </a:p>
        </p:txBody>
      </p:sp>
      <p:sp>
        <p:nvSpPr>
          <p:cNvPr id="65" name="Google Shape;65;p11"/>
          <p:cNvSpPr txBox="1"/>
          <p:nvPr/>
        </p:nvSpPr>
        <p:spPr>
          <a:xfrm>
            <a:off x="1184750" y="1139650"/>
            <a:ext cx="7615500" cy="43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i="0" lang="en" sz="1700" u="none" cap="none" strike="noStrike">
                <a:solidFill>
                  <a:srgbClr val="000000"/>
                </a:solidFill>
                <a:highlight>
                  <a:srgbClr val="FFFFFF"/>
                </a:highlight>
              </a:rPr>
              <a:t>Title : Visi</a:t>
            </a:r>
            <a:r>
              <a:rPr lang="en" sz="1700">
                <a:highlight>
                  <a:srgbClr val="FFFFFF"/>
                </a:highlight>
              </a:rPr>
              <a:t>Mark - Intelligent Facial Attendance Tracker</a:t>
            </a:r>
            <a:r>
              <a:rPr i="0" lang="en" sz="1700" u="none" cap="none" strike="noStrike">
                <a:solidFill>
                  <a:srgbClr val="000000"/>
                </a:solidFill>
                <a:highlight>
                  <a:srgbClr val="FFFFFF"/>
                </a:highlight>
              </a:rPr>
              <a:t> </a:t>
            </a:r>
            <a:endParaRPr i="0" sz="1700" u="none" cap="none" strike="noStrike">
              <a:solidFill>
                <a:srgbClr val="000000"/>
              </a:solidFill>
              <a:highlight>
                <a:srgbClr val="FFFFFF"/>
              </a:highlight>
            </a:endParaRPr>
          </a:p>
        </p:txBody>
      </p:sp>
      <p:sp>
        <p:nvSpPr>
          <p:cNvPr id="66" name="Google Shape;66;p11"/>
          <p:cNvSpPr txBox="1"/>
          <p:nvPr/>
        </p:nvSpPr>
        <p:spPr>
          <a:xfrm>
            <a:off x="313525" y="1895375"/>
            <a:ext cx="3761400" cy="14775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Domain: Computer Vision and Biometrics</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Group Members:</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1 : Gautam Shrinivasan</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2 : Pushkar Sane</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3 : Anuj kadam</a:t>
            </a:r>
            <a:endParaRPr b="0" i="0" sz="1400" u="none" cap="none" strike="noStrike">
              <a:solidFill>
                <a:srgbClr val="980000"/>
              </a:solidFill>
              <a:latin typeface="Arial"/>
              <a:ea typeface="Arial"/>
              <a:cs typeface="Arial"/>
              <a:sym typeface="Arial"/>
            </a:endParaRPr>
          </a:p>
        </p:txBody>
      </p:sp>
      <p:sp>
        <p:nvSpPr>
          <p:cNvPr id="67" name="Google Shape;67;p11"/>
          <p:cNvSpPr txBox="1"/>
          <p:nvPr/>
        </p:nvSpPr>
        <p:spPr>
          <a:xfrm>
            <a:off x="1204700" y="185159"/>
            <a:ext cx="7575600" cy="779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Vivekanand Education Society’s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 sz="2000" u="none" cap="none" strike="noStrike">
                <a:solidFill>
                  <a:srgbClr val="000000"/>
                </a:solidFill>
                <a:latin typeface="Times New Roman"/>
                <a:ea typeface="Times New Roman"/>
                <a:cs typeface="Times New Roman"/>
                <a:sym typeface="Times New Roman"/>
              </a:rPr>
              <a:t>Master of Computer Applications</a:t>
            </a:r>
            <a:endParaRPr/>
          </a:p>
          <a:p>
            <a:pPr indent="457200" lvl="0" marL="1828800" marR="0" rtl="0" algn="l">
              <a:lnSpc>
                <a:spcPct val="100000"/>
              </a:lnSpc>
              <a:spcBef>
                <a:spcPts val="0"/>
              </a:spcBef>
              <a:spcAft>
                <a:spcPts val="0"/>
              </a:spcAft>
              <a:buClr>
                <a:srgbClr val="000000"/>
              </a:buClr>
              <a:buSzPts val="1900"/>
              <a:buFont typeface="Arial"/>
              <a:buNone/>
            </a:pPr>
            <a:r>
              <a:rPr lang="en" sz="1900">
                <a:latin typeface="Times New Roman"/>
                <a:ea typeface="Times New Roman"/>
                <a:cs typeface="Times New Roman"/>
                <a:sym typeface="Times New Roman"/>
              </a:rPr>
              <a:t>         </a:t>
            </a:r>
            <a:r>
              <a:rPr b="0" i="0" lang="en" sz="1900" u="none" cap="none" strike="noStrike">
                <a:solidFill>
                  <a:srgbClr val="000000"/>
                </a:solidFill>
                <a:latin typeface="Times New Roman"/>
                <a:ea typeface="Times New Roman"/>
                <a:cs typeface="Times New Roman"/>
                <a:sym typeface="Times New Roman"/>
              </a:rPr>
              <a:t>Project Review </a:t>
            </a:r>
            <a:r>
              <a:rPr lang="en" sz="1900">
                <a:latin typeface="Times New Roman"/>
                <a:ea typeface="Times New Roman"/>
                <a:cs typeface="Times New Roman"/>
                <a:sym typeface="Times New Roman"/>
              </a:rPr>
              <a:t>II</a:t>
            </a:r>
            <a:endParaRPr b="1"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9727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00"/>
                </a:solidFill>
              </a:rPr>
              <a:t>Entity Relationship </a:t>
            </a:r>
            <a:r>
              <a:rPr lang="en">
                <a:solidFill>
                  <a:srgbClr val="FFFF00"/>
                </a:solidFill>
              </a:rPr>
              <a:t>Diagram</a:t>
            </a:r>
            <a:endParaRPr>
              <a:solidFill>
                <a:srgbClr val="FFFF00"/>
              </a:solidFill>
            </a:endParaRPr>
          </a:p>
          <a:p>
            <a:pPr indent="0" lvl="0" marL="0" rtl="0" algn="ctr">
              <a:lnSpc>
                <a:spcPct val="115000"/>
              </a:lnSpc>
              <a:spcBef>
                <a:spcPts val="0"/>
              </a:spcBef>
              <a:spcAft>
                <a:spcPts val="0"/>
              </a:spcAft>
              <a:buNone/>
            </a:pPr>
            <a:r>
              <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35" name="Google Shape;135;p20"/>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36" name="Google Shape;136;p20"/>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37" name="Google Shape;137;p20"/>
          <p:cNvSpPr txBox="1"/>
          <p:nvPr>
            <p:ph idx="4294967295" type="body"/>
          </p:nvPr>
        </p:nvSpPr>
        <p:spPr>
          <a:xfrm>
            <a:off x="0" y="1285875"/>
            <a:ext cx="9144000" cy="387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sz="1500">
              <a:latin typeface="Arial"/>
              <a:ea typeface="Arial"/>
              <a:cs typeface="Arial"/>
              <a:sym typeface="Arial"/>
            </a:endParaRPr>
          </a:p>
        </p:txBody>
      </p:sp>
      <p:pic>
        <p:nvPicPr>
          <p:cNvPr id="138" name="Google Shape;138;p20"/>
          <p:cNvPicPr preferRelativeResize="0"/>
          <p:nvPr/>
        </p:nvPicPr>
        <p:blipFill>
          <a:blip r:embed="rId3">
            <a:alphaModFix/>
          </a:blip>
          <a:stretch>
            <a:fillRect/>
          </a:stretch>
        </p:blipFill>
        <p:spPr>
          <a:xfrm>
            <a:off x="0" y="769975"/>
            <a:ext cx="9144000" cy="4390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00"/>
                </a:solidFill>
              </a:rPr>
              <a:t>Use Case</a:t>
            </a:r>
            <a:r>
              <a:rPr lang="en">
                <a:solidFill>
                  <a:srgbClr val="FFFF00"/>
                </a:solidFill>
              </a:rPr>
              <a:t> Diagram</a:t>
            </a:r>
            <a:endParaRPr>
              <a:solidFill>
                <a:srgbClr val="FFFF00"/>
              </a:solidFill>
            </a:endParaRPr>
          </a:p>
          <a:p>
            <a:pPr indent="0" lvl="0" marL="0" rtl="0" algn="ctr">
              <a:lnSpc>
                <a:spcPct val="115000"/>
              </a:lnSpc>
              <a:spcBef>
                <a:spcPts val="0"/>
              </a:spcBef>
              <a:spcAft>
                <a:spcPts val="0"/>
              </a:spcAft>
              <a:buNone/>
            </a:pPr>
            <a:r>
              <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44" name="Google Shape;144;p21"/>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45" name="Google Shape;145;p21"/>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46" name="Google Shape;146;p21"/>
          <p:cNvSpPr txBox="1"/>
          <p:nvPr>
            <p:ph idx="4294967295" type="body"/>
          </p:nvPr>
        </p:nvSpPr>
        <p:spPr>
          <a:xfrm>
            <a:off x="0" y="1285875"/>
            <a:ext cx="9144000" cy="387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sz="1500">
              <a:latin typeface="Arial"/>
              <a:ea typeface="Arial"/>
              <a:cs typeface="Arial"/>
              <a:sym typeface="Arial"/>
            </a:endParaRPr>
          </a:p>
        </p:txBody>
      </p:sp>
      <p:pic>
        <p:nvPicPr>
          <p:cNvPr id="147" name="Google Shape;147;p21"/>
          <p:cNvPicPr preferRelativeResize="0"/>
          <p:nvPr/>
        </p:nvPicPr>
        <p:blipFill>
          <a:blip r:embed="rId3">
            <a:alphaModFix/>
          </a:blip>
          <a:stretch>
            <a:fillRect/>
          </a:stretch>
        </p:blipFill>
        <p:spPr>
          <a:xfrm>
            <a:off x="0" y="926300"/>
            <a:ext cx="9144002" cy="4233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00"/>
                </a:solidFill>
              </a:rPr>
              <a:t>Data Flow </a:t>
            </a:r>
            <a:r>
              <a:rPr lang="en">
                <a:solidFill>
                  <a:srgbClr val="FFFF00"/>
                </a:solidFill>
              </a:rPr>
              <a:t>Diagram</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53" name="Google Shape;153;p22"/>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54" name="Google Shape;154;p22"/>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5" name="Google Shape;155;p22"/>
          <p:cNvSpPr txBox="1"/>
          <p:nvPr>
            <p:ph idx="4294967295" type="body"/>
          </p:nvPr>
        </p:nvSpPr>
        <p:spPr>
          <a:xfrm>
            <a:off x="0" y="1285875"/>
            <a:ext cx="9144000" cy="387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sz="1500">
              <a:latin typeface="Arial"/>
              <a:ea typeface="Arial"/>
              <a:cs typeface="Arial"/>
              <a:sym typeface="Arial"/>
            </a:endParaRPr>
          </a:p>
        </p:txBody>
      </p:sp>
      <p:pic>
        <p:nvPicPr>
          <p:cNvPr id="156" name="Google Shape;156;p22"/>
          <p:cNvPicPr preferRelativeResize="0"/>
          <p:nvPr/>
        </p:nvPicPr>
        <p:blipFill>
          <a:blip r:embed="rId3">
            <a:alphaModFix/>
          </a:blip>
          <a:stretch>
            <a:fillRect/>
          </a:stretch>
        </p:blipFill>
        <p:spPr>
          <a:xfrm>
            <a:off x="0" y="1141700"/>
            <a:ext cx="9144001" cy="3945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311700" y="364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73" name="Google Shape;73;p12"/>
          <p:cNvSpPr txBox="1"/>
          <p:nvPr>
            <p:ph idx="1" type="body"/>
          </p:nvPr>
        </p:nvSpPr>
        <p:spPr>
          <a:xfrm>
            <a:off x="311725" y="1291450"/>
            <a:ext cx="7763700" cy="3852000"/>
          </a:xfrm>
          <a:prstGeom prst="rect">
            <a:avLst/>
          </a:prstGeom>
          <a:noFill/>
          <a:ln>
            <a:noFill/>
          </a:ln>
        </p:spPr>
        <p:txBody>
          <a:bodyPr anchorCtr="0" anchor="t" bIns="91425" lIns="91425" spcFirstLastPara="1" rIns="91425" wrap="square" tIns="91425">
            <a:noAutofit/>
          </a:bodyPr>
          <a:lstStyle/>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Introduction to the project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Workflow of the System</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Literature Review</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SzPts val="1600"/>
              <a:buFont typeface="Arial"/>
              <a:buAutoNum type="arabicPeriod"/>
            </a:pPr>
            <a:r>
              <a:rPr lang="en" sz="1600">
                <a:solidFill>
                  <a:schemeClr val="dk1"/>
                </a:solidFill>
                <a:latin typeface="Arial"/>
                <a:ea typeface="Arial"/>
                <a:cs typeface="Arial"/>
                <a:sym typeface="Arial"/>
              </a:rPr>
              <a:t>System Design</a:t>
            </a:r>
            <a:endParaRPr sz="1600">
              <a:solidFill>
                <a:schemeClr val="dk1"/>
              </a:solidFill>
              <a:latin typeface="Arial"/>
              <a:ea typeface="Arial"/>
              <a:cs typeface="Arial"/>
              <a:sym typeface="Arial"/>
            </a:endParaRPr>
          </a:p>
          <a:p>
            <a:pPr indent="-361950" lvl="0" marL="488950" rtl="0" algn="l">
              <a:lnSpc>
                <a:spcPct val="150000"/>
              </a:lnSpc>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UML Diagrams</a:t>
            </a:r>
            <a:endParaRPr sz="1600">
              <a:solidFill>
                <a:schemeClr val="dk1"/>
              </a:solidFill>
              <a:latin typeface="Arial"/>
              <a:ea typeface="Arial"/>
              <a:cs typeface="Arial"/>
              <a:sym typeface="Arial"/>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13"/>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0" name="Google Shape;80;p13"/>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1" name="Google Shape;81;p13"/>
          <p:cNvSpPr txBox="1"/>
          <p:nvPr>
            <p:ph idx="4294967295" type="body"/>
          </p:nvPr>
        </p:nvSpPr>
        <p:spPr>
          <a:xfrm>
            <a:off x="0" y="1274125"/>
            <a:ext cx="9144000" cy="38859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In the modern educational landscape, "VisiMark" offers a groundbreaking solution to the challenges of attendance management at VESIT. This automated system replaces time-consuming and error-prone manual methods with advanced technology, including facial recognition and machine learning algorithms. By doing so, “VisiMark” enhances efficiency and ensures a seamless experience for both students and administrators.</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The project comprises two vital components: a user-friendly frontend and a sophisticated backend. The frontend provides an intuitive interface for students to access their attendance records and allows administrators to effortlessly manage attendance data. The backend component integrates complex logic, such as facial recognition algorithms, with the existing VESIT database system, ensuring a robust and comprehensive solution.</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For students, “VisiMark” eliminates the need for manual attendance sign-ins and paper-based records. Facial recognition technology marks attendance in real-time, reducing the possibility of errors or manipulation. Administrators benefit from automated record-keeping and comprehensive reporting, gaining deeper insights into student engagement and attendance patterns.</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In conclusion, the "VisiMark" project introduces an automated attendance management system tailored for VESIT. By harnessing advanced technologies and providing a seamless user experience, the project aims to revolutionize attendance tracking, streamline processes, and improve accuracy, ultimately contributing to an efficient and effective educational environment at VESIT.</a:t>
            </a:r>
            <a:endParaRPr sz="1100">
              <a:solidFill>
                <a:srgbClr val="000000"/>
              </a:solidFill>
            </a:endParaRPr>
          </a:p>
          <a:p>
            <a:pPr indent="0" lvl="0" marL="457200" rtl="0" algn="just">
              <a:lnSpc>
                <a:spcPct val="115000"/>
              </a:lnSpc>
              <a:spcBef>
                <a:spcPts val="0"/>
              </a:spcBef>
              <a:spcAft>
                <a:spcPts val="0"/>
              </a:spcAft>
              <a:buNone/>
            </a:pPr>
            <a:r>
              <a:t/>
            </a:r>
            <a:endParaRPr sz="11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Clr>
                <a:srgbClr val="000000"/>
              </a:buClr>
              <a:buSzPts val="1400"/>
              <a:buFont typeface="Arial"/>
              <a:buNone/>
            </a:pPr>
            <a:r>
              <a:t/>
            </a:r>
            <a:endParaRPr sz="1900"/>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SzPts val="13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4294967295" type="body"/>
          </p:nvPr>
        </p:nvSpPr>
        <p:spPr>
          <a:xfrm>
            <a:off x="0" y="1274125"/>
            <a:ext cx="9144000" cy="3885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u="sng">
                <a:solidFill>
                  <a:srgbClr val="000000"/>
                </a:solidFill>
              </a:rPr>
              <a:t>Student Workflow :</a:t>
            </a:r>
            <a:endParaRPr u="sng">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Login: </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Students log in using their college-issued credentials (such as student ID or username).</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Marking Attendance</a:t>
            </a:r>
            <a:r>
              <a:rPr lang="en" sz="1100">
                <a:solidFill>
                  <a:srgbClr val="000000"/>
                </a:solidFill>
              </a:rPr>
              <a:t>: </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Upon successful login, the system captures the student's facial image for attendance.</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The system compares the captured image with the stored facial template for the student.</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If the match is successful, the attendance is marked with a timestamp.</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View Attendance History: </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Students can view their attendance history, including dates and times they were marked present.</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Notifications: </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Students receive notifications for any attendance-related alerts or announcements.</a:t>
            </a:r>
            <a:endParaRPr sz="1900">
              <a:solidFill>
                <a:srgbClr val="000000"/>
              </a:solidFill>
            </a:endParaRPr>
          </a:p>
          <a:p>
            <a:pPr indent="0" lvl="0" marL="0" rtl="0" algn="l">
              <a:lnSpc>
                <a:spcPct val="150000"/>
              </a:lnSpc>
              <a:spcBef>
                <a:spcPts val="0"/>
              </a:spcBef>
              <a:spcAft>
                <a:spcPts val="0"/>
              </a:spcAft>
              <a:buSzPts val="1300"/>
              <a:buNone/>
            </a:pPr>
            <a:r>
              <a:t/>
            </a:r>
            <a:endParaRPr sz="1500"/>
          </a:p>
        </p:txBody>
      </p:sp>
      <p:sp>
        <p:nvSpPr>
          <p:cNvPr id="87" name="Google Shape;87;p14"/>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Workflow</a:t>
            </a:r>
            <a:endParaRPr/>
          </a:p>
        </p:txBody>
      </p:sp>
      <p:sp>
        <p:nvSpPr>
          <p:cNvPr id="88" name="Google Shape;88;p14"/>
          <p:cNvSpPr txBox="1"/>
          <p:nvPr>
            <p:ph idx="4294967295" type="body"/>
          </p:nvPr>
        </p:nvSpPr>
        <p:spPr>
          <a:xfrm>
            <a:off x="-2807350" y="5143500"/>
            <a:ext cx="8520600" cy="344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t/>
            </a:r>
            <a:endParaRPr sz="1400">
              <a:solidFill>
                <a:srgbClr val="000000"/>
              </a:solidFill>
              <a:latin typeface="Merriweather"/>
              <a:ea typeface="Merriweather"/>
              <a:cs typeface="Merriweather"/>
              <a:sym typeface="Merriweather"/>
            </a:endParaRPr>
          </a:p>
        </p:txBody>
      </p:sp>
      <p:sp>
        <p:nvSpPr>
          <p:cNvPr id="89" name="Google Shape;89;p1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idx="4294967295" type="body"/>
          </p:nvPr>
        </p:nvSpPr>
        <p:spPr>
          <a:xfrm>
            <a:off x="0" y="1274125"/>
            <a:ext cx="9144000" cy="3885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u="sng">
                <a:solidFill>
                  <a:srgbClr val="000000"/>
                </a:solidFill>
              </a:rPr>
              <a:t>Admin </a:t>
            </a:r>
            <a:r>
              <a:rPr lang="en" u="sng">
                <a:solidFill>
                  <a:srgbClr val="000000"/>
                </a:solidFill>
              </a:rPr>
              <a:t>Workflow :</a:t>
            </a:r>
            <a:endParaRPr u="sng">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Admin Login:</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College administrators log in using their credentials.</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Dashboard:</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Upon successful login, administrators access a dashboard displaying key metrics and notifications related to attendance.</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Student Management:</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Admins can view, edit, or remove student profiles.</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They have the option to manually mark attendance for specific students.</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Attendance Records:</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Admins can view detailed attendance records, filterable by date and student.</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They can export attendance data for reporting purposes.</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Notifications: </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Admins send notifications to students for important announcements or reminders.</a:t>
            </a:r>
            <a:endParaRPr sz="1100">
              <a:solidFill>
                <a:srgbClr val="000000"/>
              </a:solidFill>
            </a:endParaRPr>
          </a:p>
          <a:p>
            <a:pPr indent="-298450" lvl="0" marL="457200" rtl="0" algn="just">
              <a:lnSpc>
                <a:spcPct val="150000"/>
              </a:lnSpc>
              <a:spcBef>
                <a:spcPts val="0"/>
              </a:spcBef>
              <a:spcAft>
                <a:spcPts val="0"/>
              </a:spcAft>
              <a:buClr>
                <a:srgbClr val="000000"/>
              </a:buClr>
              <a:buSzPts val="1100"/>
              <a:buAutoNum type="arabicPeriod"/>
            </a:pPr>
            <a:r>
              <a:rPr lang="en" sz="1100">
                <a:solidFill>
                  <a:srgbClr val="000000"/>
                </a:solidFill>
              </a:rPr>
              <a:t>System Configuration: </a:t>
            </a:r>
            <a:endParaRPr sz="1100">
              <a:solidFill>
                <a:srgbClr val="000000"/>
              </a:solidFill>
            </a:endParaRPr>
          </a:p>
          <a:p>
            <a:pPr indent="-298450" lvl="0" marL="914400" rtl="0" algn="just">
              <a:lnSpc>
                <a:spcPct val="150000"/>
              </a:lnSpc>
              <a:spcBef>
                <a:spcPts val="0"/>
              </a:spcBef>
              <a:spcAft>
                <a:spcPts val="0"/>
              </a:spcAft>
              <a:buClr>
                <a:srgbClr val="000000"/>
              </a:buClr>
              <a:buSzPts val="1100"/>
              <a:buChar char="●"/>
            </a:pPr>
            <a:r>
              <a:rPr lang="en" sz="1100">
                <a:solidFill>
                  <a:srgbClr val="000000"/>
                </a:solidFill>
              </a:rPr>
              <a:t>Admins can configure system settings, including recognition thresholds and notification preferences.</a:t>
            </a:r>
            <a:endParaRPr sz="1100">
              <a:solidFill>
                <a:srgbClr val="000000"/>
              </a:solidFill>
            </a:endParaRPr>
          </a:p>
          <a:p>
            <a:pPr indent="0" lvl="0" marL="0" rtl="0" algn="just">
              <a:lnSpc>
                <a:spcPct val="150000"/>
              </a:lnSpc>
              <a:spcBef>
                <a:spcPts val="0"/>
              </a:spcBef>
              <a:spcAft>
                <a:spcPts val="0"/>
              </a:spcAft>
              <a:buNone/>
            </a:pPr>
            <a:r>
              <a:t/>
            </a:r>
            <a:endParaRPr sz="1100">
              <a:solidFill>
                <a:srgbClr val="000000"/>
              </a:solidFill>
            </a:endParaRPr>
          </a:p>
        </p:txBody>
      </p:sp>
      <p:sp>
        <p:nvSpPr>
          <p:cNvPr id="95" name="Google Shape;95;p15"/>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Workflow</a:t>
            </a:r>
            <a:endParaRPr/>
          </a:p>
        </p:txBody>
      </p:sp>
      <p:sp>
        <p:nvSpPr>
          <p:cNvPr id="96" name="Google Shape;96;p15"/>
          <p:cNvSpPr txBox="1"/>
          <p:nvPr>
            <p:ph idx="4294967295" type="body"/>
          </p:nvPr>
        </p:nvSpPr>
        <p:spPr>
          <a:xfrm>
            <a:off x="2036450" y="5286775"/>
            <a:ext cx="8520600" cy="344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t/>
            </a:r>
            <a:endParaRPr sz="1400">
              <a:solidFill>
                <a:srgbClr val="000000"/>
              </a:solidFill>
              <a:latin typeface="Merriweather"/>
              <a:ea typeface="Merriweather"/>
              <a:cs typeface="Merriweather"/>
              <a:sym typeface="Merriweather"/>
            </a:endParaRPr>
          </a:p>
        </p:txBody>
      </p:sp>
      <p:sp>
        <p:nvSpPr>
          <p:cNvPr id="97" name="Google Shape;97;p15"/>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4294967295" type="body"/>
          </p:nvPr>
        </p:nvSpPr>
        <p:spPr>
          <a:xfrm>
            <a:off x="0" y="1274125"/>
            <a:ext cx="9144000" cy="3885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u="sng">
                <a:solidFill>
                  <a:srgbClr val="000000"/>
                </a:solidFill>
              </a:rPr>
              <a:t>Survey of Existing System</a:t>
            </a:r>
            <a:r>
              <a:rPr lang="en" u="sng">
                <a:solidFill>
                  <a:srgbClr val="000000"/>
                </a:solidFill>
              </a:rPr>
              <a:t>:</a:t>
            </a:r>
            <a:endParaRPr u="sng">
              <a:solidFill>
                <a:srgbClr val="000000"/>
              </a:solidFill>
            </a:endParaRPr>
          </a:p>
          <a:p>
            <a:pPr indent="-298450" lvl="0" marL="457200" rtl="0" algn="just">
              <a:lnSpc>
                <a:spcPct val="130000"/>
              </a:lnSpc>
              <a:spcBef>
                <a:spcPts val="0"/>
              </a:spcBef>
              <a:spcAft>
                <a:spcPts val="0"/>
              </a:spcAft>
              <a:buClr>
                <a:srgbClr val="000000"/>
              </a:buClr>
              <a:buSzPts val="1100"/>
              <a:buAutoNum type="arabicPeriod"/>
            </a:pPr>
            <a:r>
              <a:rPr lang="en" sz="1100">
                <a:solidFill>
                  <a:srgbClr val="000000"/>
                </a:solidFill>
              </a:rPr>
              <a:t>Traditional Manual Systems</a:t>
            </a:r>
            <a:r>
              <a:rPr lang="en" sz="1100">
                <a:solidFill>
                  <a:srgbClr val="000000"/>
                </a:solidFill>
              </a:rPr>
              <a:t>:</a:t>
            </a:r>
            <a:endParaRPr sz="1100">
              <a:solidFill>
                <a:srgbClr val="000000"/>
              </a:solidFill>
            </a:endParaRPr>
          </a:p>
          <a:p>
            <a:pPr indent="-298450" lvl="0" marL="914400" rtl="0" algn="just">
              <a:lnSpc>
                <a:spcPct val="130000"/>
              </a:lnSpc>
              <a:spcBef>
                <a:spcPts val="0"/>
              </a:spcBef>
              <a:spcAft>
                <a:spcPts val="0"/>
              </a:spcAft>
              <a:buClr>
                <a:srgbClr val="000000"/>
              </a:buClr>
              <a:buSzPts val="1100"/>
              <a:buChar char="●"/>
            </a:pPr>
            <a:r>
              <a:rPr lang="en" sz="1100">
                <a:solidFill>
                  <a:srgbClr val="000000"/>
                </a:solidFill>
              </a:rPr>
              <a:t>Educational institutions often rely on error-prone manual methods, including paper-based registers and manual spreadsheet entries, leading to time-consuming processes and inaccurate attendance records.</a:t>
            </a:r>
            <a:endParaRPr sz="1100">
              <a:solidFill>
                <a:srgbClr val="000000"/>
              </a:solidFill>
            </a:endParaRPr>
          </a:p>
          <a:p>
            <a:pPr indent="-298450" lvl="0" marL="457200" rtl="0" algn="just">
              <a:lnSpc>
                <a:spcPct val="130000"/>
              </a:lnSpc>
              <a:spcBef>
                <a:spcPts val="0"/>
              </a:spcBef>
              <a:spcAft>
                <a:spcPts val="0"/>
              </a:spcAft>
              <a:buClr>
                <a:srgbClr val="000000"/>
              </a:buClr>
              <a:buSzPts val="1100"/>
              <a:buAutoNum type="arabicPeriod"/>
            </a:pPr>
            <a:r>
              <a:rPr lang="en" sz="1100">
                <a:solidFill>
                  <a:srgbClr val="000000"/>
                </a:solidFill>
              </a:rPr>
              <a:t>Barcode &amp; RFID Systems:</a:t>
            </a:r>
            <a:endParaRPr sz="1100">
              <a:solidFill>
                <a:srgbClr val="000000"/>
              </a:solidFill>
            </a:endParaRPr>
          </a:p>
          <a:p>
            <a:pPr indent="-298450" lvl="0" marL="914400" rtl="0" algn="just">
              <a:lnSpc>
                <a:spcPct val="130000"/>
              </a:lnSpc>
              <a:spcBef>
                <a:spcPts val="0"/>
              </a:spcBef>
              <a:spcAft>
                <a:spcPts val="0"/>
              </a:spcAft>
              <a:buClr>
                <a:srgbClr val="000000"/>
              </a:buClr>
              <a:buSzPts val="1100"/>
              <a:buChar char="●"/>
            </a:pPr>
            <a:r>
              <a:rPr lang="en" sz="1100">
                <a:solidFill>
                  <a:srgbClr val="000000"/>
                </a:solidFill>
              </a:rPr>
              <a:t>Some institutions use barcode or RFID systems, involving scanning for attendance.</a:t>
            </a:r>
            <a:endParaRPr sz="1100">
              <a:solidFill>
                <a:srgbClr val="000000"/>
              </a:solidFill>
            </a:endParaRPr>
          </a:p>
          <a:p>
            <a:pPr indent="-298450" lvl="0" marL="914400" rtl="0" algn="just">
              <a:lnSpc>
                <a:spcPct val="130000"/>
              </a:lnSpc>
              <a:spcBef>
                <a:spcPts val="0"/>
              </a:spcBef>
              <a:spcAft>
                <a:spcPts val="0"/>
              </a:spcAft>
              <a:buClr>
                <a:srgbClr val="000000"/>
              </a:buClr>
              <a:buSzPts val="1100"/>
              <a:buChar char="●"/>
            </a:pPr>
            <a:r>
              <a:rPr lang="en" sz="1100">
                <a:solidFill>
                  <a:srgbClr val="000000"/>
                </a:solidFill>
              </a:rPr>
              <a:t>While more efficient than manual methods, these systems require physical contact and are prone to errors if codes or cards are lost or damaged.</a:t>
            </a:r>
            <a:endParaRPr sz="1100">
              <a:solidFill>
                <a:srgbClr val="000000"/>
              </a:solidFill>
            </a:endParaRPr>
          </a:p>
          <a:p>
            <a:pPr indent="-298450" lvl="0" marL="457200" rtl="0" algn="just">
              <a:lnSpc>
                <a:spcPct val="130000"/>
              </a:lnSpc>
              <a:spcBef>
                <a:spcPts val="0"/>
              </a:spcBef>
              <a:spcAft>
                <a:spcPts val="0"/>
              </a:spcAft>
              <a:buClr>
                <a:srgbClr val="000000"/>
              </a:buClr>
              <a:buSzPts val="1100"/>
              <a:buAutoNum type="arabicPeriod"/>
            </a:pPr>
            <a:r>
              <a:rPr lang="en" sz="1100">
                <a:solidFill>
                  <a:srgbClr val="000000"/>
                </a:solidFill>
              </a:rPr>
              <a:t>Biometric &amp; Facial Recognition Systems:</a:t>
            </a:r>
            <a:endParaRPr sz="1100">
              <a:solidFill>
                <a:srgbClr val="000000"/>
              </a:solidFill>
            </a:endParaRPr>
          </a:p>
          <a:p>
            <a:pPr indent="-298450" lvl="0" marL="914400" rtl="0" algn="just">
              <a:lnSpc>
                <a:spcPct val="130000"/>
              </a:lnSpc>
              <a:spcBef>
                <a:spcPts val="0"/>
              </a:spcBef>
              <a:spcAft>
                <a:spcPts val="0"/>
              </a:spcAft>
              <a:buClr>
                <a:srgbClr val="000000"/>
              </a:buClr>
              <a:buSzPts val="1100"/>
              <a:buChar char="●"/>
            </a:pPr>
            <a:r>
              <a:rPr lang="en" sz="1100">
                <a:solidFill>
                  <a:srgbClr val="000000"/>
                </a:solidFill>
              </a:rPr>
              <a:t>Biometric-based systems, using fingerprint or iris recognition, offer reliability but may face challenges in poor lighting and hygiene concerns.</a:t>
            </a:r>
            <a:endParaRPr sz="1100">
              <a:solidFill>
                <a:srgbClr val="000000"/>
              </a:solidFill>
            </a:endParaRPr>
          </a:p>
          <a:p>
            <a:pPr indent="-298450" lvl="0" marL="914400" rtl="0" algn="just">
              <a:lnSpc>
                <a:spcPct val="130000"/>
              </a:lnSpc>
              <a:spcBef>
                <a:spcPts val="0"/>
              </a:spcBef>
              <a:spcAft>
                <a:spcPts val="0"/>
              </a:spcAft>
              <a:buClr>
                <a:srgbClr val="000000"/>
              </a:buClr>
              <a:buSzPts val="1100"/>
              <a:buChar char="●"/>
            </a:pPr>
            <a:r>
              <a:rPr lang="en" sz="1100">
                <a:solidFill>
                  <a:srgbClr val="000000"/>
                </a:solidFill>
              </a:rPr>
              <a:t>Automated facial recognition systems, utilizing OpenCV-based algorithms, provide a non-intrusive and contactless approach, eliminating the need for physical cards or biometric scans.</a:t>
            </a:r>
            <a:endParaRPr sz="1100">
              <a:solidFill>
                <a:srgbClr val="000000"/>
              </a:solidFill>
            </a:endParaRPr>
          </a:p>
          <a:p>
            <a:pPr indent="-298450" lvl="0" marL="457200" rtl="0" algn="just">
              <a:lnSpc>
                <a:spcPct val="130000"/>
              </a:lnSpc>
              <a:spcBef>
                <a:spcPts val="0"/>
              </a:spcBef>
              <a:spcAft>
                <a:spcPts val="0"/>
              </a:spcAft>
              <a:buClr>
                <a:srgbClr val="000000"/>
              </a:buClr>
              <a:buSzPts val="1100"/>
              <a:buAutoNum type="arabicPeriod"/>
            </a:pPr>
            <a:r>
              <a:rPr lang="en" sz="1100">
                <a:solidFill>
                  <a:srgbClr val="000000"/>
                </a:solidFill>
              </a:rPr>
              <a:t>Commercial Attendance Software:</a:t>
            </a:r>
            <a:endParaRPr sz="1100">
              <a:solidFill>
                <a:srgbClr val="000000"/>
              </a:solidFill>
            </a:endParaRPr>
          </a:p>
          <a:p>
            <a:pPr indent="-298450" lvl="0" marL="914400" rtl="0" algn="just">
              <a:lnSpc>
                <a:spcPct val="130000"/>
              </a:lnSpc>
              <a:spcBef>
                <a:spcPts val="0"/>
              </a:spcBef>
              <a:spcAft>
                <a:spcPts val="0"/>
              </a:spcAft>
              <a:buClr>
                <a:srgbClr val="000000"/>
              </a:buClr>
              <a:buSzPts val="1100"/>
              <a:buChar char="●"/>
            </a:pPr>
            <a:r>
              <a:rPr lang="en" sz="1100">
                <a:solidFill>
                  <a:srgbClr val="000000"/>
                </a:solidFill>
              </a:rPr>
              <a:t>Various commercial software solutions offer attendance management features, including data analytics, reporting, and integration with student information systems.</a:t>
            </a:r>
            <a:endParaRPr sz="1100">
              <a:solidFill>
                <a:srgbClr val="000000"/>
              </a:solidFill>
            </a:endParaRPr>
          </a:p>
          <a:p>
            <a:pPr indent="-298450" lvl="0" marL="914400" rtl="0" algn="just">
              <a:lnSpc>
                <a:spcPct val="130000"/>
              </a:lnSpc>
              <a:spcBef>
                <a:spcPts val="0"/>
              </a:spcBef>
              <a:spcAft>
                <a:spcPts val="0"/>
              </a:spcAft>
              <a:buClr>
                <a:srgbClr val="000000"/>
              </a:buClr>
              <a:buSzPts val="1100"/>
              <a:buChar char="●"/>
            </a:pPr>
            <a:r>
              <a:rPr lang="en" sz="1100">
                <a:solidFill>
                  <a:srgbClr val="000000"/>
                </a:solidFill>
              </a:rPr>
              <a:t>The accuracy and performance of facial recognition capabilities in these systems may vary.</a:t>
            </a:r>
            <a:endParaRPr sz="1100">
              <a:solidFill>
                <a:srgbClr val="000000"/>
              </a:solidFill>
            </a:endParaRPr>
          </a:p>
        </p:txBody>
      </p:sp>
      <p:sp>
        <p:nvSpPr>
          <p:cNvPr id="103" name="Google Shape;103;p16"/>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Literature Review</a:t>
            </a:r>
            <a:endParaRPr/>
          </a:p>
        </p:txBody>
      </p:sp>
      <p:sp>
        <p:nvSpPr>
          <p:cNvPr id="104" name="Google Shape;104;p16"/>
          <p:cNvSpPr txBox="1"/>
          <p:nvPr>
            <p:ph idx="4294967295" type="body"/>
          </p:nvPr>
        </p:nvSpPr>
        <p:spPr>
          <a:xfrm>
            <a:off x="-2008525" y="5101950"/>
            <a:ext cx="8520600" cy="344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t/>
            </a:r>
            <a:endParaRPr sz="1400">
              <a:solidFill>
                <a:srgbClr val="000000"/>
              </a:solidFill>
              <a:latin typeface="Merriweather"/>
              <a:ea typeface="Merriweather"/>
              <a:cs typeface="Merriweather"/>
              <a:sym typeface="Merriweather"/>
            </a:endParaRPr>
          </a:p>
        </p:txBody>
      </p:sp>
      <p:sp>
        <p:nvSpPr>
          <p:cNvPr id="105" name="Google Shape;105;p16"/>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Literature Review</a:t>
            </a:r>
            <a:endParaRPr/>
          </a:p>
        </p:txBody>
      </p:sp>
      <p:sp>
        <p:nvSpPr>
          <p:cNvPr id="111" name="Google Shape;111;p17"/>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12" name="Google Shape;112;p17"/>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3" name="Google Shape;113;p17"/>
          <p:cNvSpPr txBox="1"/>
          <p:nvPr>
            <p:ph idx="4294967295" type="body"/>
          </p:nvPr>
        </p:nvSpPr>
        <p:spPr>
          <a:xfrm>
            <a:off x="0" y="1274125"/>
            <a:ext cx="9144000" cy="4115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u="sng">
                <a:solidFill>
                  <a:srgbClr val="000000"/>
                </a:solidFill>
              </a:rPr>
              <a:t>Research Gaps</a:t>
            </a:r>
            <a:r>
              <a:rPr lang="en" u="sng">
                <a:solidFill>
                  <a:srgbClr val="000000"/>
                </a:solidFill>
              </a:rPr>
              <a:t>:</a:t>
            </a:r>
            <a:endParaRPr u="sng">
              <a:solidFill>
                <a:srgbClr val="000000"/>
              </a:solidFill>
            </a:endParaRPr>
          </a:p>
          <a:p>
            <a:pPr indent="-298450" lvl="0" marL="457200" rtl="0" algn="just">
              <a:lnSpc>
                <a:spcPct val="115000"/>
              </a:lnSpc>
              <a:spcBef>
                <a:spcPts val="0"/>
              </a:spcBef>
              <a:spcAft>
                <a:spcPts val="0"/>
              </a:spcAft>
              <a:buClr>
                <a:srgbClr val="000000"/>
              </a:buClr>
              <a:buSzPts val="1100"/>
              <a:buAutoNum type="arabicPeriod"/>
            </a:pPr>
            <a:r>
              <a:rPr lang="en" sz="1100">
                <a:solidFill>
                  <a:srgbClr val="000000"/>
                </a:solidFill>
              </a:rPr>
              <a:t>Enhanced Accuracy in Challenging Conditions</a:t>
            </a:r>
            <a:r>
              <a:rPr lang="en" sz="1100">
                <a:solidFill>
                  <a:srgbClr val="000000"/>
                </a:solidFill>
              </a:rPr>
              <a:t>:</a:t>
            </a:r>
            <a:endParaRPr sz="1100">
              <a:solidFill>
                <a:srgbClr val="000000"/>
              </a:solidFill>
            </a:endParaRPr>
          </a:p>
          <a:p>
            <a:pPr indent="-298450" lvl="0" marL="914400" rtl="0" algn="just">
              <a:lnSpc>
                <a:spcPct val="115000"/>
              </a:lnSpc>
              <a:spcBef>
                <a:spcPts val="0"/>
              </a:spcBef>
              <a:spcAft>
                <a:spcPts val="0"/>
              </a:spcAft>
              <a:buClr>
                <a:srgbClr val="000000"/>
              </a:buClr>
              <a:buSzPts val="1100"/>
              <a:buChar char="●"/>
            </a:pPr>
            <a:r>
              <a:rPr lang="en" sz="1100">
                <a:solidFill>
                  <a:srgbClr val="000000"/>
                </a:solidFill>
              </a:rPr>
              <a:t>Research ways to improve accuracy in challenging conditions like low lighting, occlusions, facial expressions, and poses. </a:t>
            </a:r>
            <a:endParaRPr sz="1100">
              <a:solidFill>
                <a:srgbClr val="000000"/>
              </a:solidFill>
            </a:endParaRPr>
          </a:p>
          <a:p>
            <a:pPr indent="-298450" lvl="0" marL="914400" rtl="0" algn="just">
              <a:lnSpc>
                <a:spcPct val="115000"/>
              </a:lnSpc>
              <a:spcBef>
                <a:spcPts val="0"/>
              </a:spcBef>
              <a:spcAft>
                <a:spcPts val="0"/>
              </a:spcAft>
              <a:buClr>
                <a:srgbClr val="000000"/>
              </a:buClr>
              <a:buSzPts val="1100"/>
              <a:buChar char="●"/>
            </a:pPr>
            <a:r>
              <a:rPr lang="en" sz="1100">
                <a:solidFill>
                  <a:srgbClr val="000000"/>
                </a:solidFill>
              </a:rPr>
              <a:t>Explore techniques such as adaptive illumination normalization, multi-modal fusion, and pose-invariant algorithms.</a:t>
            </a:r>
            <a:endParaRPr sz="1100">
              <a:solidFill>
                <a:srgbClr val="000000"/>
              </a:solidFill>
            </a:endParaRPr>
          </a:p>
          <a:p>
            <a:pPr indent="-298450" lvl="0" marL="457200" rtl="0" algn="just">
              <a:lnSpc>
                <a:spcPct val="115000"/>
              </a:lnSpc>
              <a:spcBef>
                <a:spcPts val="0"/>
              </a:spcBef>
              <a:spcAft>
                <a:spcPts val="0"/>
              </a:spcAft>
              <a:buClr>
                <a:srgbClr val="000000"/>
              </a:buClr>
              <a:buSzPts val="1100"/>
              <a:buAutoNum type="arabicPeriod"/>
            </a:pPr>
            <a:r>
              <a:rPr lang="en" sz="1100">
                <a:solidFill>
                  <a:srgbClr val="000000"/>
                </a:solidFill>
              </a:rPr>
              <a:t>Real-Time Scalability and Performance:</a:t>
            </a:r>
            <a:endParaRPr sz="1100">
              <a:solidFill>
                <a:srgbClr val="000000"/>
              </a:solidFill>
            </a:endParaRPr>
          </a:p>
          <a:p>
            <a:pPr indent="-298450" lvl="0" marL="914400" rtl="0" algn="just">
              <a:lnSpc>
                <a:spcPct val="115000"/>
              </a:lnSpc>
              <a:spcBef>
                <a:spcPts val="0"/>
              </a:spcBef>
              <a:spcAft>
                <a:spcPts val="0"/>
              </a:spcAft>
              <a:buClr>
                <a:srgbClr val="000000"/>
              </a:buClr>
              <a:buSzPts val="1100"/>
              <a:buChar char="●"/>
            </a:pPr>
            <a:r>
              <a:rPr lang="en" sz="1100">
                <a:solidFill>
                  <a:srgbClr val="000000"/>
                </a:solidFill>
              </a:rPr>
              <a:t>Develop systems for efficient real-time attendance tracking in large-scale scenarios. </a:t>
            </a:r>
            <a:endParaRPr sz="1100">
              <a:solidFill>
                <a:srgbClr val="000000"/>
              </a:solidFill>
            </a:endParaRPr>
          </a:p>
          <a:p>
            <a:pPr indent="-298450" lvl="0" marL="914400" rtl="0" algn="just">
              <a:lnSpc>
                <a:spcPct val="115000"/>
              </a:lnSpc>
              <a:spcBef>
                <a:spcPts val="0"/>
              </a:spcBef>
              <a:spcAft>
                <a:spcPts val="0"/>
              </a:spcAft>
              <a:buClr>
                <a:srgbClr val="000000"/>
              </a:buClr>
              <a:buSzPts val="1100"/>
              <a:buChar char="●"/>
            </a:pPr>
            <a:r>
              <a:rPr lang="en" sz="1100">
                <a:solidFill>
                  <a:srgbClr val="000000"/>
                </a:solidFill>
              </a:rPr>
              <a:t>Address challenges in data processing, storage, and network communication for seamless performance. Explore distributed computing, cloud solutions, and optimization algorithms for enhanced scalability and response time.</a:t>
            </a:r>
            <a:endParaRPr sz="1100">
              <a:solidFill>
                <a:srgbClr val="000000"/>
              </a:solidFill>
            </a:endParaRPr>
          </a:p>
          <a:p>
            <a:pPr indent="-298450" lvl="0" marL="457200" rtl="0" algn="just">
              <a:lnSpc>
                <a:spcPct val="115000"/>
              </a:lnSpc>
              <a:spcBef>
                <a:spcPts val="0"/>
              </a:spcBef>
              <a:spcAft>
                <a:spcPts val="0"/>
              </a:spcAft>
              <a:buClr>
                <a:srgbClr val="000000"/>
              </a:buClr>
              <a:buSzPts val="1100"/>
              <a:buAutoNum type="arabicPeriod"/>
            </a:pPr>
            <a:r>
              <a:rPr lang="en" sz="1100">
                <a:solidFill>
                  <a:srgbClr val="000000"/>
                </a:solidFill>
              </a:rPr>
              <a:t>Ethical &amp; Privacy Considerations:</a:t>
            </a:r>
            <a:endParaRPr sz="1100">
              <a:solidFill>
                <a:srgbClr val="000000"/>
              </a:solidFill>
            </a:endParaRPr>
          </a:p>
          <a:p>
            <a:pPr indent="-298450" lvl="0" marL="914400" rtl="0" algn="just">
              <a:lnSpc>
                <a:spcPct val="115000"/>
              </a:lnSpc>
              <a:spcBef>
                <a:spcPts val="0"/>
              </a:spcBef>
              <a:spcAft>
                <a:spcPts val="0"/>
              </a:spcAft>
              <a:buClr>
                <a:srgbClr val="000000"/>
              </a:buClr>
              <a:buSzPts val="1100"/>
              <a:buChar char="●"/>
            </a:pPr>
            <a:r>
              <a:rPr lang="en" sz="1100">
                <a:solidFill>
                  <a:srgbClr val="000000"/>
                </a:solidFill>
              </a:rPr>
              <a:t>Research ethical and privacy implications in educational settings. Establish best practices for consent, data security, bias mitigation, and legal compliance. Explore privacy-preserving techniques like differential privacy to address concerns and build trust.</a:t>
            </a:r>
            <a:endParaRPr sz="1100">
              <a:solidFill>
                <a:srgbClr val="000000"/>
              </a:solidFill>
            </a:endParaRPr>
          </a:p>
          <a:p>
            <a:pPr indent="-298450" lvl="0" marL="457200" rtl="0" algn="just">
              <a:lnSpc>
                <a:spcPct val="115000"/>
              </a:lnSpc>
              <a:spcBef>
                <a:spcPts val="0"/>
              </a:spcBef>
              <a:spcAft>
                <a:spcPts val="0"/>
              </a:spcAft>
              <a:buClr>
                <a:srgbClr val="000000"/>
              </a:buClr>
              <a:buSzPts val="1100"/>
              <a:buAutoNum type="arabicPeriod"/>
            </a:pPr>
            <a:r>
              <a:rPr lang="en" sz="1100">
                <a:solidFill>
                  <a:srgbClr val="000000"/>
                </a:solidFill>
              </a:rPr>
              <a:t>User Friendly Interfaces &amp; Accessibility:</a:t>
            </a:r>
            <a:endParaRPr sz="1100">
              <a:solidFill>
                <a:srgbClr val="000000"/>
              </a:solidFill>
            </a:endParaRPr>
          </a:p>
          <a:p>
            <a:pPr indent="-298450" lvl="0" marL="914400" rtl="0" algn="just">
              <a:lnSpc>
                <a:spcPct val="115000"/>
              </a:lnSpc>
              <a:spcBef>
                <a:spcPts val="0"/>
              </a:spcBef>
              <a:spcAft>
                <a:spcPts val="0"/>
              </a:spcAft>
              <a:buClr>
                <a:srgbClr val="000000"/>
              </a:buClr>
              <a:buSzPts val="1100"/>
              <a:buChar char="●"/>
            </a:pPr>
            <a:r>
              <a:rPr lang="en" sz="1100">
                <a:solidFill>
                  <a:srgbClr val="000000"/>
                </a:solidFill>
              </a:rPr>
              <a:t>Design user-friendly interfaces for teachers, administrators, and students. Consider ease of use, intuitive navigation, and accessibility for individuals with disabilities. Incorporate user-centered design studies, stakeholder feedback, and universal design principles. </a:t>
            </a:r>
            <a:endParaRPr sz="1100">
              <a:solidFill>
                <a:srgbClr val="000000"/>
              </a:solidFill>
            </a:endParaRPr>
          </a:p>
          <a:p>
            <a:pPr indent="-298450" lvl="0" marL="457200" rtl="0" algn="just">
              <a:lnSpc>
                <a:spcPct val="115000"/>
              </a:lnSpc>
              <a:spcBef>
                <a:spcPts val="0"/>
              </a:spcBef>
              <a:spcAft>
                <a:spcPts val="0"/>
              </a:spcAft>
              <a:buClr>
                <a:srgbClr val="000000"/>
              </a:buClr>
              <a:buSzPts val="1100"/>
              <a:buAutoNum type="arabicPeriod"/>
            </a:pPr>
            <a:r>
              <a:rPr lang="en" sz="1100">
                <a:solidFill>
                  <a:srgbClr val="000000"/>
                </a:solidFill>
              </a:rPr>
              <a:t>Integration with existing Educational Systems:</a:t>
            </a:r>
            <a:endParaRPr sz="1100">
              <a:solidFill>
                <a:srgbClr val="000000"/>
              </a:solidFill>
            </a:endParaRPr>
          </a:p>
          <a:p>
            <a:pPr indent="-298450" lvl="0" marL="914400" rtl="0" algn="just">
              <a:lnSpc>
                <a:spcPct val="115000"/>
              </a:lnSpc>
              <a:spcBef>
                <a:spcPts val="0"/>
              </a:spcBef>
              <a:spcAft>
                <a:spcPts val="0"/>
              </a:spcAft>
              <a:buClr>
                <a:srgbClr val="000000"/>
              </a:buClr>
              <a:buSzPts val="1100"/>
              <a:buChar char="●"/>
            </a:pPr>
            <a:r>
              <a:rPr lang="en" sz="1100">
                <a:solidFill>
                  <a:srgbClr val="000000"/>
                </a:solidFill>
              </a:rPr>
              <a:t>Research seamless integration with existing systems like student information or learning management systems. Develop standardized data formats, APIs, or interoperability protocols for data exchange.</a:t>
            </a:r>
            <a:endParaRPr sz="1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System Design of the proposed system</a:t>
            </a:r>
            <a:endParaRPr>
              <a:solidFill>
                <a:srgbClr val="FFFF00"/>
              </a:solidFill>
            </a:endParaRPr>
          </a:p>
        </p:txBody>
      </p:sp>
      <p:pic>
        <p:nvPicPr>
          <p:cNvPr id="119" name="Google Shape;119;p18"/>
          <p:cNvPicPr preferRelativeResize="0"/>
          <p:nvPr/>
        </p:nvPicPr>
        <p:blipFill rotWithShape="1">
          <a:blip r:embed="rId3">
            <a:alphaModFix/>
          </a:blip>
          <a:srcRect b="0" l="1840" r="22114" t="0"/>
          <a:stretch/>
        </p:blipFill>
        <p:spPr>
          <a:xfrm>
            <a:off x="0" y="1286575"/>
            <a:ext cx="9144000" cy="3856925"/>
          </a:xfrm>
          <a:prstGeom prst="rect">
            <a:avLst/>
          </a:prstGeom>
          <a:noFill/>
          <a:ln cap="flat" cmpd="sng" w="12700">
            <a:solidFill>
              <a:schemeClr val="lt1"/>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85280" y="1285878"/>
            <a:ext cx="7979700" cy="4278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solidFill>
                  <a:srgbClr val="FFFF00"/>
                </a:solidFill>
              </a:rPr>
              <a:t>Use Case Diagram</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25" name="Google Shape;125;p19"/>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26" name="Google Shape;126;p19"/>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7" name="Google Shape;127;p19"/>
          <p:cNvSpPr txBox="1"/>
          <p:nvPr>
            <p:ph idx="4294967295" type="body"/>
          </p:nvPr>
        </p:nvSpPr>
        <p:spPr>
          <a:xfrm>
            <a:off x="0" y="1285875"/>
            <a:ext cx="9144000" cy="387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sz="1500">
              <a:latin typeface="Arial"/>
              <a:ea typeface="Arial"/>
              <a:cs typeface="Arial"/>
              <a:sym typeface="Arial"/>
            </a:endParaRPr>
          </a:p>
        </p:txBody>
      </p:sp>
      <p:pic>
        <p:nvPicPr>
          <p:cNvPr id="128" name="Google Shape;128;p19"/>
          <p:cNvPicPr preferRelativeResize="0"/>
          <p:nvPr/>
        </p:nvPicPr>
        <p:blipFill>
          <a:blip r:embed="rId3">
            <a:alphaModFix/>
          </a:blip>
          <a:stretch>
            <a:fillRect/>
          </a:stretch>
        </p:blipFill>
        <p:spPr>
          <a:xfrm>
            <a:off x="0" y="1278087"/>
            <a:ext cx="9144001" cy="3889782"/>
          </a:xfrm>
          <a:prstGeom prst="rect">
            <a:avLst/>
          </a:prstGeom>
          <a:noFill/>
          <a:ln>
            <a:noFill/>
          </a:ln>
        </p:spPr>
      </p:pic>
      <p:sp>
        <p:nvSpPr>
          <p:cNvPr id="129" name="Google Shape;129;p19"/>
          <p:cNvSpPr txBox="1"/>
          <p:nvPr/>
        </p:nvSpPr>
        <p:spPr>
          <a:xfrm>
            <a:off x="0" y="327675"/>
            <a:ext cx="9144000" cy="615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rgbClr val="000000"/>
              </a:buClr>
              <a:buSzPts val="2800"/>
              <a:buFont typeface="Arial"/>
              <a:buNone/>
            </a:pPr>
            <a:r>
              <a:rPr lang="en" sz="2800">
                <a:solidFill>
                  <a:srgbClr val="FFFF00"/>
                </a:solidFill>
                <a:latin typeface="Merriweather"/>
                <a:ea typeface="Merriweather"/>
                <a:cs typeface="Merriweather"/>
                <a:sym typeface="Merriweather"/>
              </a:rPr>
              <a:t>Sequence Diagram</a:t>
            </a:r>
            <a:endParaRPr sz="2800">
              <a:solidFill>
                <a:srgbClr val="FFFF0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