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D6427CF-40D8-4429-B9D5-3741DE3B57DC}"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8463BE-8197-4B00-B786-C36612A4EC7F}" type="slidenum">
              <a:rPr lang="en-IN" smtClean="0"/>
              <a:t>‹#›</a:t>
            </a:fld>
            <a:endParaRPr lang="en-IN"/>
          </a:p>
        </p:txBody>
      </p:sp>
    </p:spTree>
    <p:extLst>
      <p:ext uri="{BB962C8B-B14F-4D97-AF65-F5344CB8AC3E}">
        <p14:creationId xmlns:p14="http://schemas.microsoft.com/office/powerpoint/2010/main" val="1533226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6427CF-40D8-4429-B9D5-3741DE3B57DC}"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8463BE-8197-4B00-B786-C36612A4EC7F}" type="slidenum">
              <a:rPr lang="en-IN" smtClean="0"/>
              <a:t>‹#›</a:t>
            </a:fld>
            <a:endParaRPr lang="en-IN"/>
          </a:p>
        </p:txBody>
      </p:sp>
    </p:spTree>
    <p:extLst>
      <p:ext uri="{BB962C8B-B14F-4D97-AF65-F5344CB8AC3E}">
        <p14:creationId xmlns:p14="http://schemas.microsoft.com/office/powerpoint/2010/main" val="43653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6427CF-40D8-4429-B9D5-3741DE3B57DC}"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8463BE-8197-4B00-B786-C36612A4EC7F}" type="slidenum">
              <a:rPr lang="en-IN" smtClean="0"/>
              <a:t>‹#›</a:t>
            </a:fld>
            <a:endParaRPr lang="en-IN"/>
          </a:p>
        </p:txBody>
      </p:sp>
    </p:spTree>
    <p:extLst>
      <p:ext uri="{BB962C8B-B14F-4D97-AF65-F5344CB8AC3E}">
        <p14:creationId xmlns:p14="http://schemas.microsoft.com/office/powerpoint/2010/main" val="136157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6427CF-40D8-4429-B9D5-3741DE3B57DC}"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8463BE-8197-4B00-B786-C36612A4EC7F}" type="slidenum">
              <a:rPr lang="en-IN" smtClean="0"/>
              <a:t>‹#›</a:t>
            </a:fld>
            <a:endParaRPr lang="en-IN"/>
          </a:p>
        </p:txBody>
      </p:sp>
    </p:spTree>
    <p:extLst>
      <p:ext uri="{BB962C8B-B14F-4D97-AF65-F5344CB8AC3E}">
        <p14:creationId xmlns:p14="http://schemas.microsoft.com/office/powerpoint/2010/main" val="82929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6427CF-40D8-4429-B9D5-3741DE3B57DC}"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8463BE-8197-4B00-B786-C36612A4EC7F}" type="slidenum">
              <a:rPr lang="en-IN" smtClean="0"/>
              <a:t>‹#›</a:t>
            </a:fld>
            <a:endParaRPr lang="en-IN"/>
          </a:p>
        </p:txBody>
      </p:sp>
    </p:spTree>
    <p:extLst>
      <p:ext uri="{BB962C8B-B14F-4D97-AF65-F5344CB8AC3E}">
        <p14:creationId xmlns:p14="http://schemas.microsoft.com/office/powerpoint/2010/main" val="120313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D6427CF-40D8-4429-B9D5-3741DE3B57DC}"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8463BE-8197-4B00-B786-C36612A4EC7F}" type="slidenum">
              <a:rPr lang="en-IN" smtClean="0"/>
              <a:t>‹#›</a:t>
            </a:fld>
            <a:endParaRPr lang="en-IN"/>
          </a:p>
        </p:txBody>
      </p:sp>
    </p:spTree>
    <p:extLst>
      <p:ext uri="{BB962C8B-B14F-4D97-AF65-F5344CB8AC3E}">
        <p14:creationId xmlns:p14="http://schemas.microsoft.com/office/powerpoint/2010/main" val="1773317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D6427CF-40D8-4429-B9D5-3741DE3B57DC}" type="datetimeFigureOut">
              <a:rPr lang="en-IN" smtClean="0"/>
              <a:t>09-06-2024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8463BE-8197-4B00-B786-C36612A4EC7F}" type="slidenum">
              <a:rPr lang="en-IN" smtClean="0"/>
              <a:t>‹#›</a:t>
            </a:fld>
            <a:endParaRPr lang="en-IN"/>
          </a:p>
        </p:txBody>
      </p:sp>
    </p:spTree>
    <p:extLst>
      <p:ext uri="{BB962C8B-B14F-4D97-AF65-F5344CB8AC3E}">
        <p14:creationId xmlns:p14="http://schemas.microsoft.com/office/powerpoint/2010/main" val="291667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D6427CF-40D8-4429-B9D5-3741DE3B57DC}" type="datetimeFigureOut">
              <a:rPr lang="en-IN" smtClean="0"/>
              <a:t>09-06-2024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8463BE-8197-4B00-B786-C36612A4EC7F}" type="slidenum">
              <a:rPr lang="en-IN" smtClean="0"/>
              <a:t>‹#›</a:t>
            </a:fld>
            <a:endParaRPr lang="en-IN"/>
          </a:p>
        </p:txBody>
      </p:sp>
    </p:spTree>
    <p:extLst>
      <p:ext uri="{BB962C8B-B14F-4D97-AF65-F5344CB8AC3E}">
        <p14:creationId xmlns:p14="http://schemas.microsoft.com/office/powerpoint/2010/main" val="2457844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6427CF-40D8-4429-B9D5-3741DE3B57DC}" type="datetimeFigureOut">
              <a:rPr lang="en-IN" smtClean="0"/>
              <a:t>09-06-2024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8463BE-8197-4B00-B786-C36612A4EC7F}" type="slidenum">
              <a:rPr lang="en-IN" smtClean="0"/>
              <a:t>‹#›</a:t>
            </a:fld>
            <a:endParaRPr lang="en-IN"/>
          </a:p>
        </p:txBody>
      </p:sp>
    </p:spTree>
    <p:extLst>
      <p:ext uri="{BB962C8B-B14F-4D97-AF65-F5344CB8AC3E}">
        <p14:creationId xmlns:p14="http://schemas.microsoft.com/office/powerpoint/2010/main" val="297512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6427CF-40D8-4429-B9D5-3741DE3B57DC}"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8463BE-8197-4B00-B786-C36612A4EC7F}" type="slidenum">
              <a:rPr lang="en-IN" smtClean="0"/>
              <a:t>‹#›</a:t>
            </a:fld>
            <a:endParaRPr lang="en-IN"/>
          </a:p>
        </p:txBody>
      </p:sp>
    </p:spTree>
    <p:extLst>
      <p:ext uri="{BB962C8B-B14F-4D97-AF65-F5344CB8AC3E}">
        <p14:creationId xmlns:p14="http://schemas.microsoft.com/office/powerpoint/2010/main" val="3007815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6427CF-40D8-4429-B9D5-3741DE3B57DC}"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8463BE-8197-4B00-B786-C36612A4EC7F}" type="slidenum">
              <a:rPr lang="en-IN" smtClean="0"/>
              <a:t>‹#›</a:t>
            </a:fld>
            <a:endParaRPr lang="en-IN"/>
          </a:p>
        </p:txBody>
      </p:sp>
    </p:spTree>
    <p:extLst>
      <p:ext uri="{BB962C8B-B14F-4D97-AF65-F5344CB8AC3E}">
        <p14:creationId xmlns:p14="http://schemas.microsoft.com/office/powerpoint/2010/main" val="295298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6427CF-40D8-4429-B9D5-3741DE3B57DC}" type="datetimeFigureOut">
              <a:rPr lang="en-IN" smtClean="0"/>
              <a:t>09-06-2024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463BE-8197-4B00-B786-C36612A4EC7F}" type="slidenum">
              <a:rPr lang="en-IN" smtClean="0"/>
              <a:t>‹#›</a:t>
            </a:fld>
            <a:endParaRPr lang="en-IN"/>
          </a:p>
        </p:txBody>
      </p:sp>
    </p:spTree>
    <p:extLst>
      <p:ext uri="{BB962C8B-B14F-4D97-AF65-F5344CB8AC3E}">
        <p14:creationId xmlns:p14="http://schemas.microsoft.com/office/powerpoint/2010/main" val="3557807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295613" y="1412776"/>
            <a:ext cx="6266148" cy="830997"/>
          </a:xfrm>
          <a:prstGeom prst="rect">
            <a:avLst/>
          </a:prstGeom>
          <a:noFill/>
        </p:spPr>
        <p:txBody>
          <a:bodyPr wrap="square" lIns="91440" tIns="45720" rIns="91440" bIns="45720">
            <a:spAutoFit/>
          </a:bodyPr>
          <a:lstStyle/>
          <a:p>
            <a:pPr algn="ctr"/>
            <a:r>
              <a:rPr lang="en-IN" sz="4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Gas Agency System</a:t>
            </a:r>
            <a:endParaRPr lang="en-US" sz="4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9" name="Rectangle 8"/>
          <p:cNvSpPr/>
          <p:nvPr/>
        </p:nvSpPr>
        <p:spPr>
          <a:xfrm>
            <a:off x="2339752" y="2708920"/>
            <a:ext cx="3900299" cy="1323439"/>
          </a:xfrm>
          <a:prstGeom prst="rect">
            <a:avLst/>
          </a:prstGeom>
          <a:noFill/>
        </p:spPr>
        <p:txBody>
          <a:bodyPr wrap="none" lIns="91440" tIns="45720" rIns="91440" bIns="45720">
            <a:spAutoFit/>
          </a:body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By</a:t>
            </a:r>
          </a:p>
          <a:p>
            <a:pPr algn="ctr"/>
            <a:r>
              <a:rPr lang="en-US" sz="40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Surukulu</a:t>
            </a: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40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Gobinda</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769852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927" y="476672"/>
            <a:ext cx="7710395" cy="523220"/>
          </a:xfrm>
          <a:prstGeom prst="rect">
            <a:avLst/>
          </a:prstGeom>
          <a:noFill/>
        </p:spPr>
        <p:txBody>
          <a:bodyPr wrap="square" rtlCol="0">
            <a:spAutoFit/>
          </a:bodyPr>
          <a:lstStyle/>
          <a:p>
            <a:pPr algn="just"/>
            <a:r>
              <a:rPr lang="en-IN" sz="2800" b="1" dirty="0" smtClean="0"/>
              <a:t>USAGE INSTRUCTIONS</a:t>
            </a:r>
            <a:endParaRPr lang="en-IN" sz="2800" b="1" dirty="0"/>
          </a:p>
        </p:txBody>
      </p:sp>
      <p:sp>
        <p:nvSpPr>
          <p:cNvPr id="5" name="TextBox 4"/>
          <p:cNvSpPr txBox="1"/>
          <p:nvPr/>
        </p:nvSpPr>
        <p:spPr>
          <a:xfrm>
            <a:off x="583864" y="1124745"/>
            <a:ext cx="8042740" cy="3416320"/>
          </a:xfrm>
          <a:prstGeom prst="rect">
            <a:avLst/>
          </a:prstGeom>
          <a:noFill/>
        </p:spPr>
        <p:txBody>
          <a:bodyPr wrap="square" rtlCol="0">
            <a:spAutoFit/>
          </a:bodyPr>
          <a:lstStyle/>
          <a:p>
            <a:pPr marL="285750" indent="-285750">
              <a:buFont typeface="Courier New" pitchFamily="49" charset="0"/>
              <a:buChar char="o"/>
            </a:pPr>
            <a:r>
              <a:rPr lang="en-US" b="1" dirty="0" smtClean="0"/>
              <a:t>Email Notifications:</a:t>
            </a:r>
          </a:p>
          <a:p>
            <a:pPr marL="285750" indent="-285750">
              <a:buFont typeface="Courier New" pitchFamily="49" charset="0"/>
              <a:buChar char="o"/>
            </a:pPr>
            <a:endParaRPr lang="en-US" dirty="0" smtClean="0"/>
          </a:p>
          <a:p>
            <a:pPr marL="742950" lvl="1" indent="-285750">
              <a:buFont typeface="Arial" pitchFamily="34" charset="0"/>
              <a:buChar char="•"/>
            </a:pPr>
            <a:r>
              <a:rPr lang="en-US" dirty="0" smtClean="0"/>
              <a:t>Users receive email notifications for account balance updates and acknowledgment of each transaction, ensuring they are always informed about their orders.</a:t>
            </a:r>
          </a:p>
          <a:p>
            <a:pPr marL="285750" indent="-285750">
              <a:buFont typeface="Courier New" pitchFamily="49" charset="0"/>
              <a:buChar char="o"/>
            </a:pPr>
            <a:endParaRPr lang="en-US" dirty="0" smtClean="0"/>
          </a:p>
          <a:p>
            <a:pPr marL="285750" indent="-285750">
              <a:buFont typeface="Courier New" pitchFamily="49" charset="0"/>
              <a:buChar char="o"/>
            </a:pPr>
            <a:r>
              <a:rPr lang="en-US" b="1" dirty="0" smtClean="0"/>
              <a:t>Admin Dashboard:</a:t>
            </a:r>
          </a:p>
          <a:p>
            <a:pPr marL="285750" indent="-285750">
              <a:buFont typeface="Courier New" pitchFamily="49" charset="0"/>
              <a:buChar char="o"/>
            </a:pPr>
            <a:endParaRPr lang="en-US" dirty="0" smtClean="0"/>
          </a:p>
          <a:p>
            <a:pPr marL="742950" lvl="1" indent="-285750">
              <a:buFont typeface="Arial" pitchFamily="34" charset="0"/>
              <a:buChar char="•"/>
            </a:pPr>
            <a:r>
              <a:rPr lang="en-US" dirty="0" smtClean="0"/>
              <a:t>Administrators have a dedicated dashboard to manage user accounts, verify user information, and approve or reject booking requests.</a:t>
            </a:r>
          </a:p>
          <a:p>
            <a:pPr marL="742950" lvl="1" indent="-285750">
              <a:buFont typeface="Arial" pitchFamily="34" charset="0"/>
              <a:buChar char="•"/>
            </a:pPr>
            <a:r>
              <a:rPr lang="en-US" dirty="0" smtClean="0"/>
              <a:t>Admins can also post notices that are visible to all users, providing important updates and information.</a:t>
            </a:r>
            <a:endParaRPr lang="en-US" dirty="0"/>
          </a:p>
        </p:txBody>
      </p:sp>
    </p:spTree>
    <p:extLst>
      <p:ext uri="{BB962C8B-B14F-4D97-AF65-F5344CB8AC3E}">
        <p14:creationId xmlns:p14="http://schemas.microsoft.com/office/powerpoint/2010/main" val="3903162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927" y="472209"/>
            <a:ext cx="7710395" cy="523220"/>
          </a:xfrm>
          <a:prstGeom prst="rect">
            <a:avLst/>
          </a:prstGeom>
          <a:noFill/>
        </p:spPr>
        <p:txBody>
          <a:bodyPr wrap="square" rtlCol="0">
            <a:spAutoFit/>
          </a:bodyPr>
          <a:lstStyle/>
          <a:p>
            <a:pPr algn="just"/>
            <a:r>
              <a:rPr lang="en-IN" sz="2800" b="1" dirty="0" smtClean="0"/>
              <a:t>ARCHITECTURE DIAGRAMS</a:t>
            </a:r>
            <a:endParaRPr lang="en-IN" sz="2800" b="1" dirty="0"/>
          </a:p>
        </p:txBody>
      </p:sp>
      <p:grpSp>
        <p:nvGrpSpPr>
          <p:cNvPr id="2052" name="Group 2051"/>
          <p:cNvGrpSpPr/>
          <p:nvPr/>
        </p:nvGrpSpPr>
        <p:grpSpPr>
          <a:xfrm>
            <a:off x="619689" y="995429"/>
            <a:ext cx="7909802" cy="5156792"/>
            <a:chOff x="671330" y="995429"/>
            <a:chExt cx="8568952" cy="5156792"/>
          </a:xfrm>
        </p:grpSpPr>
        <p:sp>
          <p:nvSpPr>
            <p:cNvPr id="3" name="Rectangle 2"/>
            <p:cNvSpPr/>
            <p:nvPr/>
          </p:nvSpPr>
          <p:spPr>
            <a:xfrm>
              <a:off x="671330" y="995429"/>
              <a:ext cx="8568952" cy="51567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5" name="Group 24"/>
            <p:cNvGrpSpPr/>
            <p:nvPr/>
          </p:nvGrpSpPr>
          <p:grpSpPr>
            <a:xfrm>
              <a:off x="842898" y="1389651"/>
              <a:ext cx="8225816" cy="1111459"/>
              <a:chOff x="848544" y="1176569"/>
              <a:chExt cx="8225816" cy="1111459"/>
            </a:xfrm>
          </p:grpSpPr>
          <p:sp>
            <p:nvSpPr>
              <p:cNvPr id="5" name="Rectangle 4"/>
              <p:cNvSpPr/>
              <p:nvPr/>
            </p:nvSpPr>
            <p:spPr>
              <a:xfrm>
                <a:off x="848544" y="1176569"/>
                <a:ext cx="1368152" cy="36004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bg1"/>
                    </a:solidFill>
                  </a:rPr>
                  <a:t>Login</a:t>
                </a:r>
                <a:endParaRPr lang="en-IN" b="1" dirty="0">
                  <a:solidFill>
                    <a:schemeClr val="bg1"/>
                  </a:solidFill>
                </a:endParaRPr>
              </a:p>
            </p:txBody>
          </p:sp>
          <p:sp>
            <p:nvSpPr>
              <p:cNvPr id="7" name="Rectangle 6"/>
              <p:cNvSpPr/>
              <p:nvPr/>
            </p:nvSpPr>
            <p:spPr>
              <a:xfrm>
                <a:off x="848544" y="1893404"/>
                <a:ext cx="1368152" cy="3600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bg1"/>
                    </a:solidFill>
                  </a:rPr>
                  <a:t>Admin</a:t>
                </a:r>
                <a:endParaRPr lang="en-IN" b="1" dirty="0">
                  <a:solidFill>
                    <a:schemeClr val="bg1"/>
                  </a:solidFill>
                </a:endParaRPr>
              </a:p>
            </p:txBody>
          </p:sp>
          <p:sp>
            <p:nvSpPr>
              <p:cNvPr id="8" name="Rectangle 7"/>
              <p:cNvSpPr/>
              <p:nvPr/>
            </p:nvSpPr>
            <p:spPr>
              <a:xfrm>
                <a:off x="2576736" y="1925047"/>
                <a:ext cx="169218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View Booking</a:t>
                </a:r>
                <a:endParaRPr lang="en-IN" b="1" dirty="0">
                  <a:solidFill>
                    <a:schemeClr val="bg1"/>
                  </a:solidFill>
                </a:endParaRPr>
              </a:p>
            </p:txBody>
          </p:sp>
          <p:sp>
            <p:nvSpPr>
              <p:cNvPr id="9" name="Rectangle 8"/>
              <p:cNvSpPr/>
              <p:nvPr/>
            </p:nvSpPr>
            <p:spPr>
              <a:xfrm>
                <a:off x="4492013" y="1925047"/>
                <a:ext cx="2160240"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Approve or Deny Bookings</a:t>
                </a:r>
                <a:endParaRPr lang="en-IN" sz="1400" b="1" dirty="0">
                  <a:solidFill>
                    <a:schemeClr val="bg1"/>
                  </a:solidFill>
                </a:endParaRPr>
              </a:p>
            </p:txBody>
          </p:sp>
          <p:sp>
            <p:nvSpPr>
              <p:cNvPr id="16" name="Rectangle 15"/>
              <p:cNvSpPr/>
              <p:nvPr/>
            </p:nvSpPr>
            <p:spPr>
              <a:xfrm>
                <a:off x="6914120" y="1927988"/>
                <a:ext cx="2160240"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t>Updating The Status</a:t>
                </a:r>
                <a:endParaRPr lang="en-IN" sz="1600" b="1" dirty="0">
                  <a:solidFill>
                    <a:schemeClr val="bg1"/>
                  </a:solidFill>
                </a:endParaRPr>
              </a:p>
            </p:txBody>
          </p:sp>
          <p:cxnSp>
            <p:nvCxnSpPr>
              <p:cNvPr id="17" name="Straight Arrow Connector 16"/>
              <p:cNvCxnSpPr>
                <a:endCxn id="5" idx="2"/>
              </p:cNvCxnSpPr>
              <p:nvPr/>
            </p:nvCxnSpPr>
            <p:spPr>
              <a:xfrm flipV="1">
                <a:off x="1532620" y="1536609"/>
                <a:ext cx="0" cy="356795"/>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8" idx="1"/>
              </p:cNvCxnSpPr>
              <p:nvPr/>
            </p:nvCxnSpPr>
            <p:spPr>
              <a:xfrm>
                <a:off x="2216696" y="2105067"/>
                <a:ext cx="360040"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6" idx="1"/>
              </p:cNvCxnSpPr>
              <p:nvPr/>
            </p:nvCxnSpPr>
            <p:spPr>
              <a:xfrm>
                <a:off x="6652253" y="2108008"/>
                <a:ext cx="261867"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268924" y="2110577"/>
                <a:ext cx="223089"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938976" y="3356992"/>
              <a:ext cx="8225816" cy="1111459"/>
              <a:chOff x="848544" y="1176569"/>
              <a:chExt cx="8225816" cy="1111459"/>
            </a:xfrm>
          </p:grpSpPr>
          <p:sp>
            <p:nvSpPr>
              <p:cNvPr id="28" name="Rectangle 27"/>
              <p:cNvSpPr/>
              <p:nvPr/>
            </p:nvSpPr>
            <p:spPr>
              <a:xfrm>
                <a:off x="848544" y="1176569"/>
                <a:ext cx="1781776" cy="36004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bg1"/>
                    </a:solidFill>
                  </a:rPr>
                  <a:t>Login &amp; Registration</a:t>
                </a:r>
                <a:endParaRPr lang="en-IN" sz="1400" b="1" dirty="0">
                  <a:solidFill>
                    <a:schemeClr val="bg1"/>
                  </a:solidFill>
                </a:endParaRPr>
              </a:p>
            </p:txBody>
          </p:sp>
          <p:sp>
            <p:nvSpPr>
              <p:cNvPr id="29" name="Rectangle 28"/>
              <p:cNvSpPr/>
              <p:nvPr/>
            </p:nvSpPr>
            <p:spPr>
              <a:xfrm>
                <a:off x="848544" y="1893404"/>
                <a:ext cx="1368152" cy="3600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bg1"/>
                    </a:solidFill>
                  </a:rPr>
                  <a:t>User</a:t>
                </a:r>
                <a:endParaRPr lang="en-IN" b="1" dirty="0">
                  <a:solidFill>
                    <a:schemeClr val="bg1"/>
                  </a:solidFill>
                </a:endParaRPr>
              </a:p>
            </p:txBody>
          </p:sp>
          <p:sp>
            <p:nvSpPr>
              <p:cNvPr id="30" name="Rectangle 29"/>
              <p:cNvSpPr/>
              <p:nvPr/>
            </p:nvSpPr>
            <p:spPr>
              <a:xfrm>
                <a:off x="2576736" y="1925047"/>
                <a:ext cx="169218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Book Cylinders</a:t>
                </a:r>
                <a:endParaRPr lang="en-IN" b="1" dirty="0">
                  <a:solidFill>
                    <a:schemeClr val="bg1"/>
                  </a:solidFill>
                </a:endParaRPr>
              </a:p>
            </p:txBody>
          </p:sp>
          <p:sp>
            <p:nvSpPr>
              <p:cNvPr id="31" name="Rectangle 30"/>
              <p:cNvSpPr/>
              <p:nvPr/>
            </p:nvSpPr>
            <p:spPr>
              <a:xfrm>
                <a:off x="4492013" y="1925047"/>
                <a:ext cx="2160240"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t>View Bookings History</a:t>
                </a:r>
                <a:endParaRPr lang="en-IN" sz="1600" b="1" dirty="0">
                  <a:solidFill>
                    <a:schemeClr val="bg1"/>
                  </a:solidFill>
                </a:endParaRPr>
              </a:p>
            </p:txBody>
          </p:sp>
          <p:sp>
            <p:nvSpPr>
              <p:cNvPr id="32" name="Rectangle 31"/>
              <p:cNvSpPr/>
              <p:nvPr/>
            </p:nvSpPr>
            <p:spPr>
              <a:xfrm>
                <a:off x="6914120" y="1927988"/>
                <a:ext cx="2160240"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Flexible Payment Option</a:t>
                </a:r>
                <a:endParaRPr lang="en-IN" sz="1400" b="1" dirty="0">
                  <a:solidFill>
                    <a:schemeClr val="bg1"/>
                  </a:solidFill>
                </a:endParaRPr>
              </a:p>
            </p:txBody>
          </p:sp>
          <p:cxnSp>
            <p:nvCxnSpPr>
              <p:cNvPr id="33" name="Straight Arrow Connector 32"/>
              <p:cNvCxnSpPr/>
              <p:nvPr/>
            </p:nvCxnSpPr>
            <p:spPr>
              <a:xfrm flipV="1">
                <a:off x="1532620" y="1536609"/>
                <a:ext cx="0" cy="356796"/>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30" idx="1"/>
              </p:cNvCxnSpPr>
              <p:nvPr/>
            </p:nvCxnSpPr>
            <p:spPr>
              <a:xfrm>
                <a:off x="2216696" y="2105067"/>
                <a:ext cx="360040"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2" idx="1"/>
              </p:cNvCxnSpPr>
              <p:nvPr/>
            </p:nvCxnSpPr>
            <p:spPr>
              <a:xfrm>
                <a:off x="6652253" y="2108008"/>
                <a:ext cx="261867"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268924" y="2110577"/>
                <a:ext cx="223089"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553320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927" y="476672"/>
            <a:ext cx="7710395" cy="523220"/>
          </a:xfrm>
          <a:prstGeom prst="rect">
            <a:avLst/>
          </a:prstGeom>
          <a:noFill/>
        </p:spPr>
        <p:txBody>
          <a:bodyPr wrap="square" rtlCol="0">
            <a:spAutoFit/>
          </a:bodyPr>
          <a:lstStyle/>
          <a:p>
            <a:pPr algn="just"/>
            <a:r>
              <a:rPr lang="en-IN" sz="2800" b="1" dirty="0" smtClean="0"/>
              <a:t>BENEFITS</a:t>
            </a:r>
            <a:endParaRPr lang="en-IN" sz="2800" b="1" dirty="0"/>
          </a:p>
        </p:txBody>
      </p:sp>
      <p:sp>
        <p:nvSpPr>
          <p:cNvPr id="5" name="TextBox 4"/>
          <p:cNvSpPr txBox="1"/>
          <p:nvPr/>
        </p:nvSpPr>
        <p:spPr>
          <a:xfrm>
            <a:off x="583864" y="999892"/>
            <a:ext cx="8042740" cy="5632311"/>
          </a:xfrm>
          <a:prstGeom prst="rect">
            <a:avLst/>
          </a:prstGeom>
          <a:noFill/>
        </p:spPr>
        <p:txBody>
          <a:bodyPr wrap="square" rtlCol="0">
            <a:spAutoFit/>
          </a:bodyPr>
          <a:lstStyle/>
          <a:p>
            <a:pPr marL="285750" indent="-285750">
              <a:buFont typeface="Wingdings" pitchFamily="2" charset="2"/>
              <a:buChar char="v"/>
            </a:pPr>
            <a:r>
              <a:rPr lang="en-US" b="1" dirty="0" smtClean="0"/>
              <a:t>Enhanced Customer Satisfaction:</a:t>
            </a:r>
            <a:endParaRPr lang="en-US" dirty="0" smtClean="0"/>
          </a:p>
          <a:p>
            <a:pPr marL="742950" lvl="1" indent="-285750">
              <a:buFont typeface="Arial" pitchFamily="34" charset="0"/>
              <a:buChar char="•"/>
            </a:pPr>
            <a:r>
              <a:rPr lang="en-US" b="1" dirty="0" smtClean="0"/>
              <a:t>Better User Experience:</a:t>
            </a:r>
            <a:r>
              <a:rPr lang="en-US" dirty="0" smtClean="0"/>
              <a:t> The ease of use, convenience, and reliability of the system lead to higher customer satisfaction and loyalty.</a:t>
            </a:r>
          </a:p>
          <a:p>
            <a:pPr marL="742950" lvl="1" indent="-285750">
              <a:buFont typeface="Arial" pitchFamily="34" charset="0"/>
              <a:buChar char="•"/>
            </a:pPr>
            <a:r>
              <a:rPr lang="en-US" b="1" dirty="0" smtClean="0"/>
              <a:t>Transparency:</a:t>
            </a:r>
            <a:r>
              <a:rPr lang="en-US" dirty="0" smtClean="0"/>
              <a:t> Providing customers with access to their booking history and real-time notifications builds trust and transparency.</a:t>
            </a:r>
          </a:p>
          <a:p>
            <a:pPr marL="285750" indent="-285750">
              <a:buFont typeface="Arial" pitchFamily="34" charset="0"/>
              <a:buChar char="•"/>
            </a:pPr>
            <a:endParaRPr lang="en-US" dirty="0" smtClean="0"/>
          </a:p>
          <a:p>
            <a:pPr marL="285750" indent="-285750">
              <a:buFont typeface="Wingdings" pitchFamily="2" charset="2"/>
              <a:buChar char="v"/>
            </a:pPr>
            <a:r>
              <a:rPr lang="en-US" b="1" dirty="0" smtClean="0"/>
              <a:t>Competitive Advantage:</a:t>
            </a:r>
            <a:endParaRPr lang="en-US" dirty="0" smtClean="0"/>
          </a:p>
          <a:p>
            <a:pPr marL="742950" lvl="1" indent="-285750">
              <a:buFont typeface="Arial" pitchFamily="34" charset="0"/>
              <a:buChar char="•"/>
            </a:pPr>
            <a:r>
              <a:rPr lang="en-US" b="1" dirty="0" smtClean="0"/>
              <a:t>Modern Solution:</a:t>
            </a:r>
            <a:r>
              <a:rPr lang="en-US" dirty="0" smtClean="0"/>
              <a:t> By offering an advanced online booking system, gas agencies can differentiate themselves from competitors who rely on traditional methods.</a:t>
            </a:r>
          </a:p>
          <a:p>
            <a:pPr marL="742950" lvl="1" indent="-285750">
              <a:buFont typeface="Arial" pitchFamily="34" charset="0"/>
              <a:buChar char="•"/>
            </a:pPr>
            <a:r>
              <a:rPr lang="en-US" b="1" dirty="0" smtClean="0"/>
              <a:t>Market Reach:</a:t>
            </a:r>
            <a:r>
              <a:rPr lang="en-US" dirty="0" smtClean="0"/>
              <a:t> An online platform allows agencies to reach a wider audience, including tech-savvy customers who prefer digital solutions.</a:t>
            </a:r>
          </a:p>
          <a:p>
            <a:pPr marL="285750" indent="-285750">
              <a:buFont typeface="Wingdings" pitchFamily="2" charset="2"/>
              <a:buChar char="v"/>
            </a:pPr>
            <a:endParaRPr lang="en-US" dirty="0" smtClean="0"/>
          </a:p>
          <a:p>
            <a:pPr marL="285750" indent="-285750">
              <a:buFont typeface="Wingdings" pitchFamily="2" charset="2"/>
              <a:buChar char="v"/>
            </a:pPr>
            <a:r>
              <a:rPr lang="en-US" b="1" dirty="0" smtClean="0"/>
              <a:t>Cost Efficiency:</a:t>
            </a:r>
            <a:endParaRPr lang="en-US" dirty="0" smtClean="0"/>
          </a:p>
          <a:p>
            <a:pPr marL="742950" lvl="1" indent="-285750">
              <a:buFont typeface="Arial" pitchFamily="34" charset="0"/>
              <a:buChar char="•"/>
            </a:pPr>
            <a:r>
              <a:rPr lang="en-US" b="1" dirty="0" smtClean="0"/>
              <a:t>Reduced Operational Costs:</a:t>
            </a:r>
            <a:r>
              <a:rPr lang="en-US" dirty="0" smtClean="0"/>
              <a:t> Automation and efficient management reduce the need for extensive staff and manual processes, lowering operational costs.</a:t>
            </a:r>
          </a:p>
          <a:p>
            <a:pPr marL="742950" lvl="1" indent="-285750">
              <a:buFont typeface="Arial" pitchFamily="34" charset="0"/>
              <a:buChar char="•"/>
            </a:pPr>
            <a:r>
              <a:rPr lang="en-US" b="1" dirty="0" smtClean="0"/>
              <a:t>Resource Optimization:</a:t>
            </a:r>
            <a:r>
              <a:rPr lang="en-US" dirty="0" smtClean="0"/>
              <a:t> Real-time data and reports help in optimizing resource allocation and inventory management, reducing waste and ensuring timely deliveries.</a:t>
            </a:r>
            <a:endParaRPr lang="en-US" dirty="0"/>
          </a:p>
        </p:txBody>
      </p:sp>
    </p:spTree>
    <p:extLst>
      <p:ext uri="{BB962C8B-B14F-4D97-AF65-F5344CB8AC3E}">
        <p14:creationId xmlns:p14="http://schemas.microsoft.com/office/powerpoint/2010/main" val="1267000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927" y="476672"/>
            <a:ext cx="7710395" cy="523220"/>
          </a:xfrm>
          <a:prstGeom prst="rect">
            <a:avLst/>
          </a:prstGeom>
          <a:noFill/>
        </p:spPr>
        <p:txBody>
          <a:bodyPr wrap="square" rtlCol="0">
            <a:spAutoFit/>
          </a:bodyPr>
          <a:lstStyle/>
          <a:p>
            <a:pPr algn="just"/>
            <a:r>
              <a:rPr lang="en-IN" sz="2800" b="1" dirty="0" smtClean="0"/>
              <a:t>SCREENSHOTS</a:t>
            </a:r>
            <a:endParaRPr lang="en-IN" sz="2800"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022" y="1124744"/>
            <a:ext cx="8204689"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1668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927" y="476672"/>
            <a:ext cx="7710395" cy="523220"/>
          </a:xfrm>
          <a:prstGeom prst="rect">
            <a:avLst/>
          </a:prstGeom>
          <a:noFill/>
        </p:spPr>
        <p:txBody>
          <a:bodyPr wrap="square" rtlCol="0">
            <a:spAutoFit/>
          </a:bodyPr>
          <a:lstStyle/>
          <a:p>
            <a:pPr algn="just"/>
            <a:r>
              <a:rPr lang="en-IN" sz="2800" b="1" dirty="0" smtClean="0"/>
              <a:t>SCREENSHOTS</a:t>
            </a:r>
            <a:endParaRPr lang="en-IN" sz="2800" b="1" dirty="0"/>
          </a:p>
        </p:txBody>
      </p:sp>
      <p:grpSp>
        <p:nvGrpSpPr>
          <p:cNvPr id="2" name="Group 1"/>
          <p:cNvGrpSpPr/>
          <p:nvPr/>
        </p:nvGrpSpPr>
        <p:grpSpPr>
          <a:xfrm>
            <a:off x="783272" y="999893"/>
            <a:ext cx="8277097" cy="5549638"/>
            <a:chOff x="848544" y="999893"/>
            <a:chExt cx="8966855" cy="5549638"/>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544" y="999893"/>
              <a:ext cx="4824536" cy="3900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7096" y="3284984"/>
              <a:ext cx="3998303" cy="3264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175871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927" y="476672"/>
            <a:ext cx="7710395" cy="523220"/>
          </a:xfrm>
          <a:prstGeom prst="rect">
            <a:avLst/>
          </a:prstGeom>
          <a:noFill/>
        </p:spPr>
        <p:txBody>
          <a:bodyPr wrap="square" rtlCol="0">
            <a:spAutoFit/>
          </a:bodyPr>
          <a:lstStyle/>
          <a:p>
            <a:pPr algn="just"/>
            <a:r>
              <a:rPr lang="en-IN" sz="2800" b="1" dirty="0" smtClean="0"/>
              <a:t>SCREENSHOTS</a:t>
            </a:r>
            <a:endParaRPr lang="en-IN" sz="2800" b="1" dirty="0"/>
          </a:p>
        </p:txBody>
      </p:sp>
      <p:grpSp>
        <p:nvGrpSpPr>
          <p:cNvPr id="2" name="Group 1"/>
          <p:cNvGrpSpPr/>
          <p:nvPr/>
        </p:nvGrpSpPr>
        <p:grpSpPr>
          <a:xfrm>
            <a:off x="849741" y="1196751"/>
            <a:ext cx="7114327" cy="4600575"/>
            <a:chOff x="920552" y="1196750"/>
            <a:chExt cx="7707188" cy="4600575"/>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52" y="1453926"/>
              <a:ext cx="3324225"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040" y="1196750"/>
              <a:ext cx="3314700"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418760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4460" y="972076"/>
            <a:ext cx="8588206" cy="5308884"/>
            <a:chOff x="416498" y="972076"/>
            <a:chExt cx="9303890" cy="5308884"/>
          </a:xfrm>
        </p:grpSpPr>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7" y="1340768"/>
              <a:ext cx="4680520" cy="226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3080" y="972076"/>
              <a:ext cx="4047308" cy="492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6498" y="3933056"/>
              <a:ext cx="5040559" cy="2347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TextBox 3"/>
          <p:cNvSpPr txBox="1"/>
          <p:nvPr/>
        </p:nvSpPr>
        <p:spPr>
          <a:xfrm>
            <a:off x="450927" y="476672"/>
            <a:ext cx="7710395" cy="523220"/>
          </a:xfrm>
          <a:prstGeom prst="rect">
            <a:avLst/>
          </a:prstGeom>
          <a:noFill/>
        </p:spPr>
        <p:txBody>
          <a:bodyPr wrap="square" rtlCol="0">
            <a:spAutoFit/>
          </a:bodyPr>
          <a:lstStyle/>
          <a:p>
            <a:pPr algn="just"/>
            <a:r>
              <a:rPr lang="en-IN" sz="2800" b="1" dirty="0" smtClean="0"/>
              <a:t>SCREENSHOTS</a:t>
            </a:r>
            <a:endParaRPr lang="en-IN" sz="2800" b="1" dirty="0"/>
          </a:p>
        </p:txBody>
      </p:sp>
    </p:spTree>
    <p:extLst>
      <p:ext uri="{BB962C8B-B14F-4D97-AF65-F5344CB8AC3E}">
        <p14:creationId xmlns:p14="http://schemas.microsoft.com/office/powerpoint/2010/main" val="3384070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927" y="476672"/>
            <a:ext cx="7710395" cy="523220"/>
          </a:xfrm>
          <a:prstGeom prst="rect">
            <a:avLst/>
          </a:prstGeom>
          <a:noFill/>
        </p:spPr>
        <p:txBody>
          <a:bodyPr wrap="square" rtlCol="0">
            <a:spAutoFit/>
          </a:bodyPr>
          <a:lstStyle/>
          <a:p>
            <a:pPr algn="just"/>
            <a:r>
              <a:rPr lang="en-IN" sz="2800" b="1" dirty="0" smtClean="0"/>
              <a:t>CONCLUSION </a:t>
            </a:r>
            <a:endParaRPr lang="en-IN" sz="2800" b="1" dirty="0"/>
          </a:p>
        </p:txBody>
      </p:sp>
      <p:sp>
        <p:nvSpPr>
          <p:cNvPr id="5" name="TextBox 4"/>
          <p:cNvSpPr txBox="1"/>
          <p:nvPr/>
        </p:nvSpPr>
        <p:spPr>
          <a:xfrm>
            <a:off x="454546" y="999892"/>
            <a:ext cx="8042740" cy="5909310"/>
          </a:xfrm>
          <a:prstGeom prst="rect">
            <a:avLst/>
          </a:prstGeom>
          <a:noFill/>
        </p:spPr>
        <p:txBody>
          <a:bodyPr wrap="square" rtlCol="0">
            <a:spAutoFit/>
          </a:bodyPr>
          <a:lstStyle/>
          <a:p>
            <a:pPr marL="285750" indent="-285750">
              <a:buFont typeface="Arial" pitchFamily="34" charset="0"/>
              <a:buChar char="•"/>
            </a:pPr>
            <a:r>
              <a:rPr lang="en-US" b="1" dirty="0" smtClean="0"/>
              <a:t>For Customers:</a:t>
            </a:r>
            <a:r>
              <a:rPr lang="en-US" dirty="0" smtClean="0"/>
              <a:t> </a:t>
            </a:r>
            <a:r>
              <a:rPr lang="en-US" dirty="0" err="1" smtClean="0"/>
              <a:t>GasEase</a:t>
            </a:r>
            <a:r>
              <a:rPr lang="en-US" dirty="0" smtClean="0"/>
              <a:t> provides unparalleled convenience, allowing users to book gas cylinders anytime and from anywhere. The user-friendly interface, flexible payment options, and real-time notifications enhance the overall booking experience, making it hassle-free and efficient. Access to booking history and instant email updates ensures transparency and keeps customers well-informed.</a:t>
            </a:r>
          </a:p>
          <a:p>
            <a:pPr marL="285750" indent="-285750">
              <a:buFont typeface="Arial" pitchFamily="34" charset="0"/>
              <a:buChar char="•"/>
            </a:pPr>
            <a:endParaRPr lang="en-US" dirty="0" smtClean="0"/>
          </a:p>
          <a:p>
            <a:pPr marL="285750" indent="-285750">
              <a:buFont typeface="Arial" pitchFamily="34" charset="0"/>
              <a:buChar char="•"/>
            </a:pPr>
            <a:r>
              <a:rPr lang="en-US" b="1" dirty="0" smtClean="0"/>
              <a:t>For Gas Agencies:</a:t>
            </a:r>
            <a:r>
              <a:rPr lang="en-US" dirty="0" smtClean="0"/>
              <a:t> The system significantly improves administrative efficiency by centralizing management tasks, automating processes, and providing real-time data. Administrators can easily manage user accounts, approve bookings, and communicate updates through a dedicated dashboard. Enhanced security measures and reliable database management ensure the safety and integrity of user data.</a:t>
            </a:r>
          </a:p>
          <a:p>
            <a:pPr marL="285750" indent="-285750">
              <a:buFont typeface="Arial" pitchFamily="34" charset="0"/>
              <a:buChar char="•"/>
            </a:pPr>
            <a:endParaRPr lang="en-US" dirty="0" smtClean="0"/>
          </a:p>
          <a:p>
            <a:pPr marL="285750" indent="-285750">
              <a:buFont typeface="Arial" pitchFamily="34" charset="0"/>
              <a:buChar char="•"/>
            </a:pPr>
            <a:r>
              <a:rPr lang="en-US" b="1" dirty="0" smtClean="0"/>
              <a:t>Overall Impact:</a:t>
            </a:r>
            <a:r>
              <a:rPr lang="en-US" dirty="0" smtClean="0"/>
              <a:t> </a:t>
            </a:r>
            <a:r>
              <a:rPr lang="en-US" dirty="0" err="1" smtClean="0"/>
              <a:t>GasEase</a:t>
            </a:r>
            <a:r>
              <a:rPr lang="en-US" dirty="0" smtClean="0"/>
              <a:t> offers a scalable and maintainable solution that can grow with increasing demand, ensuring long-term reliability and performance. By reducing operational costs and optimizing resource allocation, gas agencies can achieve higher efficiency and better serve their customers. The system's modern approach and advanced features provide a competitive advantage, helping agencies attract and retain tech-savvy customers.</a:t>
            </a:r>
          </a:p>
          <a:p>
            <a:pPr marL="285750" indent="-285750">
              <a:buFont typeface="Arial" pitchFamily="34" charset="0"/>
              <a:buChar char="•"/>
            </a:pPr>
            <a:endParaRPr lang="en-US" dirty="0"/>
          </a:p>
          <a:p>
            <a:pPr marL="285750" indent="-285750">
              <a:buFont typeface="Arial" pitchFamily="34" charset="0"/>
              <a:buChar char="•"/>
            </a:pPr>
            <a:r>
              <a:rPr lang="en-US" dirty="0" smtClean="0"/>
              <a:t>My </a:t>
            </a:r>
            <a:r>
              <a:rPr lang="en-US" dirty="0" err="1" smtClean="0"/>
              <a:t>GitHub</a:t>
            </a:r>
            <a:r>
              <a:rPr lang="en-US" dirty="0" smtClean="0"/>
              <a:t> repo : https://github.com/SurukuluGobinda/Gas_Agency_System</a:t>
            </a:r>
            <a:endParaRPr lang="en-US" dirty="0"/>
          </a:p>
        </p:txBody>
      </p:sp>
    </p:spTree>
    <p:extLst>
      <p:ext uri="{BB962C8B-B14F-4D97-AF65-F5344CB8AC3E}">
        <p14:creationId xmlns:p14="http://schemas.microsoft.com/office/powerpoint/2010/main" val="1570906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927" y="476672"/>
            <a:ext cx="7710395" cy="523220"/>
          </a:xfrm>
          <a:prstGeom prst="rect">
            <a:avLst/>
          </a:prstGeom>
          <a:noFill/>
        </p:spPr>
        <p:txBody>
          <a:bodyPr wrap="square" rtlCol="0">
            <a:spAutoFit/>
          </a:bodyPr>
          <a:lstStyle/>
          <a:p>
            <a:r>
              <a:rPr lang="en-IN" sz="2800" b="1" dirty="0" smtClean="0"/>
              <a:t>INTRODUCTION</a:t>
            </a:r>
          </a:p>
        </p:txBody>
      </p:sp>
      <p:sp>
        <p:nvSpPr>
          <p:cNvPr id="5" name="TextBox 4"/>
          <p:cNvSpPr txBox="1"/>
          <p:nvPr/>
        </p:nvSpPr>
        <p:spPr>
          <a:xfrm>
            <a:off x="583864" y="1268760"/>
            <a:ext cx="7178644" cy="2308324"/>
          </a:xfrm>
          <a:prstGeom prst="rect">
            <a:avLst/>
          </a:prstGeom>
          <a:noFill/>
        </p:spPr>
        <p:txBody>
          <a:bodyPr wrap="square" rtlCol="0">
            <a:spAutoFit/>
          </a:bodyPr>
          <a:lstStyle/>
          <a:p>
            <a:pPr marL="285750" indent="-285750">
              <a:buFont typeface="Arial" pitchFamily="34" charset="0"/>
              <a:buChar char="•"/>
            </a:pPr>
            <a:r>
              <a:rPr lang="en-US" dirty="0" smtClean="0"/>
              <a:t>My name is </a:t>
            </a:r>
            <a:r>
              <a:rPr lang="en-US" dirty="0" err="1" smtClean="0"/>
              <a:t>Surukulu</a:t>
            </a:r>
            <a:r>
              <a:rPr lang="en-US" dirty="0" smtClean="0"/>
              <a:t> </a:t>
            </a:r>
            <a:r>
              <a:rPr lang="en-US" dirty="0" err="1" smtClean="0"/>
              <a:t>Gobinda</a:t>
            </a:r>
            <a:r>
              <a:rPr lang="en-US" dirty="0" smtClean="0"/>
              <a:t> and I joined this program one month ago.</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r>
              <a:rPr lang="en-IN" dirty="0" smtClean="0"/>
              <a:t> </a:t>
            </a:r>
            <a:r>
              <a:rPr lang="en-US" dirty="0" smtClean="0"/>
              <a:t>I have worked on two projects, and I will explain these two projects in my report, one by one.</a:t>
            </a:r>
          </a:p>
          <a:p>
            <a:pPr marL="285750" indent="-285750">
              <a:buFont typeface="Arial" pitchFamily="34" charset="0"/>
              <a:buChar char="•"/>
            </a:pPr>
            <a:endParaRPr lang="en-US" dirty="0"/>
          </a:p>
          <a:p>
            <a:pPr marL="285750" indent="-285750">
              <a:buFont typeface="Arial" pitchFamily="34" charset="0"/>
              <a:buChar char="•"/>
            </a:pPr>
            <a:r>
              <a:rPr lang="en-US" dirty="0" smtClean="0"/>
              <a:t> My first project name is </a:t>
            </a:r>
            <a:r>
              <a:rPr lang="en-IN" dirty="0" smtClean="0"/>
              <a:t>Student-Teacher Booking Appointment and</a:t>
            </a:r>
            <a:r>
              <a:rPr lang="en-US" dirty="0"/>
              <a:t> </a:t>
            </a:r>
            <a:r>
              <a:rPr lang="en-US" dirty="0" smtClean="0"/>
              <a:t>my another project name is Gas Agency System.</a:t>
            </a:r>
            <a:endParaRPr lang="en-IN" dirty="0" smtClean="0"/>
          </a:p>
        </p:txBody>
      </p:sp>
    </p:spTree>
    <p:extLst>
      <p:ext uri="{BB962C8B-B14F-4D97-AF65-F5344CB8AC3E}">
        <p14:creationId xmlns:p14="http://schemas.microsoft.com/office/powerpoint/2010/main" val="3658785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564905"/>
            <a:ext cx="9144000" cy="1015663"/>
          </a:xfrm>
          <a:prstGeom prst="rect">
            <a:avLst/>
          </a:prstGeom>
          <a:noFill/>
        </p:spPr>
        <p:txBody>
          <a:bodyPr wrap="square" lIns="91440" tIns="45720" rIns="91440" bIns="45720">
            <a:spAutoFit/>
          </a:bodyPr>
          <a:lstStyle/>
          <a:p>
            <a:pPr algn="ctr"/>
            <a:r>
              <a:rPr lang="en-IN" sz="6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Gas Agency System</a:t>
            </a:r>
            <a:endParaRPr lang="en-US" sz="6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extLst>
      <p:ext uri="{BB962C8B-B14F-4D97-AF65-F5344CB8AC3E}">
        <p14:creationId xmlns:p14="http://schemas.microsoft.com/office/powerpoint/2010/main" val="4152707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927" y="476672"/>
            <a:ext cx="7710395" cy="523220"/>
          </a:xfrm>
          <a:prstGeom prst="rect">
            <a:avLst/>
          </a:prstGeom>
          <a:noFill/>
        </p:spPr>
        <p:txBody>
          <a:bodyPr wrap="square" rtlCol="0">
            <a:spAutoFit/>
          </a:bodyPr>
          <a:lstStyle/>
          <a:p>
            <a:pPr algn="just"/>
            <a:r>
              <a:rPr lang="en-IN" sz="2800" b="1" dirty="0" smtClean="0"/>
              <a:t>AIM OF THE PROJECT</a:t>
            </a:r>
            <a:endParaRPr lang="en-IN" sz="2800" b="1" dirty="0"/>
          </a:p>
        </p:txBody>
      </p:sp>
      <p:sp>
        <p:nvSpPr>
          <p:cNvPr id="5" name="TextBox 4"/>
          <p:cNvSpPr txBox="1"/>
          <p:nvPr/>
        </p:nvSpPr>
        <p:spPr>
          <a:xfrm>
            <a:off x="583864" y="1268760"/>
            <a:ext cx="8042740" cy="2308324"/>
          </a:xfrm>
          <a:prstGeom prst="rect">
            <a:avLst/>
          </a:prstGeom>
          <a:noFill/>
        </p:spPr>
        <p:txBody>
          <a:bodyPr wrap="square" rtlCol="0">
            <a:spAutoFit/>
          </a:bodyPr>
          <a:lstStyle/>
          <a:p>
            <a:pPr marL="285750" indent="-285750" algn="just">
              <a:buFont typeface="Wingdings" pitchFamily="2" charset="2"/>
              <a:buChar char="v"/>
            </a:pPr>
            <a:r>
              <a:rPr lang="en-US" dirty="0" err="1" smtClean="0"/>
              <a:t>GasEase</a:t>
            </a:r>
            <a:r>
              <a:rPr lang="en-US" dirty="0" smtClean="0"/>
              <a:t> is an innovative online gas booking system designed to streamline the process of ordering gas cylinders for households and businesses. </a:t>
            </a:r>
          </a:p>
          <a:p>
            <a:pPr marL="285750" indent="-285750" algn="just">
              <a:buFont typeface="Wingdings" pitchFamily="2" charset="2"/>
              <a:buChar char="v"/>
            </a:pPr>
            <a:endParaRPr lang="en-US" dirty="0"/>
          </a:p>
          <a:p>
            <a:pPr marL="285750" indent="-285750" algn="just">
              <a:buFont typeface="Wingdings" pitchFamily="2" charset="2"/>
              <a:buChar char="v"/>
            </a:pPr>
            <a:r>
              <a:rPr lang="en-US" dirty="0" smtClean="0"/>
              <a:t>By transitioning from the traditional phone-based booking method to an online platform. </a:t>
            </a:r>
          </a:p>
          <a:p>
            <a:pPr marL="285750" indent="-285750" algn="just">
              <a:buFont typeface="Wingdings" pitchFamily="2" charset="2"/>
              <a:buChar char="v"/>
            </a:pPr>
            <a:endParaRPr lang="en-US" dirty="0"/>
          </a:p>
          <a:p>
            <a:pPr marL="285750" indent="-285750" algn="just">
              <a:buFont typeface="Wingdings" pitchFamily="2" charset="2"/>
              <a:buChar char="v"/>
            </a:pPr>
            <a:r>
              <a:rPr lang="en-US" dirty="0" err="1" smtClean="0"/>
              <a:t>GasEase</a:t>
            </a:r>
            <a:r>
              <a:rPr lang="en-US" dirty="0" smtClean="0"/>
              <a:t> offers a more efficient, user-friendly, and transparent experience for both customers and administrators.</a:t>
            </a:r>
            <a:endParaRPr lang="en-IN" dirty="0" smtClean="0"/>
          </a:p>
        </p:txBody>
      </p:sp>
    </p:spTree>
    <p:extLst>
      <p:ext uri="{BB962C8B-B14F-4D97-AF65-F5344CB8AC3E}">
        <p14:creationId xmlns:p14="http://schemas.microsoft.com/office/powerpoint/2010/main" val="2391280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927" y="476672"/>
            <a:ext cx="7710395" cy="523220"/>
          </a:xfrm>
          <a:prstGeom prst="rect">
            <a:avLst/>
          </a:prstGeom>
          <a:noFill/>
        </p:spPr>
        <p:txBody>
          <a:bodyPr wrap="square" rtlCol="0">
            <a:spAutoFit/>
          </a:bodyPr>
          <a:lstStyle/>
          <a:p>
            <a:pPr algn="just"/>
            <a:r>
              <a:rPr lang="en-IN" sz="2800" b="1" dirty="0" smtClean="0"/>
              <a:t>OBJECTIVE OF THIS PROJECT</a:t>
            </a:r>
            <a:endParaRPr lang="en-IN" sz="2800" b="1" dirty="0"/>
          </a:p>
        </p:txBody>
      </p:sp>
      <p:sp>
        <p:nvSpPr>
          <p:cNvPr id="5" name="TextBox 4"/>
          <p:cNvSpPr txBox="1"/>
          <p:nvPr/>
        </p:nvSpPr>
        <p:spPr>
          <a:xfrm>
            <a:off x="583864" y="1124744"/>
            <a:ext cx="8042740" cy="5632311"/>
          </a:xfrm>
          <a:prstGeom prst="rect">
            <a:avLst/>
          </a:prstGeom>
          <a:noFill/>
        </p:spPr>
        <p:txBody>
          <a:bodyPr wrap="square" rtlCol="0">
            <a:spAutoFit/>
          </a:bodyPr>
          <a:lstStyle/>
          <a:p>
            <a:pPr marL="285750" indent="-285750" algn="just">
              <a:buFont typeface="Wingdings" pitchFamily="2" charset="2"/>
              <a:buChar char="v"/>
            </a:pPr>
            <a:r>
              <a:rPr lang="en-US" dirty="0" smtClean="0"/>
              <a:t>The primary objective of </a:t>
            </a:r>
            <a:r>
              <a:rPr lang="en-US" dirty="0" err="1" smtClean="0"/>
              <a:t>GasEase</a:t>
            </a:r>
            <a:r>
              <a:rPr lang="en-US" dirty="0" smtClean="0"/>
              <a:t> is to revolutionize the traditional gas cylinder booking process by providing an efficient, user-friendly, and reliable online platform. The system aims to enhance the convenience and satisfaction of customers while streamlining the administrative tasks for gas agencies. The key objectives include:</a:t>
            </a:r>
          </a:p>
          <a:p>
            <a:pPr marL="285750" indent="-285750" algn="just">
              <a:buFont typeface="Wingdings" pitchFamily="2" charset="2"/>
              <a:buChar char="v"/>
            </a:pPr>
            <a:endParaRPr lang="en-US" dirty="0"/>
          </a:p>
          <a:p>
            <a:pPr marL="342900" indent="-342900">
              <a:buFont typeface="Wingdings" pitchFamily="2" charset="2"/>
              <a:buChar char="q"/>
            </a:pPr>
            <a:r>
              <a:rPr lang="en-US" b="1" dirty="0" smtClean="0"/>
              <a:t> Convenience for Customers:</a:t>
            </a:r>
          </a:p>
          <a:p>
            <a:pPr marL="342900" indent="-342900">
              <a:buFont typeface="Wingdings" pitchFamily="2" charset="2"/>
              <a:buChar char="q"/>
            </a:pPr>
            <a:endParaRPr lang="en-US" dirty="0" smtClean="0"/>
          </a:p>
          <a:p>
            <a:pPr marL="800100" lvl="1" indent="-342900">
              <a:buFont typeface="Wingdings" pitchFamily="2" charset="2"/>
              <a:buChar char="§"/>
            </a:pPr>
            <a:r>
              <a:rPr lang="en-US" dirty="0" smtClean="0"/>
              <a:t>Enable customers to book gas cylinders online anytime and from anywhere, eliminating the need for phone calls and reducing waiting times.</a:t>
            </a:r>
          </a:p>
          <a:p>
            <a:pPr marL="800100" lvl="1" indent="-342900">
              <a:buFont typeface="Wingdings" pitchFamily="2" charset="2"/>
              <a:buChar char="§"/>
            </a:pPr>
            <a:r>
              <a:rPr lang="en-US" dirty="0" smtClean="0"/>
              <a:t>Provide a seamless registration and login process to ensure easy access to the system for all users.</a:t>
            </a:r>
          </a:p>
          <a:p>
            <a:pPr marL="342900" indent="-342900">
              <a:buFont typeface="Wingdings" pitchFamily="2" charset="2"/>
              <a:buChar char="q"/>
            </a:pPr>
            <a:endParaRPr lang="en-US" dirty="0" smtClean="0"/>
          </a:p>
          <a:p>
            <a:pPr marL="342900" indent="-342900">
              <a:buFont typeface="Wingdings" pitchFamily="2" charset="2"/>
              <a:buChar char="q"/>
            </a:pPr>
            <a:r>
              <a:rPr lang="en-US" b="1" dirty="0" smtClean="0"/>
              <a:t>Efficient Booking Process:</a:t>
            </a:r>
          </a:p>
          <a:p>
            <a:pPr marL="342900" indent="-342900">
              <a:buFont typeface="Wingdings" pitchFamily="2" charset="2"/>
              <a:buChar char="q"/>
            </a:pPr>
            <a:endParaRPr lang="en-US" dirty="0" smtClean="0"/>
          </a:p>
          <a:p>
            <a:pPr marL="800100" lvl="1" indent="-342900">
              <a:buFont typeface="Wingdings" pitchFamily="2" charset="2"/>
              <a:buChar char="§"/>
            </a:pPr>
            <a:r>
              <a:rPr lang="en-US" dirty="0" smtClean="0"/>
              <a:t>Allow users to book additional gas cylinders with just a few clicks, simplifying the entire process.</a:t>
            </a:r>
          </a:p>
          <a:p>
            <a:pPr marL="800100" lvl="1" indent="-342900">
              <a:buFont typeface="Wingdings" pitchFamily="2" charset="2"/>
              <a:buChar char="§"/>
            </a:pPr>
            <a:r>
              <a:rPr lang="en-US" dirty="0" smtClean="0"/>
              <a:t>Implement a real-time booking system that promptly notifies users of their booking status and updates.</a:t>
            </a:r>
          </a:p>
          <a:p>
            <a:pPr marL="285750" indent="-285750" algn="just">
              <a:buFont typeface="Wingdings" pitchFamily="2" charset="2"/>
              <a:buChar char="q"/>
            </a:pPr>
            <a:endParaRPr lang="en-IN" dirty="0" smtClean="0"/>
          </a:p>
        </p:txBody>
      </p:sp>
    </p:spTree>
    <p:extLst>
      <p:ext uri="{BB962C8B-B14F-4D97-AF65-F5344CB8AC3E}">
        <p14:creationId xmlns:p14="http://schemas.microsoft.com/office/powerpoint/2010/main" val="2429924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927" y="476672"/>
            <a:ext cx="7710395" cy="523220"/>
          </a:xfrm>
          <a:prstGeom prst="rect">
            <a:avLst/>
          </a:prstGeom>
          <a:noFill/>
        </p:spPr>
        <p:txBody>
          <a:bodyPr wrap="square" rtlCol="0">
            <a:spAutoFit/>
          </a:bodyPr>
          <a:lstStyle/>
          <a:p>
            <a:pPr algn="just"/>
            <a:r>
              <a:rPr lang="en-IN" sz="2800" b="1" dirty="0" smtClean="0"/>
              <a:t>OBJECTIVE OF THIS PROJECT</a:t>
            </a:r>
            <a:endParaRPr lang="en-IN" sz="2800" b="1" dirty="0"/>
          </a:p>
        </p:txBody>
      </p:sp>
      <p:sp>
        <p:nvSpPr>
          <p:cNvPr id="5" name="TextBox 4"/>
          <p:cNvSpPr txBox="1"/>
          <p:nvPr/>
        </p:nvSpPr>
        <p:spPr>
          <a:xfrm>
            <a:off x="583864" y="999892"/>
            <a:ext cx="8042740" cy="5632311"/>
          </a:xfrm>
          <a:prstGeom prst="rect">
            <a:avLst/>
          </a:prstGeom>
          <a:noFill/>
        </p:spPr>
        <p:txBody>
          <a:bodyPr wrap="square" rtlCol="0">
            <a:spAutoFit/>
          </a:bodyPr>
          <a:lstStyle/>
          <a:p>
            <a:pPr marL="342900" indent="-342900">
              <a:buFont typeface="Wingdings" pitchFamily="2" charset="2"/>
              <a:buChar char="q"/>
            </a:pPr>
            <a:r>
              <a:rPr lang="en-US" b="1" dirty="0" smtClean="0"/>
              <a:t>Flexible Payment Options:</a:t>
            </a:r>
          </a:p>
          <a:p>
            <a:pPr marL="342900" indent="-342900">
              <a:buFont typeface="Wingdings" pitchFamily="2" charset="2"/>
              <a:buChar char="q"/>
            </a:pPr>
            <a:endParaRPr lang="en-US" dirty="0" smtClean="0"/>
          </a:p>
          <a:p>
            <a:pPr marL="800100" lvl="1" indent="-342900">
              <a:buFont typeface="Wingdings" pitchFamily="2" charset="2"/>
              <a:buChar char="§"/>
            </a:pPr>
            <a:r>
              <a:rPr lang="en-US" dirty="0" smtClean="0"/>
              <a:t>Offer multiple payment methods, including cash on delivery and digital payments via </a:t>
            </a:r>
            <a:r>
              <a:rPr lang="en-US" dirty="0" err="1" smtClean="0"/>
              <a:t>Paytm</a:t>
            </a:r>
            <a:r>
              <a:rPr lang="en-US" dirty="0" smtClean="0"/>
              <a:t> QR codes, to cater to diverse user preferences.</a:t>
            </a:r>
          </a:p>
          <a:p>
            <a:pPr marL="800100" lvl="1" indent="-342900">
              <a:buFont typeface="Wingdings" pitchFamily="2" charset="2"/>
              <a:buChar char="§"/>
            </a:pPr>
            <a:r>
              <a:rPr lang="en-US" dirty="0" smtClean="0"/>
              <a:t>Ensure secure and reliable payment processing to build trust and convenience for users.</a:t>
            </a:r>
          </a:p>
          <a:p>
            <a:pPr marL="342900" indent="-342900">
              <a:buFont typeface="Wingdings" pitchFamily="2" charset="2"/>
              <a:buChar char="q"/>
            </a:pPr>
            <a:endParaRPr lang="en-US" dirty="0" smtClean="0"/>
          </a:p>
          <a:p>
            <a:pPr marL="342900" indent="-342900">
              <a:buFont typeface="Wingdings" pitchFamily="2" charset="2"/>
              <a:buChar char="q"/>
            </a:pPr>
            <a:r>
              <a:rPr lang="en-US" b="1" dirty="0" smtClean="0"/>
              <a:t>Transparent Booking History:</a:t>
            </a:r>
          </a:p>
          <a:p>
            <a:pPr marL="342900" indent="-342900">
              <a:buFont typeface="Wingdings" pitchFamily="2" charset="2"/>
              <a:buChar char="q"/>
            </a:pPr>
            <a:endParaRPr lang="en-US" dirty="0" smtClean="0"/>
          </a:p>
          <a:p>
            <a:pPr marL="800100" lvl="1" indent="-342900">
              <a:buFont typeface="Wingdings" pitchFamily="2" charset="2"/>
              <a:buChar char="§"/>
            </a:pPr>
            <a:r>
              <a:rPr lang="en-US" dirty="0" smtClean="0"/>
              <a:t>Provide users with access to their entire booking history, allowing them to manage and track their orders effectively.</a:t>
            </a:r>
          </a:p>
          <a:p>
            <a:pPr marL="800100" lvl="1" indent="-342900">
              <a:buFont typeface="Wingdings" pitchFamily="2" charset="2"/>
              <a:buChar char="§"/>
            </a:pPr>
            <a:r>
              <a:rPr lang="en-US" dirty="0" smtClean="0"/>
              <a:t>Send email notifications for account balance updates and transaction acknowledgments, keeping users informed at all times.</a:t>
            </a:r>
          </a:p>
          <a:p>
            <a:pPr marL="342900" indent="-342900">
              <a:buFont typeface="Wingdings" pitchFamily="2" charset="2"/>
              <a:buChar char="q"/>
            </a:pPr>
            <a:endParaRPr lang="en-US" dirty="0" smtClean="0"/>
          </a:p>
          <a:p>
            <a:pPr marL="342900" indent="-342900">
              <a:buFont typeface="Wingdings" pitchFamily="2" charset="2"/>
              <a:buChar char="q"/>
            </a:pPr>
            <a:r>
              <a:rPr lang="en-US" b="1" dirty="0" smtClean="0"/>
              <a:t>Streamlined Administration:</a:t>
            </a:r>
          </a:p>
          <a:p>
            <a:pPr marL="342900" indent="-342900">
              <a:buFont typeface="Wingdings" pitchFamily="2" charset="2"/>
              <a:buChar char="q"/>
            </a:pPr>
            <a:endParaRPr lang="en-US" dirty="0" smtClean="0"/>
          </a:p>
          <a:p>
            <a:pPr marL="800100" lvl="1" indent="-342900">
              <a:buFont typeface="Wingdings" pitchFamily="2" charset="2"/>
              <a:buChar char="§"/>
            </a:pPr>
            <a:r>
              <a:rPr lang="en-US" dirty="0" smtClean="0"/>
              <a:t>Equip administrators with a dedicated dashboard to manage user accounts, verify information, and approve or reject booking requests efficiently.</a:t>
            </a:r>
          </a:p>
          <a:p>
            <a:pPr marL="800100" lvl="1" indent="-342900">
              <a:buFont typeface="Wingdings" pitchFamily="2" charset="2"/>
              <a:buChar char="§"/>
            </a:pPr>
            <a:r>
              <a:rPr lang="en-US" dirty="0" smtClean="0"/>
              <a:t>Enable administrators to post notices and updates visible to all users, ensuring effective communication.</a:t>
            </a:r>
            <a:endParaRPr lang="en-US" dirty="0"/>
          </a:p>
        </p:txBody>
      </p:sp>
    </p:spTree>
    <p:extLst>
      <p:ext uri="{BB962C8B-B14F-4D97-AF65-F5344CB8AC3E}">
        <p14:creationId xmlns:p14="http://schemas.microsoft.com/office/powerpoint/2010/main" val="3563923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927" y="476672"/>
            <a:ext cx="7710395" cy="523220"/>
          </a:xfrm>
          <a:prstGeom prst="rect">
            <a:avLst/>
          </a:prstGeom>
          <a:noFill/>
        </p:spPr>
        <p:txBody>
          <a:bodyPr wrap="square" rtlCol="0">
            <a:spAutoFit/>
          </a:bodyPr>
          <a:lstStyle/>
          <a:p>
            <a:pPr algn="just"/>
            <a:r>
              <a:rPr lang="en-IN" sz="2800" b="1" dirty="0" smtClean="0"/>
              <a:t>OBJECTIVE OF THIS PROJECT</a:t>
            </a:r>
            <a:endParaRPr lang="en-IN" sz="2800" b="1" dirty="0"/>
          </a:p>
        </p:txBody>
      </p:sp>
      <p:sp>
        <p:nvSpPr>
          <p:cNvPr id="5" name="TextBox 4"/>
          <p:cNvSpPr txBox="1"/>
          <p:nvPr/>
        </p:nvSpPr>
        <p:spPr>
          <a:xfrm>
            <a:off x="583864" y="999892"/>
            <a:ext cx="8042740" cy="5632311"/>
          </a:xfrm>
          <a:prstGeom prst="rect">
            <a:avLst/>
          </a:prstGeom>
          <a:noFill/>
        </p:spPr>
        <p:txBody>
          <a:bodyPr wrap="square" rtlCol="0">
            <a:spAutoFit/>
          </a:bodyPr>
          <a:lstStyle/>
          <a:p>
            <a:pPr marL="285750" indent="-285750">
              <a:buFont typeface="Wingdings" pitchFamily="2" charset="2"/>
              <a:buChar char="q"/>
            </a:pPr>
            <a:r>
              <a:rPr lang="en-US" b="1" dirty="0" smtClean="0"/>
              <a:t>Enhanced Security and Reliability:</a:t>
            </a:r>
          </a:p>
          <a:p>
            <a:pPr marL="285750" indent="-285750">
              <a:buFont typeface="Wingdings" pitchFamily="2" charset="2"/>
              <a:buChar char="q"/>
            </a:pPr>
            <a:endParaRPr lang="en-US" dirty="0" smtClean="0"/>
          </a:p>
          <a:p>
            <a:pPr marL="742950" lvl="1" indent="-285750">
              <a:buFont typeface="Wingdings" pitchFamily="2" charset="2"/>
              <a:buChar char="§"/>
            </a:pPr>
            <a:r>
              <a:rPr lang="en-US" dirty="0" smtClean="0"/>
              <a:t>Utilize Firebase for secure authentication and real-time database management to protect user data and ensure system reliability.</a:t>
            </a:r>
          </a:p>
          <a:p>
            <a:pPr marL="742950" lvl="1" indent="-285750">
              <a:buFont typeface="Wingdings" pitchFamily="2" charset="2"/>
              <a:buChar char="§"/>
            </a:pPr>
            <a:r>
              <a:rPr lang="en-US" dirty="0" smtClean="0"/>
              <a:t>Implement comprehensive logging for all actions performed by the code to ensure transparency and facilitate troubleshooting.</a:t>
            </a:r>
          </a:p>
          <a:p>
            <a:pPr marL="285750" indent="-285750">
              <a:buFont typeface="Wingdings" pitchFamily="2" charset="2"/>
              <a:buChar char="q"/>
            </a:pPr>
            <a:endParaRPr lang="en-US" dirty="0" smtClean="0"/>
          </a:p>
          <a:p>
            <a:pPr marL="285750" indent="-285750">
              <a:buFont typeface="Wingdings" pitchFamily="2" charset="2"/>
              <a:buChar char="q"/>
            </a:pPr>
            <a:r>
              <a:rPr lang="en-US" b="1" dirty="0" smtClean="0"/>
              <a:t>Scalability and Maintainability:</a:t>
            </a:r>
          </a:p>
          <a:p>
            <a:pPr marL="285750" indent="-285750">
              <a:buFont typeface="Wingdings" pitchFamily="2" charset="2"/>
              <a:buChar char="q"/>
            </a:pPr>
            <a:endParaRPr lang="en-US" dirty="0" smtClean="0"/>
          </a:p>
          <a:p>
            <a:pPr marL="742950" lvl="1" indent="-285750">
              <a:buFont typeface="Wingdings" pitchFamily="2" charset="2"/>
              <a:buChar char="§"/>
            </a:pPr>
            <a:r>
              <a:rPr lang="en-US" dirty="0" smtClean="0"/>
              <a:t>Develop the code in a modular fashion, making it easy to maintain, test, and extend as the user base grows.</a:t>
            </a:r>
          </a:p>
          <a:p>
            <a:pPr marL="742950" lvl="1" indent="-285750">
              <a:buFont typeface="Wingdings" pitchFamily="2" charset="2"/>
              <a:buChar char="§"/>
            </a:pPr>
            <a:r>
              <a:rPr lang="en-US" dirty="0" smtClean="0"/>
              <a:t>Deploy the application on a cloud platform to ensure scalability and high availability.</a:t>
            </a:r>
          </a:p>
          <a:p>
            <a:pPr marL="285750" indent="-285750">
              <a:buFont typeface="Wingdings" pitchFamily="2" charset="2"/>
              <a:buChar char="q"/>
            </a:pPr>
            <a:endParaRPr lang="en-US" dirty="0" smtClean="0"/>
          </a:p>
          <a:p>
            <a:pPr marL="285750" indent="-285750">
              <a:buFont typeface="Wingdings" pitchFamily="2" charset="2"/>
              <a:buChar char="q"/>
            </a:pPr>
            <a:r>
              <a:rPr lang="en-US" b="1" dirty="0" smtClean="0"/>
              <a:t>User Satisfaction and Engagement:</a:t>
            </a:r>
          </a:p>
          <a:p>
            <a:pPr marL="285750" indent="-285750">
              <a:buFont typeface="Wingdings" pitchFamily="2" charset="2"/>
              <a:buChar char="q"/>
            </a:pPr>
            <a:endParaRPr lang="en-US" dirty="0" smtClean="0"/>
          </a:p>
          <a:p>
            <a:pPr marL="742950" lvl="1" indent="-285750">
              <a:buFont typeface="Wingdings" pitchFamily="2" charset="2"/>
              <a:buChar char="§"/>
            </a:pPr>
            <a:r>
              <a:rPr lang="en-US" dirty="0" smtClean="0"/>
              <a:t>Create a user-friendly interface with a clean design, making it easy for users to navigate and use the system.</a:t>
            </a:r>
          </a:p>
          <a:p>
            <a:pPr marL="742950" lvl="1" indent="-285750">
              <a:buFont typeface="Wingdings" pitchFamily="2" charset="2"/>
              <a:buChar char="§"/>
            </a:pPr>
            <a:r>
              <a:rPr lang="en-US" dirty="0" smtClean="0"/>
              <a:t>Continuously gather user feedback to improve and optimize the system, enhancing overall user satisfaction and engagement.</a:t>
            </a:r>
            <a:endParaRPr lang="en-US" dirty="0"/>
          </a:p>
        </p:txBody>
      </p:sp>
    </p:spTree>
    <p:extLst>
      <p:ext uri="{BB962C8B-B14F-4D97-AF65-F5344CB8AC3E}">
        <p14:creationId xmlns:p14="http://schemas.microsoft.com/office/powerpoint/2010/main" val="400894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927" y="476672"/>
            <a:ext cx="7710395" cy="523220"/>
          </a:xfrm>
          <a:prstGeom prst="rect">
            <a:avLst/>
          </a:prstGeom>
          <a:noFill/>
        </p:spPr>
        <p:txBody>
          <a:bodyPr wrap="square" rtlCol="0">
            <a:spAutoFit/>
          </a:bodyPr>
          <a:lstStyle/>
          <a:p>
            <a:pPr algn="just"/>
            <a:r>
              <a:rPr lang="en-IN" sz="2800" b="1" dirty="0" smtClean="0"/>
              <a:t>SOFTWARE USED</a:t>
            </a:r>
            <a:endParaRPr lang="en-IN" sz="2800" b="1" dirty="0"/>
          </a:p>
        </p:txBody>
      </p:sp>
      <p:sp>
        <p:nvSpPr>
          <p:cNvPr id="5" name="TextBox 4"/>
          <p:cNvSpPr txBox="1"/>
          <p:nvPr/>
        </p:nvSpPr>
        <p:spPr>
          <a:xfrm>
            <a:off x="583864" y="1412777"/>
            <a:ext cx="8042740" cy="2031325"/>
          </a:xfrm>
          <a:prstGeom prst="rect">
            <a:avLst/>
          </a:prstGeom>
          <a:noFill/>
        </p:spPr>
        <p:txBody>
          <a:bodyPr wrap="square" rtlCol="0">
            <a:spAutoFit/>
          </a:bodyPr>
          <a:lstStyle/>
          <a:p>
            <a:pPr marL="285750" indent="-285750" algn="just">
              <a:buFont typeface="Wingdings" pitchFamily="2" charset="2"/>
              <a:buChar char="v"/>
            </a:pPr>
            <a:r>
              <a:rPr lang="en-US" dirty="0" smtClean="0"/>
              <a:t>Front End: HTML5, CSS</a:t>
            </a:r>
            <a:endParaRPr lang="en-US" dirty="0"/>
          </a:p>
          <a:p>
            <a:pPr marL="285750" indent="-285750" algn="just">
              <a:buFont typeface="Wingdings" pitchFamily="2" charset="2"/>
              <a:buChar char="v"/>
            </a:pPr>
            <a:endParaRPr lang="en-US" dirty="0"/>
          </a:p>
          <a:p>
            <a:pPr marL="285750" indent="-285750" algn="just">
              <a:buFont typeface="Wingdings" pitchFamily="2" charset="2"/>
              <a:buChar char="v"/>
            </a:pPr>
            <a:r>
              <a:rPr lang="en-US" dirty="0" smtClean="0"/>
              <a:t>Database: Firebase</a:t>
            </a:r>
          </a:p>
          <a:p>
            <a:pPr marL="285750" indent="-285750" algn="just">
              <a:buFont typeface="Wingdings" pitchFamily="2" charset="2"/>
              <a:buChar char="v"/>
            </a:pPr>
            <a:endParaRPr lang="en-US" dirty="0"/>
          </a:p>
          <a:p>
            <a:pPr marL="285750" indent="-285750" algn="just">
              <a:buFont typeface="Wingdings" pitchFamily="2" charset="2"/>
              <a:buChar char="v"/>
            </a:pPr>
            <a:r>
              <a:rPr lang="en-US" dirty="0" smtClean="0"/>
              <a:t>Back End: </a:t>
            </a:r>
            <a:r>
              <a:rPr lang="en-IN" dirty="0" smtClean="0"/>
              <a:t>Java Script</a:t>
            </a:r>
            <a:endParaRPr lang="en-US" dirty="0" smtClean="0"/>
          </a:p>
          <a:p>
            <a:pPr marL="285750" indent="-285750" algn="just">
              <a:buFont typeface="Wingdings" pitchFamily="2" charset="2"/>
              <a:buChar char="v"/>
            </a:pPr>
            <a:endParaRPr lang="en-US" dirty="0"/>
          </a:p>
          <a:p>
            <a:pPr marL="285750" indent="-285750" algn="just">
              <a:buFont typeface="Wingdings" pitchFamily="2" charset="2"/>
              <a:buChar char="v"/>
            </a:pPr>
            <a:endParaRPr lang="en-US" dirty="0"/>
          </a:p>
        </p:txBody>
      </p:sp>
      <p:sp>
        <p:nvSpPr>
          <p:cNvPr id="6" name="TextBox 5"/>
          <p:cNvSpPr txBox="1"/>
          <p:nvPr/>
        </p:nvSpPr>
        <p:spPr>
          <a:xfrm>
            <a:off x="589544" y="3284985"/>
            <a:ext cx="8042740" cy="2585323"/>
          </a:xfrm>
          <a:prstGeom prst="rect">
            <a:avLst/>
          </a:prstGeom>
          <a:noFill/>
        </p:spPr>
        <p:txBody>
          <a:bodyPr wrap="square" rtlCol="0">
            <a:spAutoFit/>
          </a:bodyPr>
          <a:lstStyle/>
          <a:p>
            <a:r>
              <a:rPr lang="en-US" b="1" dirty="0" smtClean="0"/>
              <a:t>Technical Details</a:t>
            </a:r>
          </a:p>
          <a:p>
            <a:endParaRPr lang="en-US" b="1" dirty="0" smtClean="0"/>
          </a:p>
          <a:p>
            <a:pPr marL="285750" indent="-285750">
              <a:buFont typeface="Wingdings" pitchFamily="2" charset="2"/>
              <a:buChar char="q"/>
            </a:pPr>
            <a:r>
              <a:rPr lang="en-US" b="1" dirty="0" smtClean="0"/>
              <a:t>Frontend:</a:t>
            </a:r>
            <a:r>
              <a:rPr lang="en-US" dirty="0" smtClean="0"/>
              <a:t> Developed using HTML, CSS, and JavaScript to provide a responsive and intuitive user experience.</a:t>
            </a:r>
          </a:p>
          <a:p>
            <a:pPr marL="285750" indent="-285750">
              <a:buFont typeface="Wingdings" pitchFamily="2" charset="2"/>
              <a:buChar char="q"/>
            </a:pPr>
            <a:endParaRPr lang="en-US" dirty="0" smtClean="0"/>
          </a:p>
          <a:p>
            <a:pPr marL="285750" indent="-285750">
              <a:buFont typeface="Wingdings" pitchFamily="2" charset="2"/>
              <a:buChar char="q"/>
            </a:pPr>
            <a:r>
              <a:rPr lang="en-US" b="1" dirty="0" smtClean="0"/>
              <a:t>Backend:</a:t>
            </a:r>
            <a:r>
              <a:rPr lang="en-US" dirty="0" smtClean="0"/>
              <a:t> Utilizes Firebase </a:t>
            </a:r>
            <a:r>
              <a:rPr lang="en-US" dirty="0" err="1" smtClean="0"/>
              <a:t>Firestore</a:t>
            </a:r>
            <a:r>
              <a:rPr lang="en-US" dirty="0" smtClean="0"/>
              <a:t> for a </a:t>
            </a:r>
            <a:r>
              <a:rPr lang="en-US" dirty="0" err="1" smtClean="0"/>
              <a:t>NoSQL</a:t>
            </a:r>
            <a:r>
              <a:rPr lang="en-US" dirty="0" smtClean="0"/>
              <a:t> database, allowing for real-time data synchronization and storage.</a:t>
            </a:r>
          </a:p>
          <a:p>
            <a:pPr marL="285750" indent="-285750">
              <a:buFont typeface="Wingdings" pitchFamily="2" charset="2"/>
              <a:buChar char="q"/>
            </a:pPr>
            <a:endParaRPr lang="en-US" dirty="0" smtClean="0"/>
          </a:p>
          <a:p>
            <a:pPr marL="285750" indent="-285750">
              <a:buFont typeface="Wingdings" pitchFamily="2" charset="2"/>
              <a:buChar char="q"/>
            </a:pPr>
            <a:r>
              <a:rPr lang="en-US" b="1" dirty="0" smtClean="0"/>
              <a:t>Hosting:</a:t>
            </a:r>
            <a:r>
              <a:rPr lang="en-US" dirty="0" smtClean="0"/>
              <a:t> Can be deployed on Firebase Hosting for easy and scalable deployment.</a:t>
            </a:r>
            <a:endParaRPr lang="en-US" dirty="0"/>
          </a:p>
        </p:txBody>
      </p:sp>
    </p:spTree>
    <p:extLst>
      <p:ext uri="{BB962C8B-B14F-4D97-AF65-F5344CB8AC3E}">
        <p14:creationId xmlns:p14="http://schemas.microsoft.com/office/powerpoint/2010/main" val="1212935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927" y="476672"/>
            <a:ext cx="7710395" cy="523220"/>
          </a:xfrm>
          <a:prstGeom prst="rect">
            <a:avLst/>
          </a:prstGeom>
          <a:noFill/>
        </p:spPr>
        <p:txBody>
          <a:bodyPr wrap="square" rtlCol="0">
            <a:spAutoFit/>
          </a:bodyPr>
          <a:lstStyle/>
          <a:p>
            <a:pPr algn="just"/>
            <a:r>
              <a:rPr lang="en-IN" sz="2800" b="1" dirty="0" smtClean="0"/>
              <a:t>USAGE INSTRUCTIONS</a:t>
            </a:r>
            <a:endParaRPr lang="en-IN" sz="2800" b="1" dirty="0"/>
          </a:p>
        </p:txBody>
      </p:sp>
      <p:sp>
        <p:nvSpPr>
          <p:cNvPr id="5" name="TextBox 4"/>
          <p:cNvSpPr txBox="1"/>
          <p:nvPr/>
        </p:nvSpPr>
        <p:spPr>
          <a:xfrm>
            <a:off x="583864" y="1124744"/>
            <a:ext cx="8042740" cy="5355312"/>
          </a:xfrm>
          <a:prstGeom prst="rect">
            <a:avLst/>
          </a:prstGeom>
          <a:noFill/>
        </p:spPr>
        <p:txBody>
          <a:bodyPr wrap="square" rtlCol="0">
            <a:spAutoFit/>
          </a:bodyPr>
          <a:lstStyle/>
          <a:p>
            <a:pPr marL="285750" indent="-285750">
              <a:buFont typeface="Courier New" pitchFamily="49" charset="0"/>
              <a:buChar char="o"/>
            </a:pPr>
            <a:r>
              <a:rPr lang="en-US" b="1" dirty="0" smtClean="0"/>
              <a:t>User Registration and Login:</a:t>
            </a:r>
            <a:endParaRPr lang="en-US" dirty="0" smtClean="0"/>
          </a:p>
          <a:p>
            <a:pPr marL="742950" lvl="1" indent="-285750">
              <a:buFont typeface="Arial" pitchFamily="34" charset="0"/>
              <a:buChar char="•"/>
            </a:pPr>
            <a:r>
              <a:rPr lang="en-US" dirty="0" smtClean="0"/>
              <a:t>New users can register easily by providing their name, email, and password.</a:t>
            </a:r>
          </a:p>
          <a:p>
            <a:pPr marL="742950" lvl="1" indent="-285750">
              <a:buFont typeface="Arial" pitchFamily="34" charset="0"/>
              <a:buChar char="•"/>
            </a:pPr>
            <a:r>
              <a:rPr lang="en-US" dirty="0" smtClean="0"/>
              <a:t>Registered users can log in to their accounts to manage their bookings and view their history.</a:t>
            </a:r>
          </a:p>
          <a:p>
            <a:pPr marL="285750" indent="-285750">
              <a:buFont typeface="Courier New" pitchFamily="49" charset="0"/>
              <a:buChar char="o"/>
            </a:pPr>
            <a:endParaRPr lang="en-US" dirty="0" smtClean="0"/>
          </a:p>
          <a:p>
            <a:pPr marL="285750" indent="-285750">
              <a:buFont typeface="Courier New" pitchFamily="49" charset="0"/>
              <a:buChar char="o"/>
            </a:pPr>
            <a:r>
              <a:rPr lang="en-US" b="1" dirty="0" smtClean="0"/>
              <a:t>Cylinder Booking:</a:t>
            </a:r>
            <a:endParaRPr lang="en-US" dirty="0" smtClean="0"/>
          </a:p>
          <a:p>
            <a:pPr marL="742950" lvl="1" indent="-285750">
              <a:buFont typeface="Arial" pitchFamily="34" charset="0"/>
              <a:buChar char="•"/>
            </a:pPr>
            <a:r>
              <a:rPr lang="en-US" dirty="0" smtClean="0"/>
              <a:t>Users can book additional gas cylinders with just a few clicks when their existing cylinder is about to run out.</a:t>
            </a:r>
          </a:p>
          <a:p>
            <a:pPr marL="742950" lvl="1" indent="-285750">
              <a:buFont typeface="Arial" pitchFamily="34" charset="0"/>
              <a:buChar char="•"/>
            </a:pPr>
            <a:r>
              <a:rPr lang="en-US" dirty="0" smtClean="0"/>
              <a:t>Booking requests are sent to the system administrator for approval.</a:t>
            </a:r>
          </a:p>
          <a:p>
            <a:pPr marL="285750" indent="-285750">
              <a:buFont typeface="Courier New" pitchFamily="49" charset="0"/>
              <a:buChar char="o"/>
            </a:pPr>
            <a:endParaRPr lang="en-US" dirty="0" smtClean="0"/>
          </a:p>
          <a:p>
            <a:pPr marL="285750" indent="-285750">
              <a:buFont typeface="Courier New" pitchFamily="49" charset="0"/>
              <a:buChar char="o"/>
            </a:pPr>
            <a:r>
              <a:rPr lang="en-US" b="1" dirty="0" smtClean="0"/>
              <a:t>Payment Options:</a:t>
            </a:r>
            <a:endParaRPr lang="en-US" dirty="0" smtClean="0"/>
          </a:p>
          <a:p>
            <a:pPr marL="742950" lvl="1" indent="-285750">
              <a:buFont typeface="Arial" pitchFamily="34" charset="0"/>
              <a:buChar char="•"/>
            </a:pPr>
            <a:r>
              <a:rPr lang="en-US" dirty="0" smtClean="0"/>
              <a:t>Users have flexible payment options, including cash on delivery and digital payments via </a:t>
            </a:r>
            <a:r>
              <a:rPr lang="en-US" dirty="0" err="1" smtClean="0"/>
              <a:t>Paytm</a:t>
            </a:r>
            <a:r>
              <a:rPr lang="en-US" dirty="0" smtClean="0"/>
              <a:t> QR codes.</a:t>
            </a:r>
          </a:p>
          <a:p>
            <a:pPr marL="742950" lvl="1" indent="-285750">
              <a:buFont typeface="Arial" pitchFamily="34" charset="0"/>
              <a:buChar char="•"/>
            </a:pPr>
            <a:r>
              <a:rPr lang="en-US" dirty="0" smtClean="0"/>
              <a:t>Secure and convenient payment processing ensures a hassle-free experience.</a:t>
            </a:r>
          </a:p>
          <a:p>
            <a:pPr marL="285750" indent="-285750">
              <a:buFont typeface="Courier New" pitchFamily="49" charset="0"/>
              <a:buChar char="o"/>
            </a:pPr>
            <a:endParaRPr lang="en-US" dirty="0" smtClean="0"/>
          </a:p>
          <a:p>
            <a:pPr marL="285750" indent="-285750">
              <a:buFont typeface="Courier New" pitchFamily="49" charset="0"/>
              <a:buChar char="o"/>
            </a:pPr>
            <a:r>
              <a:rPr lang="en-US" b="1" dirty="0" smtClean="0"/>
              <a:t>Booking History:</a:t>
            </a:r>
            <a:endParaRPr lang="en-US" dirty="0" smtClean="0"/>
          </a:p>
          <a:p>
            <a:pPr marL="742950" lvl="1" indent="-285750">
              <a:buFont typeface="Arial" pitchFamily="34" charset="0"/>
              <a:buChar char="•"/>
            </a:pPr>
            <a:r>
              <a:rPr lang="en-US" dirty="0" smtClean="0"/>
              <a:t>Users can access their entire booking history to keep track of their past orders and manage their account effectively.</a:t>
            </a:r>
            <a:endParaRPr lang="en-US" dirty="0"/>
          </a:p>
        </p:txBody>
      </p:sp>
    </p:spTree>
    <p:extLst>
      <p:ext uri="{BB962C8B-B14F-4D97-AF65-F5344CB8AC3E}">
        <p14:creationId xmlns:p14="http://schemas.microsoft.com/office/powerpoint/2010/main" val="3897237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1146</Words>
  <Application>Microsoft Office PowerPoint</Application>
  <PresentationFormat>On-screen Show (4:3)</PresentationFormat>
  <Paragraphs>131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SURUKULU GOBINDA</dc:creator>
  <cp:lastModifiedBy>SURUKULU GOBINDA</cp:lastModifiedBy>
  <cp:revision>1</cp:revision>
  <dcterms:created xsi:type="dcterms:W3CDTF">2024-06-08T21:19:30Z</dcterms:created>
  <dcterms:modified xsi:type="dcterms:W3CDTF">2024-06-08T21:24:39Z</dcterms:modified>
</cp:coreProperties>
</file>