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Averag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6bd9ca6b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46bd9ca6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6bd9ca6b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46bd9ca6b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1659150" y="1583450"/>
            <a:ext cx="8873700" cy="5008800"/>
          </a:xfrm>
          <a:prstGeom prst="rect">
            <a:avLst/>
          </a:prstGeom>
          <a:solidFill>
            <a:srgbClr val="3B3B3B"/>
          </a:solid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5800"/>
              <a:buFont typeface="Arial"/>
              <a:buNone/>
            </a:pPr>
            <a:r>
              <a:rPr b="1" i="0" lang="en-US" sz="5800" u="none" cap="none" strike="noStrike">
                <a:solidFill>
                  <a:srgbClr val="FF6600"/>
                </a:solidFill>
                <a:latin typeface="Calibri"/>
                <a:ea typeface="Calibri"/>
                <a:cs typeface="Calibri"/>
                <a:sym typeface="Calibri"/>
              </a:rPr>
              <a:t>Exploratory Data Analysis and Modelling Proposal</a:t>
            </a:r>
            <a:endParaRPr b="1" i="0" sz="1900" u="none" cap="none" strike="noStrike">
              <a:solidFill>
                <a:srgbClr val="FF6600"/>
              </a:solidFill>
              <a:latin typeface="Calibri"/>
              <a:ea typeface="Calibri"/>
              <a:cs typeface="Calibri"/>
              <a:sym typeface="Calibri"/>
            </a:endParaRPr>
          </a:p>
          <a:p>
            <a:pPr indent="0" lvl="0" marL="444500" marR="0" rtl="0" algn="l">
              <a:lnSpc>
                <a:spcPct val="115000"/>
              </a:lnSpc>
              <a:spcBef>
                <a:spcPts val="0"/>
              </a:spcBef>
              <a:spcAft>
                <a:spcPts val="0"/>
              </a:spcAft>
              <a:buClr>
                <a:schemeClr val="dk1"/>
              </a:buClr>
              <a:buSzPts val="1100"/>
              <a:buFont typeface="Arial"/>
              <a:buNone/>
            </a:pPr>
            <a:r>
              <a:rPr b="0" i="0" lang="en-US" sz="2800" u="none" cap="none" strike="noStrike">
                <a:solidFill>
                  <a:schemeClr val="lt1"/>
                </a:solidFill>
                <a:latin typeface="Calibri"/>
                <a:ea typeface="Calibri"/>
                <a:cs typeface="Calibri"/>
                <a:sym typeface="Calibri"/>
              </a:rPr>
              <a:t>Persistency of a drug</a:t>
            </a:r>
            <a:endParaRPr b="0" i="0" sz="2800" u="none" cap="none" strike="noStrike">
              <a:solidFill>
                <a:schemeClr val="lt1"/>
              </a:solidFill>
              <a:latin typeface="Calibri"/>
              <a:ea typeface="Calibri"/>
              <a:cs typeface="Calibri"/>
              <a:sym typeface="Calibri"/>
            </a:endParaRPr>
          </a:p>
          <a:p>
            <a:pPr indent="0" lvl="0" marL="444500" marR="0" rtl="0" algn="l">
              <a:lnSpc>
                <a:spcPct val="115000"/>
              </a:lnSpc>
              <a:spcBef>
                <a:spcPts val="0"/>
              </a:spcBef>
              <a:spcAft>
                <a:spcPts val="0"/>
              </a:spcAft>
              <a:buClr>
                <a:schemeClr val="dk1"/>
              </a:buClr>
              <a:buSzPts val="1100"/>
              <a:buFont typeface="Arial"/>
              <a:buNone/>
            </a:pPr>
            <a:r>
              <a:rPr lang="en-US" sz="2400">
                <a:solidFill>
                  <a:schemeClr val="lt1"/>
                </a:solidFill>
              </a:rPr>
              <a:t>By : Cherif Sourour </a:t>
            </a:r>
            <a:endParaRPr sz="2400">
              <a:solidFill>
                <a:schemeClr val="lt1"/>
              </a:solidFill>
            </a:endParaRPr>
          </a:p>
          <a:p>
            <a:pPr indent="0" lvl="0" marL="444500" marR="0" rtl="0" algn="l">
              <a:lnSpc>
                <a:spcPct val="115000"/>
              </a:lnSpc>
              <a:spcBef>
                <a:spcPts val="0"/>
              </a:spcBef>
              <a:spcAft>
                <a:spcPts val="0"/>
              </a:spcAft>
              <a:buClr>
                <a:schemeClr val="dk1"/>
              </a:buClr>
              <a:buSzPts val="1100"/>
              <a:buFont typeface="Arial"/>
              <a:buNone/>
            </a:pPr>
            <a:r>
              <a:rPr lang="en-US" sz="2400">
                <a:solidFill>
                  <a:schemeClr val="lt1"/>
                </a:solidFill>
              </a:rPr>
              <a:t>Data Science Engineering Student </a:t>
            </a:r>
            <a:endParaRPr sz="2400">
              <a:solidFill>
                <a:schemeClr val="lt1"/>
              </a:solidFill>
            </a:endParaRPr>
          </a:p>
          <a:p>
            <a:pPr indent="0" lvl="0" marL="444500" marR="0" rtl="0" algn="l">
              <a:lnSpc>
                <a:spcPct val="115000"/>
              </a:lnSpc>
              <a:spcBef>
                <a:spcPts val="0"/>
              </a:spcBef>
              <a:spcAft>
                <a:spcPts val="0"/>
              </a:spcAft>
              <a:buClr>
                <a:schemeClr val="dk1"/>
              </a:buClr>
              <a:buSzPts val="1100"/>
              <a:buFont typeface="Arial"/>
              <a:buNone/>
            </a:pPr>
            <a:r>
              <a:rPr lang="en-US" sz="2400">
                <a:solidFill>
                  <a:schemeClr val="lt1"/>
                </a:solidFill>
              </a:rPr>
              <a:t>Esprit Tunisia</a:t>
            </a:r>
            <a:endParaRPr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3800">
                <a:solidFill>
                  <a:srgbClr val="FF6600"/>
                </a:solidFill>
              </a:rPr>
              <a:t>Risk, comorbidity and concomitant factors</a:t>
            </a:r>
            <a:endParaRPr sz="3800"/>
          </a:p>
        </p:txBody>
      </p:sp>
      <p:sp>
        <p:nvSpPr>
          <p:cNvPr id="153" name="Google Shape;153;p22"/>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latin typeface="Average"/>
              <a:ea typeface="Average"/>
              <a:cs typeface="Average"/>
              <a:sym typeface="Average"/>
            </a:endParaRPr>
          </a:p>
          <a:p>
            <a:pPr indent="0" lvl="0" marL="0" rtl="0" algn="l">
              <a:lnSpc>
                <a:spcPct val="115000"/>
              </a:lnSpc>
              <a:spcBef>
                <a:spcPts val="0"/>
              </a:spcBef>
              <a:spcAft>
                <a:spcPts val="0"/>
              </a:spcAft>
              <a:buSzPts val="2400"/>
              <a:buNone/>
            </a:pPr>
            <a:r>
              <a:rPr lang="en-US" sz="2050">
                <a:highlight>
                  <a:srgbClr val="FFFFFF"/>
                </a:highlight>
                <a:latin typeface="Average"/>
                <a:ea typeface="Average"/>
                <a:cs typeface="Average"/>
                <a:sym typeface="Average"/>
              </a:rPr>
              <a:t>Most of the patients already hold comorbidity factors, while holding risk factors is less common.</a:t>
            </a:r>
            <a:endParaRPr sz="2050">
              <a:highlight>
                <a:srgbClr val="FFFFFF"/>
              </a:highlight>
              <a:latin typeface="Average"/>
              <a:ea typeface="Average"/>
              <a:cs typeface="Average"/>
              <a:sym typeface="Average"/>
            </a:endParaRPr>
          </a:p>
          <a:p>
            <a:pPr indent="0" lvl="0" marL="0" rtl="0" algn="l">
              <a:lnSpc>
                <a:spcPct val="115000"/>
              </a:lnSpc>
              <a:spcBef>
                <a:spcPts val="1100"/>
              </a:spcBef>
              <a:spcAft>
                <a:spcPts val="0"/>
              </a:spcAft>
              <a:buSzPts val="2400"/>
              <a:buNone/>
            </a:pPr>
            <a:r>
              <a:rPr lang="en-US" sz="2050">
                <a:highlight>
                  <a:srgbClr val="FFFFFF"/>
                </a:highlight>
                <a:latin typeface="Average"/>
                <a:ea typeface="Average"/>
                <a:cs typeface="Average"/>
                <a:sym typeface="Average"/>
              </a:rPr>
              <a:t>Some highlights:</a:t>
            </a:r>
            <a:endParaRPr sz="2050">
              <a:highlight>
                <a:srgbClr val="FFFFFF"/>
              </a:highlight>
              <a:latin typeface="Average"/>
              <a:ea typeface="Average"/>
              <a:cs typeface="Average"/>
              <a:sym typeface="Average"/>
            </a:endParaRPr>
          </a:p>
          <a:p>
            <a:pPr indent="-358775" lvl="0" marL="457200" rtl="0" algn="l">
              <a:lnSpc>
                <a:spcPct val="115000"/>
              </a:lnSpc>
              <a:spcBef>
                <a:spcPts val="1100"/>
              </a:spcBef>
              <a:spcAft>
                <a:spcPts val="0"/>
              </a:spcAft>
              <a:buSzPts val="2050"/>
              <a:buFont typeface="Average"/>
              <a:buChar char="●"/>
            </a:pPr>
            <a:r>
              <a:rPr lang="en-US" sz="2050">
                <a:highlight>
                  <a:srgbClr val="FFFFFF"/>
                </a:highlight>
                <a:latin typeface="Average"/>
                <a:ea typeface="Average"/>
                <a:cs typeface="Average"/>
                <a:sym typeface="Average"/>
              </a:rPr>
              <a:t>The main comorbidity factor is related to lipoproteins and metabolism (cholesterol).</a:t>
            </a:r>
            <a:endParaRPr sz="2050">
              <a:highlight>
                <a:srgbClr val="FFFFFF"/>
              </a:highlight>
              <a:latin typeface="Average"/>
              <a:ea typeface="Average"/>
              <a:cs typeface="Average"/>
              <a:sym typeface="Average"/>
            </a:endParaRPr>
          </a:p>
          <a:p>
            <a:pPr indent="-358775" lvl="0" marL="457200" rtl="0" algn="l">
              <a:lnSpc>
                <a:spcPct val="115000"/>
              </a:lnSpc>
              <a:spcBef>
                <a:spcPts val="0"/>
              </a:spcBef>
              <a:spcAft>
                <a:spcPts val="0"/>
              </a:spcAft>
              <a:buSzPts val="2050"/>
              <a:buFont typeface="Average"/>
              <a:buChar char="●"/>
            </a:pPr>
            <a:r>
              <a:rPr lang="en-US" sz="2050">
                <a:highlight>
                  <a:srgbClr val="FFFFFF"/>
                </a:highlight>
                <a:latin typeface="Average"/>
                <a:ea typeface="Average"/>
                <a:cs typeface="Average"/>
                <a:sym typeface="Average"/>
              </a:rPr>
              <a:t>The main risk factor is deficiency in vitamin D.</a:t>
            </a:r>
            <a:endParaRPr sz="2050">
              <a:highlight>
                <a:srgbClr val="FFFFFF"/>
              </a:highlight>
              <a:latin typeface="Average"/>
              <a:ea typeface="Average"/>
              <a:cs typeface="Average"/>
              <a:sym typeface="Average"/>
            </a:endParaRPr>
          </a:p>
          <a:p>
            <a:pPr indent="-358775" lvl="0" marL="457200" rtl="0" algn="l">
              <a:lnSpc>
                <a:spcPct val="115000"/>
              </a:lnSpc>
              <a:spcBef>
                <a:spcPts val="0"/>
              </a:spcBef>
              <a:spcAft>
                <a:spcPts val="0"/>
              </a:spcAft>
              <a:buSzPts val="2050"/>
              <a:buFont typeface="Average"/>
              <a:buChar char="●"/>
            </a:pPr>
            <a:r>
              <a:rPr lang="en-US" sz="2050">
                <a:highlight>
                  <a:srgbClr val="FFFFFF"/>
                </a:highlight>
                <a:latin typeface="Average"/>
                <a:ea typeface="Average"/>
                <a:cs typeface="Average"/>
                <a:sym typeface="Average"/>
              </a:rPr>
              <a:t>More than one third has been found to have taken narcotics.</a:t>
            </a:r>
            <a:endParaRPr sz="2050">
              <a:highlight>
                <a:srgbClr val="FFFFFF"/>
              </a:highlight>
              <a:latin typeface="Average"/>
              <a:ea typeface="Average"/>
              <a:cs typeface="Average"/>
              <a:sym typeface="Average"/>
            </a:endParaRPr>
          </a:p>
          <a:p>
            <a:pPr indent="-358775" lvl="0" marL="457200" rtl="0" algn="l">
              <a:lnSpc>
                <a:spcPct val="115000"/>
              </a:lnSpc>
              <a:spcBef>
                <a:spcPts val="0"/>
              </a:spcBef>
              <a:spcAft>
                <a:spcPts val="0"/>
              </a:spcAft>
              <a:buSzPts val="2050"/>
              <a:buFont typeface="Average"/>
              <a:buChar char="●"/>
            </a:pPr>
            <a:r>
              <a:rPr lang="en-US" sz="2050">
                <a:highlight>
                  <a:srgbClr val="FFFFFF"/>
                </a:highlight>
                <a:latin typeface="Average"/>
                <a:ea typeface="Average"/>
                <a:cs typeface="Average"/>
                <a:sym typeface="Average"/>
              </a:rPr>
              <a:t>99 % of our sample hold at least one risk, comorbidity and/or concomitant factor.</a:t>
            </a:r>
            <a:endParaRPr sz="2050">
              <a:latin typeface="Average"/>
              <a:ea typeface="Average"/>
              <a:cs typeface="Average"/>
              <a:sym typeface="Average"/>
            </a:endParaRPr>
          </a:p>
          <a:p>
            <a:pPr indent="0" lvl="0" marL="0" rtl="0" algn="just">
              <a:lnSpc>
                <a:spcPct val="90000"/>
              </a:lnSpc>
              <a:spcBef>
                <a:spcPts val="1000"/>
              </a:spcBef>
              <a:spcAft>
                <a:spcPts val="0"/>
              </a:spcAft>
              <a:buSzPts val="2400"/>
              <a:buNone/>
            </a:pPr>
            <a:r>
              <a:t/>
            </a:r>
            <a:endParaRPr sz="22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54" name="Google Shape;154;p22"/>
          <p:cNvPicPr preferRelativeResize="0"/>
          <p:nvPr/>
        </p:nvPicPr>
        <p:blipFill rotWithShape="1">
          <a:blip r:embed="rId3">
            <a:alphaModFix/>
          </a:blip>
          <a:srcRect b="0" l="0" r="0" t="0"/>
          <a:stretch/>
        </p:blipFill>
        <p:spPr>
          <a:xfrm>
            <a:off x="1791820" y="3461900"/>
            <a:ext cx="2325467" cy="23254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ctrTitle"/>
          </p:nvPr>
        </p:nvSpPr>
        <p:spPr>
          <a:xfrm>
            <a:off x="0" y="0"/>
            <a:ext cx="51333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3800">
                <a:solidFill>
                  <a:srgbClr val="FF6600"/>
                </a:solidFill>
              </a:rPr>
              <a:t>Risk, comorbidity and concomitant factors</a:t>
            </a:r>
            <a:endParaRPr sz="3800"/>
          </a:p>
        </p:txBody>
      </p:sp>
      <p:sp>
        <p:nvSpPr>
          <p:cNvPr id="160" name="Google Shape;160;p23"/>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latin typeface="Average"/>
              <a:ea typeface="Average"/>
              <a:cs typeface="Average"/>
              <a:sym typeface="Average"/>
            </a:endParaRPr>
          </a:p>
          <a:p>
            <a:pPr indent="0" lvl="0" marL="0" rtl="0" algn="l">
              <a:lnSpc>
                <a:spcPct val="115000"/>
              </a:lnSpc>
              <a:spcBef>
                <a:spcPts val="0"/>
              </a:spcBef>
              <a:spcAft>
                <a:spcPts val="0"/>
              </a:spcAft>
              <a:buSzPts val="2400"/>
              <a:buNone/>
            </a:pPr>
            <a:r>
              <a:rPr lang="en-US" sz="2000">
                <a:highlight>
                  <a:srgbClr val="FFFFFF"/>
                </a:highlight>
                <a:latin typeface="Average"/>
                <a:ea typeface="Average"/>
                <a:cs typeface="Average"/>
                <a:sym typeface="Average"/>
              </a:rPr>
              <a:t>There are some significant differences between genders:</a:t>
            </a:r>
            <a:endParaRPr sz="2000">
              <a:highlight>
                <a:srgbClr val="FFFFFF"/>
              </a:highlight>
              <a:latin typeface="Average"/>
              <a:ea typeface="Average"/>
              <a:cs typeface="Average"/>
              <a:sym typeface="Average"/>
            </a:endParaRPr>
          </a:p>
          <a:p>
            <a:pPr indent="-355600" lvl="0" marL="457200" rtl="0" algn="l">
              <a:lnSpc>
                <a:spcPct val="115000"/>
              </a:lnSpc>
              <a:spcBef>
                <a:spcPts val="1100"/>
              </a:spcBef>
              <a:spcAft>
                <a:spcPts val="0"/>
              </a:spcAft>
              <a:buSzPts val="2000"/>
              <a:buChar char="●"/>
            </a:pPr>
            <a:r>
              <a:rPr lang="en-US" sz="2000">
                <a:highlight>
                  <a:srgbClr val="FFFFFF"/>
                </a:highlight>
                <a:latin typeface="Average"/>
                <a:ea typeface="Average"/>
                <a:cs typeface="Average"/>
                <a:sym typeface="Average"/>
              </a:rPr>
              <a:t>Women seem to be more affected by </a:t>
            </a:r>
            <a:r>
              <a:rPr b="1" lang="en-US" sz="2000">
                <a:highlight>
                  <a:srgbClr val="FFFFFF"/>
                </a:highlight>
                <a:latin typeface="Average"/>
                <a:ea typeface="Average"/>
                <a:cs typeface="Average"/>
                <a:sym typeface="Average"/>
              </a:rPr>
              <a:t>vitamin D deficiencies</a:t>
            </a:r>
            <a:r>
              <a:rPr lang="en-US" sz="2000">
                <a:highlight>
                  <a:srgbClr val="FFFFFF"/>
                </a:highlight>
                <a:latin typeface="Average"/>
                <a:ea typeface="Average"/>
                <a:cs typeface="Average"/>
                <a:sym typeface="Average"/>
              </a:rPr>
              <a:t>.</a:t>
            </a:r>
            <a:endParaRPr sz="2000">
              <a:highlight>
                <a:srgbClr val="FFFFFF"/>
              </a:highlight>
              <a:latin typeface="Average"/>
              <a:ea typeface="Average"/>
              <a:cs typeface="Average"/>
              <a:sym typeface="Average"/>
            </a:endParaRPr>
          </a:p>
          <a:p>
            <a:pPr indent="-355600" lvl="0" marL="457200" rtl="0" algn="l">
              <a:lnSpc>
                <a:spcPct val="115000"/>
              </a:lnSpc>
              <a:spcBef>
                <a:spcPts val="0"/>
              </a:spcBef>
              <a:spcAft>
                <a:spcPts val="0"/>
              </a:spcAft>
              <a:buSzPts val="2000"/>
              <a:buChar char="●"/>
            </a:pPr>
            <a:r>
              <a:rPr lang="en-US" sz="2000">
                <a:highlight>
                  <a:srgbClr val="FFFFFF"/>
                </a:highlight>
                <a:latin typeface="Average"/>
                <a:ea typeface="Average"/>
                <a:cs typeface="Average"/>
                <a:sym typeface="Average"/>
              </a:rPr>
              <a:t>More than twice as many women as men have passed as screening for </a:t>
            </a:r>
            <a:r>
              <a:rPr b="1" lang="en-US" sz="2000">
                <a:highlight>
                  <a:srgbClr val="FFFFFF"/>
                </a:highlight>
                <a:latin typeface="Average"/>
                <a:ea typeface="Average"/>
                <a:cs typeface="Average"/>
                <a:sym typeface="Average"/>
              </a:rPr>
              <a:t>malignant neoplasms</a:t>
            </a:r>
            <a:r>
              <a:rPr lang="en-US" sz="2000">
                <a:highlight>
                  <a:srgbClr val="FFFFFF"/>
                </a:highlight>
                <a:latin typeface="Average"/>
                <a:ea typeface="Average"/>
                <a:cs typeface="Average"/>
                <a:sym typeface="Average"/>
              </a:rPr>
              <a:t>.</a:t>
            </a:r>
            <a:endParaRPr sz="2000">
              <a:highlight>
                <a:srgbClr val="FFFFFF"/>
              </a:highlight>
              <a:latin typeface="Average"/>
              <a:ea typeface="Average"/>
              <a:cs typeface="Average"/>
              <a:sym typeface="Average"/>
            </a:endParaRPr>
          </a:p>
          <a:p>
            <a:pPr indent="-355600" lvl="0" marL="457200" rtl="0" algn="l">
              <a:lnSpc>
                <a:spcPct val="115000"/>
              </a:lnSpc>
              <a:spcBef>
                <a:spcPts val="0"/>
              </a:spcBef>
              <a:spcAft>
                <a:spcPts val="0"/>
              </a:spcAft>
              <a:buSzPts val="2000"/>
              <a:buChar char="●"/>
            </a:pPr>
            <a:r>
              <a:rPr lang="en-US" sz="2000">
                <a:highlight>
                  <a:srgbClr val="FFFFFF"/>
                </a:highlight>
                <a:latin typeface="Average"/>
                <a:ea typeface="Average"/>
                <a:cs typeface="Average"/>
                <a:sym typeface="Average"/>
              </a:rPr>
              <a:t>Four times as many men as women suffer from </a:t>
            </a:r>
            <a:r>
              <a:rPr b="1" lang="en-US" sz="2000">
                <a:highlight>
                  <a:srgbClr val="FFFFFF"/>
                </a:highlight>
                <a:latin typeface="Average"/>
                <a:ea typeface="Average"/>
                <a:cs typeface="Average"/>
                <a:sym typeface="Average"/>
              </a:rPr>
              <a:t>Hypogonadism</a:t>
            </a:r>
            <a:r>
              <a:rPr lang="en-US" sz="2000">
                <a:highlight>
                  <a:srgbClr val="FFFFFF"/>
                </a:highlight>
                <a:latin typeface="Average"/>
                <a:ea typeface="Average"/>
                <a:cs typeface="Average"/>
                <a:sym typeface="Average"/>
              </a:rPr>
              <a:t> (untreated).</a:t>
            </a:r>
            <a:endParaRPr sz="2000">
              <a:highlight>
                <a:srgbClr val="FFFFFF"/>
              </a:highlight>
              <a:latin typeface="Average"/>
              <a:ea typeface="Average"/>
              <a:cs typeface="Average"/>
              <a:sym typeface="Average"/>
            </a:endParaRPr>
          </a:p>
          <a:p>
            <a:pPr indent="0" lvl="0" marL="457200" rtl="0" algn="l">
              <a:lnSpc>
                <a:spcPct val="115000"/>
              </a:lnSpc>
              <a:spcBef>
                <a:spcPts val="1100"/>
              </a:spcBef>
              <a:spcAft>
                <a:spcPts val="0"/>
              </a:spcAft>
              <a:buSzPts val="2400"/>
              <a:buNone/>
            </a:pPr>
            <a:r>
              <a:t/>
            </a:r>
            <a:endParaRPr sz="2416">
              <a:highlight>
                <a:srgbClr val="FFFFFF"/>
              </a:highlight>
              <a:latin typeface="Arial"/>
              <a:ea typeface="Arial"/>
              <a:cs typeface="Arial"/>
              <a:sym typeface="Arial"/>
            </a:endParaRPr>
          </a:p>
          <a:p>
            <a:pPr indent="0" lvl="0" marL="0" rtl="0" algn="just">
              <a:lnSpc>
                <a:spcPct val="90000"/>
              </a:lnSpc>
              <a:spcBef>
                <a:spcPts val="1000"/>
              </a:spcBef>
              <a:spcAft>
                <a:spcPts val="0"/>
              </a:spcAft>
              <a:buSzPts val="2400"/>
              <a:buNone/>
            </a:pPr>
            <a:r>
              <a:t/>
            </a:r>
            <a:endParaRPr sz="22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61" name="Google Shape;161;p23"/>
          <p:cNvPicPr preferRelativeResize="0"/>
          <p:nvPr/>
        </p:nvPicPr>
        <p:blipFill rotWithShape="1">
          <a:blip r:embed="rId3">
            <a:alphaModFix/>
          </a:blip>
          <a:srcRect b="0" l="0" r="0" t="0"/>
          <a:stretch/>
        </p:blipFill>
        <p:spPr>
          <a:xfrm>
            <a:off x="1627570" y="3618575"/>
            <a:ext cx="2325467" cy="23254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Risk, comorbidity and concomitant factors</a:t>
            </a:r>
            <a:endParaRPr/>
          </a:p>
        </p:txBody>
      </p:sp>
      <p:sp>
        <p:nvSpPr>
          <p:cNvPr id="167" name="Google Shape;167;p24"/>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fontScale="55000" lnSpcReduction="10000"/>
          </a:bodyPr>
          <a:lstStyle/>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t/>
            </a:r>
            <a:endParaRPr>
              <a:solidFill>
                <a:srgbClr val="FF6600"/>
              </a:solidFill>
            </a:endParaRPr>
          </a:p>
          <a:p>
            <a:pPr indent="-354330" lvl="0" marL="457200" rtl="0" algn="l">
              <a:lnSpc>
                <a:spcPct val="115000"/>
              </a:lnSpc>
              <a:spcBef>
                <a:spcPts val="1100"/>
              </a:spcBef>
              <a:spcAft>
                <a:spcPts val="0"/>
              </a:spcAft>
              <a:buSzPct val="100000"/>
              <a:buChar char="●"/>
            </a:pPr>
            <a:r>
              <a:rPr lang="en-US" sz="3600">
                <a:highlight>
                  <a:srgbClr val="FFFFFF"/>
                </a:highlight>
                <a:latin typeface="Average"/>
                <a:ea typeface="Average"/>
                <a:cs typeface="Average"/>
                <a:sym typeface="Average"/>
              </a:rPr>
              <a:t>As expected, patients </a:t>
            </a:r>
            <a:r>
              <a:rPr b="1" lang="en-US" sz="3600">
                <a:highlight>
                  <a:srgbClr val="FFFFFF"/>
                </a:highlight>
                <a:latin typeface="Average"/>
                <a:ea typeface="Average"/>
                <a:cs typeface="Average"/>
                <a:sym typeface="Average"/>
              </a:rPr>
              <a:t>older than 65</a:t>
            </a:r>
            <a:r>
              <a:rPr lang="en-US" sz="3600">
                <a:highlight>
                  <a:srgbClr val="FFFFFF"/>
                </a:highlight>
                <a:latin typeface="Average"/>
                <a:ea typeface="Average"/>
                <a:cs typeface="Average"/>
                <a:sym typeface="Average"/>
              </a:rPr>
              <a:t> are affected by the mentioned factors in a higher proportion.</a:t>
            </a:r>
            <a:endParaRPr sz="3600">
              <a:highlight>
                <a:srgbClr val="FFFFFF"/>
              </a:highlight>
              <a:latin typeface="Average"/>
              <a:ea typeface="Average"/>
              <a:cs typeface="Average"/>
              <a:sym typeface="Average"/>
            </a:endParaRPr>
          </a:p>
          <a:p>
            <a:pPr indent="-354330" lvl="0" marL="457200" rtl="0" algn="l">
              <a:lnSpc>
                <a:spcPct val="115000"/>
              </a:lnSpc>
              <a:spcBef>
                <a:spcPts val="0"/>
              </a:spcBef>
              <a:spcAft>
                <a:spcPts val="0"/>
              </a:spcAft>
              <a:buSzPct val="100000"/>
              <a:buFont typeface="Arial"/>
              <a:buChar char="●"/>
            </a:pPr>
            <a:r>
              <a:rPr lang="en-US" sz="3600">
                <a:highlight>
                  <a:srgbClr val="FFFFFF"/>
                </a:highlight>
                <a:latin typeface="Average"/>
                <a:ea typeface="Average"/>
                <a:cs typeface="Average"/>
                <a:sym typeface="Average"/>
              </a:rPr>
              <a:t>There are some risks and other factors that seem to be significantly higher in </a:t>
            </a:r>
            <a:r>
              <a:rPr b="1" lang="en-US" sz="3600">
                <a:highlight>
                  <a:srgbClr val="FFFFFF"/>
                </a:highlight>
                <a:latin typeface="Average"/>
                <a:ea typeface="Average"/>
                <a:cs typeface="Average"/>
                <a:sym typeface="Average"/>
              </a:rPr>
              <a:t>South and West regions</a:t>
            </a:r>
            <a:r>
              <a:rPr lang="en-US" sz="3600">
                <a:highlight>
                  <a:srgbClr val="FFFFFF"/>
                </a:highlight>
                <a:latin typeface="Average"/>
                <a:ea typeface="Average"/>
                <a:cs typeface="Average"/>
                <a:sym typeface="Average"/>
              </a:rPr>
              <a:t>. It might be interesting to find out about socioeconomic factors aside.</a:t>
            </a:r>
            <a:endParaRPr sz="3600">
              <a:highlight>
                <a:srgbClr val="FFFFFF"/>
              </a:highlight>
              <a:latin typeface="Average"/>
              <a:ea typeface="Average"/>
              <a:cs typeface="Average"/>
              <a:sym typeface="Average"/>
            </a:endParaRPr>
          </a:p>
          <a:p>
            <a:pPr indent="-354330" lvl="0" marL="457200" rtl="0" algn="l">
              <a:lnSpc>
                <a:spcPct val="115000"/>
              </a:lnSpc>
              <a:spcBef>
                <a:spcPts val="0"/>
              </a:spcBef>
              <a:spcAft>
                <a:spcPts val="0"/>
              </a:spcAft>
              <a:buSzPct val="100000"/>
              <a:buFont typeface="Arial"/>
              <a:buChar char="●"/>
            </a:pPr>
            <a:r>
              <a:rPr lang="en-US" sz="3600">
                <a:highlight>
                  <a:srgbClr val="FFFFFF"/>
                </a:highlight>
                <a:latin typeface="Average"/>
                <a:ea typeface="Average"/>
                <a:cs typeface="Average"/>
                <a:sym typeface="Average"/>
              </a:rPr>
              <a:t>There seem to be some remarkable differences between </a:t>
            </a:r>
            <a:r>
              <a:rPr b="1" lang="en-US" sz="3600">
                <a:highlight>
                  <a:srgbClr val="FFFFFF"/>
                </a:highlight>
                <a:latin typeface="Average"/>
                <a:ea typeface="Average"/>
                <a:cs typeface="Average"/>
                <a:sym typeface="Average"/>
              </a:rPr>
              <a:t>Asian and other</a:t>
            </a:r>
            <a:r>
              <a:rPr lang="en-US" sz="3600">
                <a:highlight>
                  <a:srgbClr val="FFFFFF"/>
                </a:highlight>
                <a:latin typeface="Average"/>
                <a:ea typeface="Average"/>
                <a:cs typeface="Average"/>
                <a:sym typeface="Average"/>
              </a:rPr>
              <a:t> races. They are probably due to cultural factors and other behaviours, like medical reviews on a more regular basis (this is just a hypothesis to be found out).</a:t>
            </a:r>
            <a:endParaRPr sz="3600">
              <a:highlight>
                <a:srgbClr val="FFFFFF"/>
              </a:highlight>
              <a:latin typeface="Average"/>
              <a:ea typeface="Average"/>
              <a:cs typeface="Average"/>
              <a:sym typeface="Average"/>
            </a:endParaRPr>
          </a:p>
          <a:p>
            <a:pPr indent="0" lvl="0" marL="457200" rtl="0" algn="l">
              <a:lnSpc>
                <a:spcPct val="115000"/>
              </a:lnSpc>
              <a:spcBef>
                <a:spcPts val="1100"/>
              </a:spcBef>
              <a:spcAft>
                <a:spcPts val="0"/>
              </a:spcAft>
              <a:buSzPct val="180614"/>
              <a:buNone/>
            </a:pPr>
            <a:r>
              <a:t/>
            </a:r>
            <a:endParaRPr sz="2416">
              <a:highlight>
                <a:srgbClr val="FFFFFF"/>
              </a:highlight>
              <a:latin typeface="Arial"/>
              <a:ea typeface="Arial"/>
              <a:cs typeface="Arial"/>
              <a:sym typeface="Arial"/>
            </a:endParaRPr>
          </a:p>
          <a:p>
            <a:pPr indent="0" lvl="0" marL="0" rtl="0" algn="just">
              <a:lnSpc>
                <a:spcPct val="90000"/>
              </a:lnSpc>
              <a:spcBef>
                <a:spcPts val="1000"/>
              </a:spcBef>
              <a:spcAft>
                <a:spcPts val="0"/>
              </a:spcAft>
              <a:buSzPct val="198347"/>
              <a:buNone/>
            </a:pPr>
            <a:r>
              <a:t/>
            </a:r>
            <a:endParaRPr sz="2200"/>
          </a:p>
          <a:p>
            <a:pPr indent="0" lvl="0" marL="0" rtl="0" algn="ctr">
              <a:lnSpc>
                <a:spcPct val="90000"/>
              </a:lnSpc>
              <a:spcBef>
                <a:spcPts val="1000"/>
              </a:spcBef>
              <a:spcAft>
                <a:spcPts val="0"/>
              </a:spcAft>
              <a:buClr>
                <a:schemeClr val="dk1"/>
              </a:buClr>
              <a:buSzPct val="100000"/>
              <a:buNone/>
            </a:pPr>
            <a:r>
              <a:t/>
            </a:r>
            <a:endParaRPr sz="3200">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25"/>
          <p:cNvGrpSpPr/>
          <p:nvPr/>
        </p:nvGrpSpPr>
        <p:grpSpPr>
          <a:xfrm>
            <a:off x="185500" y="1744050"/>
            <a:ext cx="12006491" cy="3206325"/>
            <a:chOff x="152400" y="1792250"/>
            <a:chExt cx="12006491" cy="3206325"/>
          </a:xfrm>
        </p:grpSpPr>
        <p:pic>
          <p:nvPicPr>
            <p:cNvPr id="173" name="Google Shape;173;p25"/>
            <p:cNvPicPr preferRelativeResize="0"/>
            <p:nvPr/>
          </p:nvPicPr>
          <p:blipFill rotWithShape="1">
            <a:blip r:embed="rId3">
              <a:alphaModFix/>
            </a:blip>
            <a:srcRect b="0" l="23774" r="14857" t="3381"/>
            <a:stretch/>
          </p:blipFill>
          <p:spPr>
            <a:xfrm>
              <a:off x="4976600" y="1859436"/>
              <a:ext cx="3214150" cy="3139139"/>
            </a:xfrm>
            <a:prstGeom prst="rect">
              <a:avLst/>
            </a:prstGeom>
            <a:noFill/>
            <a:ln>
              <a:noFill/>
            </a:ln>
          </p:spPr>
        </p:pic>
        <p:pic>
          <p:nvPicPr>
            <p:cNvPr id="174" name="Google Shape;174;p25"/>
            <p:cNvPicPr preferRelativeResize="0"/>
            <p:nvPr/>
          </p:nvPicPr>
          <p:blipFill>
            <a:blip r:embed="rId4">
              <a:alphaModFix/>
            </a:blip>
            <a:stretch>
              <a:fillRect/>
            </a:stretch>
          </p:blipFill>
          <p:spPr>
            <a:xfrm>
              <a:off x="8927375" y="1792250"/>
              <a:ext cx="3231516" cy="2869575"/>
            </a:xfrm>
            <a:prstGeom prst="rect">
              <a:avLst/>
            </a:prstGeom>
            <a:noFill/>
            <a:ln>
              <a:noFill/>
            </a:ln>
          </p:spPr>
        </p:pic>
        <p:pic>
          <p:nvPicPr>
            <p:cNvPr id="175" name="Google Shape;175;p25"/>
            <p:cNvPicPr preferRelativeResize="0"/>
            <p:nvPr/>
          </p:nvPicPr>
          <p:blipFill rotWithShape="1">
            <a:blip r:embed="rId5">
              <a:alphaModFix/>
            </a:blip>
            <a:srcRect b="0" l="0" r="0" t="4761"/>
            <a:stretch/>
          </p:blipFill>
          <p:spPr>
            <a:xfrm>
              <a:off x="152400" y="2039600"/>
              <a:ext cx="3854627" cy="2869575"/>
            </a:xfrm>
            <a:prstGeom prst="rect">
              <a:avLst/>
            </a:prstGeom>
            <a:noFill/>
            <a:ln>
              <a:noFill/>
            </a:ln>
          </p:spPr>
        </p:pic>
      </p:grpSp>
      <p:sp>
        <p:nvSpPr>
          <p:cNvPr id="176" name="Google Shape;176;p25"/>
          <p:cNvSpPr txBox="1"/>
          <p:nvPr/>
        </p:nvSpPr>
        <p:spPr>
          <a:xfrm>
            <a:off x="1409000" y="5176800"/>
            <a:ext cx="10461600" cy="1152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800">
                <a:solidFill>
                  <a:srgbClr val="FF6600"/>
                </a:solidFill>
                <a:highlight>
                  <a:srgbClr val="FFFFFE"/>
                </a:highlight>
                <a:latin typeface="Average"/>
                <a:ea typeface="Average"/>
                <a:cs typeface="Average"/>
                <a:sym typeface="Average"/>
              </a:rPr>
              <a:t>Dexa_Freq_During_Rx                               Count_Of_Risks                                          Counts_Of_Risks</a:t>
            </a:r>
            <a:endParaRPr sz="1800">
              <a:solidFill>
                <a:srgbClr val="FF6600"/>
              </a:solidFill>
              <a:highlight>
                <a:srgbClr val="FFFFFE"/>
              </a:highlight>
              <a:latin typeface="Average"/>
              <a:ea typeface="Average"/>
              <a:cs typeface="Average"/>
              <a:sym typeface="Average"/>
            </a:endParaRPr>
          </a:p>
          <a:p>
            <a:pPr indent="0" lvl="0" marL="0" rtl="0" algn="l">
              <a:lnSpc>
                <a:spcPct val="135714"/>
              </a:lnSpc>
              <a:spcBef>
                <a:spcPts val="0"/>
              </a:spcBef>
              <a:spcAft>
                <a:spcPts val="0"/>
              </a:spcAft>
              <a:buClr>
                <a:schemeClr val="dk1"/>
              </a:buClr>
              <a:buSzPts val="1100"/>
              <a:buFont typeface="Arial"/>
              <a:buNone/>
            </a:pPr>
            <a:r>
              <a:rPr lang="en-US" sz="1800">
                <a:solidFill>
                  <a:srgbClr val="FF6600"/>
                </a:solidFill>
                <a:highlight>
                  <a:srgbClr val="FFFFFE"/>
                </a:highlight>
                <a:latin typeface="Average"/>
                <a:ea typeface="Average"/>
                <a:cs typeface="Average"/>
                <a:sym typeface="Average"/>
              </a:rPr>
              <a:t>by Age_Bucket                                             by Gender                                                    by Age-Bucket</a:t>
            </a:r>
            <a:endParaRPr sz="1800">
              <a:solidFill>
                <a:srgbClr val="FF6600"/>
              </a:solidFill>
              <a:highlight>
                <a:srgbClr val="FFFFFE"/>
              </a:highlight>
              <a:latin typeface="Average"/>
              <a:ea typeface="Average"/>
              <a:cs typeface="Average"/>
              <a:sym typeface="Average"/>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25"/>
          <p:cNvSpPr/>
          <p:nvPr/>
        </p:nvSpPr>
        <p:spPr>
          <a:xfrm>
            <a:off x="0" y="6200"/>
            <a:ext cx="12214800" cy="1511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5"/>
          <p:cNvPicPr preferRelativeResize="0"/>
          <p:nvPr/>
        </p:nvPicPr>
        <p:blipFill rotWithShape="1">
          <a:blip r:embed="rId6">
            <a:alphaModFix/>
          </a:blip>
          <a:srcRect b="0" l="0" r="0" t="0"/>
          <a:stretch/>
        </p:blipFill>
        <p:spPr>
          <a:xfrm>
            <a:off x="4670145" y="-400837"/>
            <a:ext cx="2325467" cy="23254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a:p>
            <a:pPr indent="0" lvl="0" marL="0" rtl="0" algn="ctr">
              <a:lnSpc>
                <a:spcPct val="90000"/>
              </a:lnSpc>
              <a:spcBef>
                <a:spcPts val="0"/>
              </a:spcBef>
              <a:spcAft>
                <a:spcPts val="0"/>
              </a:spcAft>
              <a:buClr>
                <a:schemeClr val="dk1"/>
              </a:buClr>
              <a:buSzPts val="6000"/>
              <a:buFont typeface="Calibri"/>
              <a:buNone/>
            </a:pPr>
            <a:br>
              <a:rPr lang="en-US"/>
            </a:br>
            <a:r>
              <a:rPr b="1" lang="en-US" sz="3800">
                <a:solidFill>
                  <a:srgbClr val="FF6600"/>
                </a:solidFill>
              </a:rPr>
              <a:t>EDA Summary</a:t>
            </a:r>
            <a:endParaRPr sz="3800"/>
          </a:p>
        </p:txBody>
      </p:sp>
      <p:sp>
        <p:nvSpPr>
          <p:cNvPr id="184" name="Google Shape;184;p26"/>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1000"/>
              </a:spcBef>
              <a:spcAft>
                <a:spcPts val="0"/>
              </a:spcAft>
              <a:buSzPct val="155844"/>
              <a:buNone/>
            </a:pPr>
            <a:r>
              <a:t/>
            </a:r>
            <a:endParaRPr sz="2200"/>
          </a:p>
          <a:p>
            <a:pPr indent="0" lvl="0" marL="0" rtl="0" algn="ctr">
              <a:lnSpc>
                <a:spcPct val="90000"/>
              </a:lnSpc>
              <a:spcBef>
                <a:spcPts val="1000"/>
              </a:spcBef>
              <a:spcAft>
                <a:spcPts val="0"/>
              </a:spcAft>
              <a:buClr>
                <a:schemeClr val="dk1"/>
              </a:buClr>
              <a:buSzPct val="100000"/>
              <a:buNone/>
            </a:pPr>
            <a:r>
              <a:t/>
            </a:r>
            <a:endParaRPr sz="3200">
              <a:solidFill>
                <a:srgbClr val="FF6600"/>
              </a:solidFill>
            </a:endParaRPr>
          </a:p>
          <a:p>
            <a:pPr indent="0" lvl="0" marL="0" rtl="0" algn="l">
              <a:lnSpc>
                <a:spcPct val="90000"/>
              </a:lnSpc>
              <a:spcBef>
                <a:spcPts val="1000"/>
              </a:spcBef>
              <a:spcAft>
                <a:spcPts val="0"/>
              </a:spcAft>
              <a:buClr>
                <a:schemeClr val="dk1"/>
              </a:buClr>
              <a:buSzPct val="43258"/>
              <a:buFont typeface="Arial"/>
              <a:buNone/>
            </a:pPr>
            <a:r>
              <a:rPr lang="en-US" sz="2542">
                <a:latin typeface="Average"/>
                <a:ea typeface="Average"/>
                <a:cs typeface="Average"/>
                <a:sym typeface="Average"/>
              </a:rPr>
              <a:t>The file contained information of 3, 424 patients. For each patient it has demographic information, clinical records, others diseases as risk factor information and also about their physicians specialty.</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rPr lang="en-US" sz="2542">
                <a:latin typeface="Average"/>
                <a:ea typeface="Average"/>
                <a:cs typeface="Average"/>
                <a:sym typeface="Average"/>
              </a:rPr>
              <a:t>There are some significant differences between genders (vitamin D deficiencies, screening for malignant neoplasms, Hypogonadism).</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rPr lang="en-US" sz="2542">
                <a:latin typeface="Average"/>
                <a:ea typeface="Average"/>
                <a:cs typeface="Average"/>
                <a:sym typeface="Average"/>
              </a:rPr>
              <a:t>Most of the patients already hold comorbidity factors, while holding risk factors is less common.</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rPr lang="en-US" sz="2542">
                <a:latin typeface="Average"/>
                <a:ea typeface="Average"/>
                <a:cs typeface="Average"/>
                <a:sym typeface="Average"/>
              </a:rPr>
              <a:t>Patients older than 65 are affected by the mentioned factors in a higher proportion.</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rPr lang="en-US" sz="2542">
                <a:latin typeface="Average"/>
                <a:ea typeface="Average"/>
                <a:cs typeface="Average"/>
                <a:sym typeface="Average"/>
              </a:rPr>
              <a:t>There seem to be some remarkable differences between Asian and other races.</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43258"/>
              <a:buFont typeface="Arial"/>
              <a:buNone/>
            </a:pPr>
            <a:r>
              <a:rPr lang="en-US" sz="2542">
                <a:latin typeface="Average"/>
                <a:ea typeface="Average"/>
                <a:cs typeface="Average"/>
                <a:sym typeface="Average"/>
              </a:rPr>
              <a:t>Variables that are recorded during the treatment like Dexa_Freq_During_Rx, Dexa_During_Rx and Gluco_Record_During_Rx have more useful information for the classification than others.</a:t>
            </a:r>
            <a:endParaRPr sz="2542">
              <a:latin typeface="Average"/>
              <a:ea typeface="Average"/>
              <a:cs typeface="Average"/>
              <a:sym typeface="Average"/>
            </a:endParaRPr>
          </a:p>
          <a:p>
            <a:pPr indent="0" lvl="0" marL="0" rtl="0" algn="l">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ctrTitle"/>
          </p:nvPr>
        </p:nvSpPr>
        <p:spPr>
          <a:xfrm>
            <a:off x="0" y="0"/>
            <a:ext cx="46512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3800">
                <a:solidFill>
                  <a:srgbClr val="FF6600"/>
                </a:solidFill>
              </a:rPr>
              <a:t>Model proposals </a:t>
            </a:r>
            <a:endParaRPr b="1" sz="3800">
              <a:solidFill>
                <a:srgbClr val="FF6600"/>
              </a:solidFill>
            </a:endParaRPr>
          </a:p>
          <a:p>
            <a:pPr indent="0" lvl="0" marL="0" rtl="0" algn="ctr">
              <a:lnSpc>
                <a:spcPct val="90000"/>
              </a:lnSpc>
              <a:spcBef>
                <a:spcPts val="0"/>
              </a:spcBef>
              <a:spcAft>
                <a:spcPts val="0"/>
              </a:spcAft>
              <a:buClr>
                <a:schemeClr val="dk1"/>
              </a:buClr>
              <a:buSzPts val="6000"/>
              <a:buFont typeface="Calibri"/>
              <a:buNone/>
            </a:pPr>
            <a:r>
              <a:rPr b="1" lang="en-US" sz="3800">
                <a:solidFill>
                  <a:srgbClr val="FF6600"/>
                </a:solidFill>
              </a:rPr>
              <a:t>(technical review)</a:t>
            </a:r>
            <a:endParaRPr sz="3800"/>
          </a:p>
        </p:txBody>
      </p:sp>
      <p:sp>
        <p:nvSpPr>
          <p:cNvPr id="190" name="Google Shape;190;p27"/>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228600" lvl="0" marL="457200" rtl="0" algn="just">
              <a:lnSpc>
                <a:spcPct val="90000"/>
              </a:lnSpc>
              <a:spcBef>
                <a:spcPts val="1000"/>
              </a:spcBef>
              <a:spcAft>
                <a:spcPts val="0"/>
              </a:spcAft>
              <a:buSzPts val="2000"/>
              <a:buFont typeface="Arial"/>
              <a:buNone/>
            </a:pPr>
            <a:r>
              <a:t/>
            </a:r>
            <a:endParaRPr b="1" sz="2000"/>
          </a:p>
          <a:p>
            <a:pPr indent="0" lvl="0" marL="0" rtl="0" algn="just">
              <a:lnSpc>
                <a:spcPct val="90000"/>
              </a:lnSpc>
              <a:spcBef>
                <a:spcPts val="1000"/>
              </a:spcBef>
              <a:spcAft>
                <a:spcPts val="0"/>
              </a:spcAft>
              <a:buNone/>
            </a:pPr>
            <a:r>
              <a:t/>
            </a:r>
            <a:endParaRPr sz="2000"/>
          </a:p>
          <a:p>
            <a:pPr indent="0" lvl="0" marL="0" rtl="0" algn="just">
              <a:lnSpc>
                <a:spcPct val="90000"/>
              </a:lnSpc>
              <a:spcBef>
                <a:spcPts val="1000"/>
              </a:spcBef>
              <a:spcAft>
                <a:spcPts val="0"/>
              </a:spcAft>
              <a:buSzPts val="2595"/>
              <a:buNone/>
            </a:pPr>
            <a:r>
              <a:t/>
            </a:r>
            <a:endParaRPr sz="22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91" name="Google Shape;191;p27"/>
          <p:cNvPicPr preferRelativeResize="0"/>
          <p:nvPr/>
        </p:nvPicPr>
        <p:blipFill>
          <a:blip r:embed="rId3">
            <a:alphaModFix/>
          </a:blip>
          <a:stretch>
            <a:fillRect/>
          </a:stretch>
        </p:blipFill>
        <p:spPr>
          <a:xfrm>
            <a:off x="4754575" y="2148950"/>
            <a:ext cx="7382126" cy="27145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t/>
            </a:r>
            <a:endParaRPr b="1">
              <a:solidFill>
                <a:srgbClr val="FF6600"/>
              </a:solidFill>
            </a:endParaRPr>
          </a:p>
        </p:txBody>
      </p:sp>
      <p:sp>
        <p:nvSpPr>
          <p:cNvPr id="197" name="Google Shape;197;p28"/>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pic>
        <p:nvPicPr>
          <p:cNvPr id="198" name="Google Shape;198;p28"/>
          <p:cNvPicPr preferRelativeResize="0"/>
          <p:nvPr/>
        </p:nvPicPr>
        <p:blipFill rotWithShape="1">
          <a:blip r:embed="rId3">
            <a:alphaModFix/>
          </a:blip>
          <a:srcRect b="0" l="0" r="0" t="0"/>
          <a:stretch/>
        </p:blipFill>
        <p:spPr>
          <a:xfrm>
            <a:off x="953628" y="1692855"/>
            <a:ext cx="3789700" cy="378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3"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0" y="0"/>
            <a:ext cx="39279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br>
              <a:rPr lang="en-US"/>
            </a:br>
            <a:br>
              <a:rPr lang="en-US"/>
            </a:br>
            <a:endParaRPr/>
          </a:p>
          <a:p>
            <a:pPr indent="0" lvl="0" marL="0" rtl="0" algn="l">
              <a:lnSpc>
                <a:spcPct val="90000"/>
              </a:lnSpc>
              <a:spcBef>
                <a:spcPts val="0"/>
              </a:spcBef>
              <a:spcAft>
                <a:spcPts val="0"/>
              </a:spcAft>
              <a:buClr>
                <a:schemeClr val="dk1"/>
              </a:buClr>
              <a:buSzPts val="6000"/>
              <a:buFont typeface="Calibri"/>
              <a:buNone/>
            </a:pPr>
            <a:r>
              <a:rPr b="1" lang="en-US" sz="3900">
                <a:solidFill>
                  <a:srgbClr val="FF6600"/>
                </a:solidFill>
              </a:rPr>
              <a:t>Business problem</a:t>
            </a:r>
            <a:endParaRPr sz="3900"/>
          </a:p>
        </p:txBody>
      </p:sp>
      <p:sp>
        <p:nvSpPr>
          <p:cNvPr id="98" name="Google Shape;98;p15"/>
          <p:cNvSpPr txBox="1"/>
          <p:nvPr>
            <p:ph idx="1" type="subTitle"/>
          </p:nvPr>
        </p:nvSpPr>
        <p:spPr>
          <a:xfrm>
            <a:off x="5662718"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t/>
            </a:r>
            <a:endParaRPr sz="2200"/>
          </a:p>
          <a:p>
            <a:pPr indent="0" lvl="0" marL="0" rtl="0" algn="just">
              <a:lnSpc>
                <a:spcPct val="90000"/>
              </a:lnSpc>
              <a:spcBef>
                <a:spcPts val="1000"/>
              </a:spcBef>
              <a:spcAft>
                <a:spcPts val="0"/>
              </a:spcAft>
              <a:buClr>
                <a:srgbClr val="FF6600"/>
              </a:buClr>
              <a:buSzPts val="2800"/>
              <a:buNone/>
            </a:pPr>
            <a:r>
              <a:t/>
            </a:r>
            <a:endParaRPr sz="2200"/>
          </a:p>
          <a:p>
            <a:pPr indent="0" lvl="0" marL="0" rtl="0" algn="just">
              <a:lnSpc>
                <a:spcPct val="90000"/>
              </a:lnSpc>
              <a:spcBef>
                <a:spcPts val="1000"/>
              </a:spcBef>
              <a:spcAft>
                <a:spcPts val="0"/>
              </a:spcAft>
              <a:buClr>
                <a:srgbClr val="FF6600"/>
              </a:buClr>
              <a:buSzPts val="2800"/>
              <a:buNone/>
            </a:pPr>
            <a:r>
              <a:t/>
            </a:r>
            <a:endParaRPr sz="2200"/>
          </a:p>
          <a:p>
            <a:pPr indent="0" lvl="0" marL="0" rtl="0" algn="just">
              <a:lnSpc>
                <a:spcPct val="90000"/>
              </a:lnSpc>
              <a:spcBef>
                <a:spcPts val="1000"/>
              </a:spcBef>
              <a:spcAft>
                <a:spcPts val="0"/>
              </a:spcAft>
              <a:buClr>
                <a:srgbClr val="FF6600"/>
              </a:buClr>
              <a:buSzPts val="2800"/>
              <a:buNone/>
            </a:pPr>
            <a:r>
              <a:t/>
            </a:r>
            <a:endParaRPr sz="2100"/>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9" name="Google Shape;99;p15"/>
          <p:cNvPicPr preferRelativeResize="0"/>
          <p:nvPr/>
        </p:nvPicPr>
        <p:blipFill rotWithShape="1">
          <a:blip r:embed="rId3">
            <a:alphaModFix/>
          </a:blip>
          <a:srcRect b="0" l="0" r="0" t="3549"/>
          <a:stretch/>
        </p:blipFill>
        <p:spPr>
          <a:xfrm>
            <a:off x="4004100" y="2235950"/>
            <a:ext cx="8089025" cy="2141975"/>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a:off x="801220" y="3461900"/>
            <a:ext cx="2325467" cy="23254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0" y="0"/>
            <a:ext cx="45426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sz="3800">
                <a:solidFill>
                  <a:srgbClr val="FF6600"/>
                </a:solidFill>
              </a:rPr>
              <a:t>Approach</a:t>
            </a:r>
            <a:endParaRPr sz="3800"/>
          </a:p>
        </p:txBody>
      </p:sp>
      <p:sp>
        <p:nvSpPr>
          <p:cNvPr id="106" name="Google Shape;106;p16"/>
          <p:cNvSpPr txBox="1"/>
          <p:nvPr>
            <p:ph idx="1" type="subTitle"/>
          </p:nvPr>
        </p:nvSpPr>
        <p:spPr>
          <a:xfrm>
            <a:off x="5240100" y="0"/>
            <a:ext cx="6666900" cy="68580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solidFill>
                <a:srgbClr val="FF6600"/>
              </a:solidFill>
            </a:endParaRPr>
          </a:p>
          <a:p>
            <a:pPr indent="0" lvl="0" marL="0" rtl="0" algn="just">
              <a:lnSpc>
                <a:spcPct val="90000"/>
              </a:lnSpc>
              <a:spcBef>
                <a:spcPts val="1000"/>
              </a:spcBef>
              <a:spcAft>
                <a:spcPts val="0"/>
              </a:spcAft>
              <a:buClr>
                <a:srgbClr val="FF6600"/>
              </a:buClr>
              <a:buSzPts val="2057"/>
              <a:buNone/>
            </a:pPr>
            <a:r>
              <a:rPr lang="en-US">
                <a:solidFill>
                  <a:srgbClr val="FF6600"/>
                </a:solidFill>
              </a:rPr>
              <a:t> </a:t>
            </a:r>
            <a:endParaRPr sz="2800">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800">
              <a:solidFill>
                <a:srgbClr val="FF6600"/>
              </a:solidFill>
              <a:latin typeface="Average"/>
              <a:ea typeface="Average"/>
              <a:cs typeface="Average"/>
              <a:sym typeface="Average"/>
            </a:endParaRPr>
          </a:p>
          <a:p>
            <a:pPr indent="-342915" lvl="0" marL="457200" rtl="0" algn="l">
              <a:lnSpc>
                <a:spcPct val="110000"/>
              </a:lnSpc>
              <a:spcBef>
                <a:spcPts val="1000"/>
              </a:spcBef>
              <a:spcAft>
                <a:spcPts val="0"/>
              </a:spcAft>
              <a:buSzPts val="1800"/>
              <a:buFont typeface="Average"/>
              <a:buChar char="●"/>
            </a:pPr>
            <a:r>
              <a:rPr lang="en-US" sz="1800">
                <a:latin typeface="Average"/>
                <a:ea typeface="Average"/>
                <a:cs typeface="Average"/>
                <a:sym typeface="Average"/>
              </a:rPr>
              <a:t>1 file was provided: Healthcare_dataset.xlsx</a:t>
            </a:r>
            <a:endParaRPr sz="1800">
              <a:latin typeface="Average"/>
              <a:ea typeface="Average"/>
              <a:cs typeface="Average"/>
              <a:sym typeface="Average"/>
            </a:endParaRPr>
          </a:p>
          <a:p>
            <a:pPr indent="0" lvl="0" marL="457200" rtl="0" algn="l">
              <a:lnSpc>
                <a:spcPct val="110000"/>
              </a:lnSpc>
              <a:spcBef>
                <a:spcPts val="1000"/>
              </a:spcBef>
              <a:spcAft>
                <a:spcPts val="0"/>
              </a:spcAft>
              <a:buSzPts val="3097"/>
              <a:buNone/>
            </a:pPr>
            <a:r>
              <a:t/>
            </a:r>
            <a:endParaRPr sz="1800">
              <a:latin typeface="Average"/>
              <a:ea typeface="Average"/>
              <a:cs typeface="Average"/>
              <a:sym typeface="Average"/>
            </a:endParaRPr>
          </a:p>
          <a:p>
            <a:pPr indent="-342915" lvl="0" marL="457200" rtl="0" algn="just">
              <a:lnSpc>
                <a:spcPct val="90000"/>
              </a:lnSpc>
              <a:spcBef>
                <a:spcPts val="1000"/>
              </a:spcBef>
              <a:spcAft>
                <a:spcPts val="0"/>
              </a:spcAft>
              <a:buSzPts val="1800"/>
              <a:buFont typeface="Average"/>
              <a:buChar char="●"/>
            </a:pPr>
            <a:r>
              <a:rPr lang="en-US" sz="1800">
                <a:latin typeface="Average"/>
                <a:ea typeface="Average"/>
                <a:cs typeface="Average"/>
                <a:sym typeface="Average"/>
              </a:rPr>
              <a:t>The file contained information of 3, 424 patients. For each patient it has demographic information, clinical records, others diseases as risk factor information and also about their </a:t>
            </a:r>
            <a:r>
              <a:rPr lang="en-US" sz="1800">
                <a:latin typeface="Average"/>
                <a:ea typeface="Average"/>
                <a:cs typeface="Average"/>
                <a:sym typeface="Average"/>
              </a:rPr>
              <a:t>physician's</a:t>
            </a:r>
            <a:r>
              <a:rPr lang="en-US" sz="1800">
                <a:latin typeface="Average"/>
                <a:ea typeface="Average"/>
                <a:cs typeface="Average"/>
                <a:sym typeface="Average"/>
              </a:rPr>
              <a:t> specialty.</a:t>
            </a:r>
            <a:endParaRPr sz="1800">
              <a:latin typeface="Average"/>
              <a:ea typeface="Average"/>
              <a:cs typeface="Average"/>
              <a:sym typeface="Average"/>
            </a:endParaRPr>
          </a:p>
          <a:p>
            <a:pPr indent="0" lvl="0" marL="457200" rtl="0" algn="just">
              <a:lnSpc>
                <a:spcPct val="90000"/>
              </a:lnSpc>
              <a:spcBef>
                <a:spcPts val="1000"/>
              </a:spcBef>
              <a:spcAft>
                <a:spcPts val="0"/>
              </a:spcAft>
              <a:buSzPts val="3097"/>
              <a:buNone/>
            </a:pPr>
            <a:r>
              <a:t/>
            </a:r>
            <a:endParaRPr sz="1800">
              <a:latin typeface="Average"/>
              <a:ea typeface="Average"/>
              <a:cs typeface="Average"/>
              <a:sym typeface="Average"/>
            </a:endParaRPr>
          </a:p>
          <a:p>
            <a:pPr indent="-342915" lvl="0" marL="457200" rtl="0" algn="just">
              <a:lnSpc>
                <a:spcPct val="90000"/>
              </a:lnSpc>
              <a:spcBef>
                <a:spcPts val="1000"/>
              </a:spcBef>
              <a:spcAft>
                <a:spcPts val="0"/>
              </a:spcAft>
              <a:buSzPts val="1800"/>
              <a:buFont typeface="Average"/>
              <a:buChar char="●"/>
            </a:pPr>
            <a:r>
              <a:rPr lang="en-US" sz="1800">
                <a:latin typeface="Average"/>
                <a:ea typeface="Average"/>
                <a:cs typeface="Average"/>
                <a:sym typeface="Average"/>
              </a:rPr>
              <a:t>The variables provided have been treated individually among the four members of the team.</a:t>
            </a:r>
            <a:endParaRPr sz="1800">
              <a:latin typeface="Average"/>
              <a:ea typeface="Average"/>
              <a:cs typeface="Average"/>
              <a:sym typeface="Average"/>
            </a:endParaRPr>
          </a:p>
          <a:p>
            <a:pPr indent="0" lvl="0" marL="457200" rtl="0" algn="just">
              <a:lnSpc>
                <a:spcPct val="90000"/>
              </a:lnSpc>
              <a:spcBef>
                <a:spcPts val="1000"/>
              </a:spcBef>
              <a:spcAft>
                <a:spcPts val="0"/>
              </a:spcAft>
              <a:buSzPts val="3097"/>
              <a:buNone/>
            </a:pPr>
            <a:r>
              <a:t/>
            </a:r>
            <a:endParaRPr sz="1800">
              <a:latin typeface="Average"/>
              <a:ea typeface="Average"/>
              <a:cs typeface="Average"/>
              <a:sym typeface="Average"/>
            </a:endParaRPr>
          </a:p>
          <a:p>
            <a:pPr indent="-342915" lvl="0" marL="457200" rtl="0" algn="just">
              <a:lnSpc>
                <a:spcPct val="90000"/>
              </a:lnSpc>
              <a:spcBef>
                <a:spcPts val="1000"/>
              </a:spcBef>
              <a:spcAft>
                <a:spcPts val="0"/>
              </a:spcAft>
              <a:buSzPts val="1800"/>
              <a:buFont typeface="Average"/>
              <a:buChar char="●"/>
            </a:pPr>
            <a:r>
              <a:rPr lang="en-US" sz="1800">
                <a:latin typeface="Average"/>
                <a:ea typeface="Average"/>
                <a:cs typeface="Average"/>
                <a:sym typeface="Average"/>
              </a:rPr>
              <a:t>The EDA has been carried out following the same arrangement, but taking into account the whole dataset, so that potential insights have been drawn from the analysis.</a:t>
            </a:r>
            <a:endParaRPr sz="1800">
              <a:latin typeface="Average"/>
              <a:ea typeface="Average"/>
              <a:cs typeface="Average"/>
              <a:sym typeface="Average"/>
            </a:endParaRPr>
          </a:p>
          <a:p>
            <a:pPr indent="0" lvl="0" marL="457200" rtl="0" algn="just">
              <a:lnSpc>
                <a:spcPct val="90000"/>
              </a:lnSpc>
              <a:spcBef>
                <a:spcPts val="1000"/>
              </a:spcBef>
              <a:spcAft>
                <a:spcPts val="0"/>
              </a:spcAft>
              <a:buSzPts val="3097"/>
              <a:buNone/>
            </a:pPr>
            <a:r>
              <a:t/>
            </a:r>
            <a:endParaRPr sz="1800">
              <a:latin typeface="Average"/>
              <a:ea typeface="Average"/>
              <a:cs typeface="Average"/>
              <a:sym typeface="Average"/>
            </a:endParaRPr>
          </a:p>
          <a:p>
            <a:pPr indent="-342915" lvl="0" marL="457200" rtl="0" algn="just">
              <a:lnSpc>
                <a:spcPct val="90000"/>
              </a:lnSpc>
              <a:spcBef>
                <a:spcPts val="1000"/>
              </a:spcBef>
              <a:spcAft>
                <a:spcPts val="0"/>
              </a:spcAft>
              <a:buSzPts val="1800"/>
              <a:buFont typeface="Average"/>
              <a:buChar char="●"/>
            </a:pPr>
            <a:r>
              <a:rPr lang="en-US" sz="1800">
                <a:latin typeface="Average"/>
                <a:ea typeface="Average"/>
                <a:cs typeface="Average"/>
                <a:sym typeface="Average"/>
              </a:rPr>
              <a:t>Four model proposals have been developed.</a:t>
            </a:r>
            <a:endParaRPr sz="1800">
              <a:latin typeface="Average"/>
              <a:ea typeface="Average"/>
              <a:cs typeface="Average"/>
              <a:sym typeface="Average"/>
            </a:endParaRPr>
          </a:p>
          <a:p>
            <a:pPr indent="0" lvl="0" marL="0" rtl="0" algn="just">
              <a:lnSpc>
                <a:spcPct val="90000"/>
              </a:lnSpc>
              <a:spcBef>
                <a:spcPts val="1000"/>
              </a:spcBef>
              <a:spcAft>
                <a:spcPts val="0"/>
              </a:spcAft>
              <a:buSzPts val="3097"/>
              <a:buNone/>
            </a:pPr>
            <a:r>
              <a:t/>
            </a:r>
            <a:endParaRPr sz="2200"/>
          </a:p>
          <a:p>
            <a:pPr indent="0" lvl="0" marL="0" rtl="0" algn="l">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07" name="Google Shape;107;p16"/>
          <p:cNvPicPr preferRelativeResize="0"/>
          <p:nvPr/>
        </p:nvPicPr>
        <p:blipFill rotWithShape="1">
          <a:blip r:embed="rId3">
            <a:alphaModFix/>
          </a:blip>
          <a:srcRect b="0" l="0" r="0" t="0"/>
          <a:stretch/>
        </p:blipFill>
        <p:spPr>
          <a:xfrm>
            <a:off x="1258420" y="3461900"/>
            <a:ext cx="2325467" cy="23254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0" y="0"/>
            <a:ext cx="4419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sz="3800"/>
            </a:br>
            <a:br>
              <a:rPr lang="en-US" sz="3800"/>
            </a:br>
            <a:endParaRPr sz="3800"/>
          </a:p>
          <a:p>
            <a:pPr indent="0" lvl="0" marL="0" rtl="0" algn="ctr">
              <a:lnSpc>
                <a:spcPct val="90000"/>
              </a:lnSpc>
              <a:spcBef>
                <a:spcPts val="0"/>
              </a:spcBef>
              <a:spcAft>
                <a:spcPts val="0"/>
              </a:spcAft>
              <a:buClr>
                <a:schemeClr val="dk1"/>
              </a:buClr>
              <a:buSzPts val="6000"/>
              <a:buFont typeface="Calibri"/>
              <a:buNone/>
            </a:pPr>
            <a:r>
              <a:t/>
            </a:r>
            <a:endParaRPr sz="3800"/>
          </a:p>
          <a:p>
            <a:pPr indent="0" lvl="0" marL="0" rtl="0" algn="ctr">
              <a:lnSpc>
                <a:spcPct val="90000"/>
              </a:lnSpc>
              <a:spcBef>
                <a:spcPts val="0"/>
              </a:spcBef>
              <a:spcAft>
                <a:spcPts val="0"/>
              </a:spcAft>
              <a:buClr>
                <a:schemeClr val="dk1"/>
              </a:buClr>
              <a:buSzPts val="6000"/>
              <a:buFont typeface="Calibri"/>
              <a:buNone/>
            </a:pPr>
            <a:br>
              <a:rPr lang="en-US" sz="3800"/>
            </a:br>
            <a:r>
              <a:rPr b="1" lang="en-US" sz="3800">
                <a:solidFill>
                  <a:srgbClr val="FF6600"/>
                </a:solidFill>
              </a:rPr>
              <a:t>Clinical Factors</a:t>
            </a:r>
            <a:endParaRPr sz="3800"/>
          </a:p>
        </p:txBody>
      </p:sp>
      <p:sp>
        <p:nvSpPr>
          <p:cNvPr id="113" name="Google Shape;113;p17"/>
          <p:cNvSpPr txBox="1"/>
          <p:nvPr>
            <p:ph idx="1" type="subTitle"/>
          </p:nvPr>
        </p:nvSpPr>
        <p:spPr>
          <a:xfrm>
            <a:off x="4419075" y="25"/>
            <a:ext cx="7773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l">
              <a:lnSpc>
                <a:spcPct val="100000"/>
              </a:lnSpc>
              <a:spcBef>
                <a:spcPts val="1000"/>
              </a:spcBef>
              <a:spcAft>
                <a:spcPts val="0"/>
              </a:spcAft>
              <a:buClr>
                <a:schemeClr val="dk1"/>
              </a:buClr>
              <a:buSzPts val="1100"/>
              <a:buFont typeface="Arial"/>
              <a:buNone/>
            </a:pPr>
            <a:r>
              <a:rPr b="1" lang="en-US" sz="1650">
                <a:highlight>
                  <a:srgbClr val="FFFFFF"/>
                </a:highlight>
                <a:latin typeface="Arial"/>
                <a:ea typeface="Arial"/>
                <a:cs typeface="Arial"/>
                <a:sym typeface="Arial"/>
              </a:rPr>
              <a:t>Does the </a:t>
            </a:r>
            <a:r>
              <a:rPr b="1" lang="en-US" sz="1650">
                <a:highlight>
                  <a:srgbClr val="FFFFFF"/>
                </a:highlight>
                <a:latin typeface="Arial"/>
                <a:ea typeface="Arial"/>
                <a:cs typeface="Arial"/>
                <a:sym typeface="Arial"/>
              </a:rPr>
              <a:t>speciality</a:t>
            </a:r>
            <a:r>
              <a:rPr b="1" lang="en-US" sz="1650">
                <a:highlight>
                  <a:srgbClr val="FFFFFF"/>
                </a:highlight>
                <a:latin typeface="Arial"/>
                <a:ea typeface="Arial"/>
                <a:cs typeface="Arial"/>
                <a:sym typeface="Arial"/>
              </a:rPr>
              <a:t> of the person who prescribed the drug have any effect on the persistent rate?</a:t>
            </a:r>
            <a:endParaRPr b="1" sz="16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457200" rtl="0" algn="l">
              <a:lnSpc>
                <a:spcPct val="110000"/>
              </a:lnSpc>
              <a:spcBef>
                <a:spcPts val="1000"/>
              </a:spcBef>
              <a:spcAft>
                <a:spcPts val="0"/>
              </a:spcAft>
              <a:buSzPts val="2400"/>
              <a:buNone/>
            </a:pPr>
            <a:r>
              <a:t/>
            </a:r>
            <a:endParaRPr sz="2350"/>
          </a:p>
          <a:p>
            <a:pPr indent="0" lvl="0" marL="457200" rtl="0" algn="l">
              <a:lnSpc>
                <a:spcPct val="110000"/>
              </a:lnSpc>
              <a:spcBef>
                <a:spcPts val="1000"/>
              </a:spcBef>
              <a:spcAft>
                <a:spcPts val="0"/>
              </a:spcAft>
              <a:buSzPts val="2400"/>
              <a:buNone/>
            </a:pPr>
            <a:r>
              <a:t/>
            </a:r>
            <a:endParaRPr sz="2350"/>
          </a:p>
          <a:p>
            <a:pPr indent="0" lvl="0" marL="457200" rtl="0" algn="l">
              <a:lnSpc>
                <a:spcPct val="110000"/>
              </a:lnSpc>
              <a:spcBef>
                <a:spcPts val="1000"/>
              </a:spcBef>
              <a:spcAft>
                <a:spcPts val="0"/>
              </a:spcAft>
              <a:buSzPts val="2400"/>
              <a:buNone/>
            </a:pPr>
            <a:r>
              <a:t/>
            </a:r>
            <a:endParaRPr sz="2350"/>
          </a:p>
          <a:p>
            <a:pPr indent="0" lvl="0" marL="457200" rtl="0" algn="l">
              <a:lnSpc>
                <a:spcPct val="110000"/>
              </a:lnSpc>
              <a:spcBef>
                <a:spcPts val="1000"/>
              </a:spcBef>
              <a:spcAft>
                <a:spcPts val="0"/>
              </a:spcAft>
              <a:buSzPts val="2400"/>
              <a:buNone/>
            </a:pPr>
            <a:r>
              <a:t/>
            </a:r>
            <a:endParaRPr sz="2350"/>
          </a:p>
          <a:p>
            <a:pPr indent="0" lvl="0" marL="457200" rtl="0" algn="l">
              <a:lnSpc>
                <a:spcPct val="110000"/>
              </a:lnSpc>
              <a:spcBef>
                <a:spcPts val="1000"/>
              </a:spcBef>
              <a:spcAft>
                <a:spcPts val="0"/>
              </a:spcAft>
              <a:buSzPts val="2400"/>
              <a:buNone/>
            </a:pPr>
            <a:r>
              <a:t/>
            </a:r>
            <a:endParaRPr sz="2350"/>
          </a:p>
          <a:p>
            <a:pPr indent="0" lvl="0" marL="457200" rtl="0" algn="l">
              <a:lnSpc>
                <a:spcPct val="110000"/>
              </a:lnSpc>
              <a:spcBef>
                <a:spcPts val="1000"/>
              </a:spcBef>
              <a:spcAft>
                <a:spcPts val="0"/>
              </a:spcAft>
              <a:buSzPts val="2400"/>
              <a:buNone/>
            </a:pPr>
            <a:r>
              <a:t/>
            </a:r>
            <a:endParaRPr sz="2350"/>
          </a:p>
          <a:p>
            <a:pPr indent="0" lvl="0" marL="0" rtl="0" algn="l">
              <a:lnSpc>
                <a:spcPct val="90000"/>
              </a:lnSpc>
              <a:spcBef>
                <a:spcPts val="1000"/>
              </a:spcBef>
              <a:spcAft>
                <a:spcPts val="0"/>
              </a:spcAft>
              <a:buClr>
                <a:schemeClr val="dk1"/>
              </a:buClr>
              <a:buSzPts val="2400"/>
              <a:buNone/>
            </a:pPr>
            <a:r>
              <a:rPr lang="en-US" sz="1650">
                <a:highlight>
                  <a:srgbClr val="FFFFFF"/>
                </a:highlight>
                <a:latin typeface="Average"/>
                <a:ea typeface="Average"/>
                <a:cs typeface="Average"/>
                <a:sym typeface="Average"/>
              </a:rPr>
              <a:t>We see that both pie charts are pretty similar in distribution of frequency for each speciality. Thus, we can rule out the possibly that one of the factors that the drug is persistent or not is the speciality that perscribed the drug in the first place.</a:t>
            </a:r>
            <a:endParaRPr sz="1650">
              <a:solidFill>
                <a:srgbClr val="FF6600"/>
              </a:solidFill>
              <a:latin typeface="Average"/>
              <a:ea typeface="Average"/>
              <a:cs typeface="Average"/>
              <a:sym typeface="Average"/>
            </a:endParaRPr>
          </a:p>
        </p:txBody>
      </p:sp>
      <p:pic>
        <p:nvPicPr>
          <p:cNvPr id="114" name="Google Shape;114;p17"/>
          <p:cNvPicPr preferRelativeResize="0"/>
          <p:nvPr/>
        </p:nvPicPr>
        <p:blipFill rotWithShape="1">
          <a:blip r:embed="rId3">
            <a:alphaModFix/>
          </a:blip>
          <a:srcRect b="34859" l="12867" r="8957" t="28520"/>
          <a:stretch/>
        </p:blipFill>
        <p:spPr>
          <a:xfrm>
            <a:off x="4800413" y="1279825"/>
            <a:ext cx="7010325" cy="3284127"/>
          </a:xfrm>
          <a:prstGeom prst="rect">
            <a:avLst/>
          </a:prstGeom>
          <a:noFill/>
          <a:ln>
            <a:noFill/>
          </a:ln>
        </p:spPr>
      </p:pic>
      <p:pic>
        <p:nvPicPr>
          <p:cNvPr id="115" name="Google Shape;115;p17"/>
          <p:cNvPicPr preferRelativeResize="0"/>
          <p:nvPr/>
        </p:nvPicPr>
        <p:blipFill rotWithShape="1">
          <a:blip r:embed="rId4">
            <a:alphaModFix/>
          </a:blip>
          <a:srcRect b="0" l="0" r="0" t="0"/>
          <a:stretch/>
        </p:blipFill>
        <p:spPr>
          <a:xfrm>
            <a:off x="1046770" y="3329300"/>
            <a:ext cx="2325467" cy="23254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Clinical Factors</a:t>
            </a:r>
            <a:endParaRPr/>
          </a:p>
        </p:txBody>
      </p:sp>
      <p:sp>
        <p:nvSpPr>
          <p:cNvPr id="121" name="Google Shape;121;p18"/>
          <p:cNvSpPr txBox="1"/>
          <p:nvPr>
            <p:ph idx="1" type="subTitle"/>
          </p:nvPr>
        </p:nvSpPr>
        <p:spPr>
          <a:xfrm>
            <a:off x="5733150" y="25"/>
            <a:ext cx="6459000" cy="6858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11627"/>
              <a:buNone/>
            </a:pPr>
            <a:r>
              <a:rPr b="1" lang="en-US" sz="2150">
                <a:highlight>
                  <a:srgbClr val="FFFFFF"/>
                </a:highlight>
                <a:latin typeface="Arial"/>
                <a:ea typeface="Arial"/>
                <a:cs typeface="Arial"/>
                <a:sym typeface="Arial"/>
              </a:rPr>
              <a:t>Does 'Ntm_Specialist_Flag' and 'Ntm_Speciality_Bucket' variables have useful information for the classification task?</a:t>
            </a:r>
            <a:endParaRPr b="1" sz="2150">
              <a:highlight>
                <a:srgbClr val="FFFFFF"/>
              </a:highlight>
              <a:latin typeface="Arial"/>
              <a:ea typeface="Arial"/>
              <a:cs typeface="Arial"/>
              <a:sym typeface="Arial"/>
            </a:endParaRPr>
          </a:p>
          <a:p>
            <a:pPr indent="0" lvl="0" marL="0" rtl="0" algn="l">
              <a:lnSpc>
                <a:spcPct val="100000"/>
              </a:lnSpc>
              <a:spcBef>
                <a:spcPts val="1000"/>
              </a:spcBef>
              <a:spcAft>
                <a:spcPts val="0"/>
              </a:spcAft>
              <a:buSzPct val="144036"/>
              <a:buNone/>
            </a:pPr>
            <a:r>
              <a:t/>
            </a:r>
            <a:endParaRPr b="1" sz="2150">
              <a:highlight>
                <a:srgbClr val="FFFFFF"/>
              </a:highlight>
              <a:latin typeface="Arial"/>
              <a:ea typeface="Arial"/>
              <a:cs typeface="Arial"/>
              <a:sym typeface="Arial"/>
            </a:endParaRPr>
          </a:p>
          <a:p>
            <a:pPr indent="0" lvl="0" marL="0" rtl="0" algn="l">
              <a:lnSpc>
                <a:spcPct val="100000"/>
              </a:lnSpc>
              <a:spcBef>
                <a:spcPts val="1000"/>
              </a:spcBef>
              <a:spcAft>
                <a:spcPts val="0"/>
              </a:spcAft>
              <a:buSzPct val="144036"/>
              <a:buNone/>
            </a:pPr>
            <a:r>
              <a:t/>
            </a:r>
            <a:endParaRPr b="1" sz="2150">
              <a:highlight>
                <a:srgbClr val="FFFFFF"/>
              </a:highlight>
              <a:latin typeface="Arial"/>
              <a:ea typeface="Arial"/>
              <a:cs typeface="Arial"/>
              <a:sym typeface="Arial"/>
            </a:endParaRPr>
          </a:p>
          <a:p>
            <a:pPr indent="0" lvl="0" marL="0" rtl="0" algn="l">
              <a:lnSpc>
                <a:spcPct val="100000"/>
              </a:lnSpc>
              <a:spcBef>
                <a:spcPts val="1000"/>
              </a:spcBef>
              <a:spcAft>
                <a:spcPts val="0"/>
              </a:spcAft>
              <a:buSzPct val="144036"/>
              <a:buNone/>
            </a:pPr>
            <a:r>
              <a:t/>
            </a:r>
            <a:endParaRPr b="1" sz="2150">
              <a:highlight>
                <a:srgbClr val="FFFFFF"/>
              </a:highlight>
              <a:latin typeface="Arial"/>
              <a:ea typeface="Arial"/>
              <a:cs typeface="Arial"/>
              <a:sym typeface="Arial"/>
            </a:endParaRPr>
          </a:p>
          <a:p>
            <a:pPr indent="0" lvl="0" marL="0" rtl="0" algn="l">
              <a:lnSpc>
                <a:spcPct val="100000"/>
              </a:lnSpc>
              <a:spcBef>
                <a:spcPts val="1000"/>
              </a:spcBef>
              <a:spcAft>
                <a:spcPts val="0"/>
              </a:spcAft>
              <a:buSzPct val="144036"/>
              <a:buNone/>
            </a:pPr>
            <a:r>
              <a:t/>
            </a:r>
            <a:endParaRPr b="1" sz="2150">
              <a:highlight>
                <a:srgbClr val="FFFFFF"/>
              </a:highlight>
              <a:latin typeface="Arial"/>
              <a:ea typeface="Arial"/>
              <a:cs typeface="Arial"/>
              <a:sym typeface="Arial"/>
            </a:endParaRPr>
          </a:p>
          <a:p>
            <a:pPr indent="0" lvl="0" marL="0" rtl="0" algn="l">
              <a:lnSpc>
                <a:spcPct val="100000"/>
              </a:lnSpc>
              <a:spcBef>
                <a:spcPts val="1000"/>
              </a:spcBef>
              <a:spcAft>
                <a:spcPts val="0"/>
              </a:spcAft>
              <a:buSzPct val="144036"/>
              <a:buNone/>
            </a:pPr>
            <a:r>
              <a:t/>
            </a:r>
            <a:endParaRPr b="1" sz="2150">
              <a:highlight>
                <a:srgbClr val="FFFFFF"/>
              </a:highlight>
              <a:latin typeface="Arial"/>
              <a:ea typeface="Arial"/>
              <a:cs typeface="Arial"/>
              <a:sym typeface="Arial"/>
            </a:endParaRPr>
          </a:p>
          <a:p>
            <a:pPr indent="0" lvl="0" marL="0" rtl="0" algn="l">
              <a:lnSpc>
                <a:spcPct val="100000"/>
              </a:lnSpc>
              <a:spcBef>
                <a:spcPts val="1000"/>
              </a:spcBef>
              <a:spcAft>
                <a:spcPts val="0"/>
              </a:spcAft>
              <a:buClr>
                <a:schemeClr val="dk1"/>
              </a:buClr>
              <a:buSzPct val="51162"/>
              <a:buFont typeface="Arial"/>
              <a:buNone/>
            </a:pPr>
            <a:r>
              <a:t/>
            </a:r>
            <a:endParaRPr b="1" sz="2150">
              <a:highlight>
                <a:srgbClr val="FFFFFF"/>
              </a:highlight>
              <a:latin typeface="Arial"/>
              <a:ea typeface="Arial"/>
              <a:cs typeface="Arial"/>
              <a:sym typeface="Arial"/>
            </a:endParaRPr>
          </a:p>
          <a:p>
            <a:pPr indent="0" lvl="0" marL="0" rtl="0" algn="just">
              <a:lnSpc>
                <a:spcPct val="90000"/>
              </a:lnSpc>
              <a:spcBef>
                <a:spcPts val="1000"/>
              </a:spcBef>
              <a:spcAft>
                <a:spcPts val="0"/>
              </a:spcAft>
              <a:buSzPct val="144036"/>
              <a:buNone/>
            </a:pPr>
            <a:r>
              <a:rPr lang="en-US" sz="2150">
                <a:highlight>
                  <a:srgbClr val="FFFFFF"/>
                </a:highlight>
                <a:latin typeface="Average"/>
                <a:ea typeface="Average"/>
                <a:cs typeface="Average"/>
                <a:sym typeface="Average"/>
              </a:rPr>
              <a:t>It seems Rheum flag in Ntm_Speciality_Bucket have some useful information.</a:t>
            </a:r>
            <a:endParaRPr sz="2150">
              <a:latin typeface="Average"/>
              <a:ea typeface="Average"/>
              <a:cs typeface="Average"/>
              <a:sym typeface="Average"/>
            </a:endParaRPr>
          </a:p>
          <a:p>
            <a:pPr indent="0" lvl="0" marL="0" rtl="0" algn="just">
              <a:lnSpc>
                <a:spcPct val="90000"/>
              </a:lnSpc>
              <a:spcBef>
                <a:spcPts val="1000"/>
              </a:spcBef>
              <a:spcAft>
                <a:spcPts val="0"/>
              </a:spcAft>
              <a:buSzPct val="144036"/>
              <a:buNone/>
            </a:pPr>
            <a:r>
              <a:t/>
            </a:r>
            <a:endParaRPr sz="2150"/>
          </a:p>
          <a:p>
            <a:pPr indent="0" lvl="0" marL="0" rtl="0" algn="l">
              <a:lnSpc>
                <a:spcPct val="100000"/>
              </a:lnSpc>
              <a:spcBef>
                <a:spcPts val="1000"/>
              </a:spcBef>
              <a:spcAft>
                <a:spcPts val="0"/>
              </a:spcAft>
              <a:buClr>
                <a:schemeClr val="dk1"/>
              </a:buClr>
              <a:buSzPct val="51162"/>
              <a:buFont typeface="Arial"/>
              <a:buNone/>
            </a:pPr>
            <a:r>
              <a:rPr b="1" lang="en-US" sz="2150">
                <a:highlight>
                  <a:srgbClr val="FFFFFF"/>
                </a:highlight>
                <a:latin typeface="Arial"/>
                <a:ea typeface="Arial"/>
                <a:cs typeface="Arial"/>
                <a:sym typeface="Arial"/>
              </a:rPr>
              <a:t>]What about 'Gluco_Record_Prior_Ntm', 'Gluco_Record_During_Rx'?</a:t>
            </a:r>
            <a:endParaRPr b="1" sz="2150">
              <a:highlight>
                <a:srgbClr val="FFFFFF"/>
              </a:highlight>
              <a:latin typeface="Arial"/>
              <a:ea typeface="Arial"/>
              <a:cs typeface="Arial"/>
              <a:sym typeface="Arial"/>
            </a:endParaRPr>
          </a:p>
          <a:p>
            <a:pPr indent="0" lvl="0" marL="457200" rtl="0" algn="just">
              <a:lnSpc>
                <a:spcPct val="90000"/>
              </a:lnSpc>
              <a:spcBef>
                <a:spcPts val="1000"/>
              </a:spcBef>
              <a:spcAft>
                <a:spcPts val="0"/>
              </a:spcAft>
              <a:buClr>
                <a:schemeClr val="dk1"/>
              </a:buClr>
              <a:buSzPct val="51162"/>
              <a:buFont typeface="Arial"/>
              <a:buNone/>
            </a:pPr>
            <a:r>
              <a:t/>
            </a:r>
            <a:endParaRPr sz="2150"/>
          </a:p>
          <a:p>
            <a:pPr indent="0" lvl="0" marL="457200" rtl="0" algn="just">
              <a:lnSpc>
                <a:spcPct val="90000"/>
              </a:lnSpc>
              <a:spcBef>
                <a:spcPts val="1000"/>
              </a:spcBef>
              <a:spcAft>
                <a:spcPts val="0"/>
              </a:spcAft>
              <a:buClr>
                <a:schemeClr val="dk1"/>
              </a:buClr>
              <a:buSzPct val="51162"/>
              <a:buFont typeface="Arial"/>
              <a:buNone/>
            </a:pPr>
            <a:r>
              <a:t/>
            </a:r>
            <a:endParaRPr sz="2150"/>
          </a:p>
          <a:p>
            <a:pPr indent="0" lvl="0" marL="457200" rtl="0" algn="just">
              <a:lnSpc>
                <a:spcPct val="90000"/>
              </a:lnSpc>
              <a:spcBef>
                <a:spcPts val="1000"/>
              </a:spcBef>
              <a:spcAft>
                <a:spcPts val="0"/>
              </a:spcAft>
              <a:buClr>
                <a:schemeClr val="dk1"/>
              </a:buClr>
              <a:buSzPct val="51162"/>
              <a:buFont typeface="Arial"/>
              <a:buNone/>
            </a:pPr>
            <a:r>
              <a:t/>
            </a:r>
            <a:endParaRPr sz="2150"/>
          </a:p>
          <a:p>
            <a:pPr indent="0" lvl="0" marL="457200" rtl="0" algn="just">
              <a:lnSpc>
                <a:spcPct val="90000"/>
              </a:lnSpc>
              <a:spcBef>
                <a:spcPts val="1000"/>
              </a:spcBef>
              <a:spcAft>
                <a:spcPts val="0"/>
              </a:spcAft>
              <a:buClr>
                <a:schemeClr val="dk1"/>
              </a:buClr>
              <a:buSzPct val="51162"/>
              <a:buFont typeface="Arial"/>
              <a:buNone/>
            </a:pPr>
            <a:r>
              <a:t/>
            </a:r>
            <a:endParaRPr sz="2150"/>
          </a:p>
          <a:p>
            <a:pPr indent="0" lvl="0" marL="457200" rtl="0" algn="just">
              <a:lnSpc>
                <a:spcPct val="90000"/>
              </a:lnSpc>
              <a:spcBef>
                <a:spcPts val="1000"/>
              </a:spcBef>
              <a:spcAft>
                <a:spcPts val="0"/>
              </a:spcAft>
              <a:buClr>
                <a:schemeClr val="dk1"/>
              </a:buClr>
              <a:buSzPct val="51162"/>
              <a:buFont typeface="Arial"/>
              <a:buNone/>
            </a:pPr>
            <a:r>
              <a:t/>
            </a:r>
            <a:endParaRPr sz="2150"/>
          </a:p>
          <a:p>
            <a:pPr indent="0" lvl="0" marL="0" rtl="0" algn="just">
              <a:lnSpc>
                <a:spcPct val="90000"/>
              </a:lnSpc>
              <a:spcBef>
                <a:spcPts val="1000"/>
              </a:spcBef>
              <a:spcAft>
                <a:spcPts val="0"/>
              </a:spcAft>
              <a:buClr>
                <a:schemeClr val="dk1"/>
              </a:buClr>
              <a:buSzPct val="51162"/>
              <a:buFont typeface="Arial"/>
              <a:buNone/>
            </a:pPr>
            <a:r>
              <a:rPr lang="en-US" sz="2150">
                <a:highlight>
                  <a:srgbClr val="FFFFFF"/>
                </a:highlight>
                <a:latin typeface="Average"/>
                <a:ea typeface="Average"/>
                <a:cs typeface="Average"/>
                <a:sym typeface="Average"/>
              </a:rPr>
              <a:t>Gluco_Record_During_Rx seems to be more useful than Gluco_Record_Prior_Ntm to predict the targe</a:t>
            </a:r>
            <a:r>
              <a:rPr lang="en-US" sz="2150">
                <a:highlight>
                  <a:srgbClr val="FFFFFF"/>
                </a:highlight>
                <a:latin typeface="Arial"/>
                <a:ea typeface="Arial"/>
                <a:cs typeface="Arial"/>
                <a:sym typeface="Arial"/>
              </a:rPr>
              <a:t>t</a:t>
            </a:r>
            <a:endParaRPr sz="2150"/>
          </a:p>
          <a:p>
            <a:pPr indent="0" lvl="0" marL="0" rtl="0" algn="l">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122" name="Google Shape;122;p18"/>
          <p:cNvPicPr preferRelativeResize="0"/>
          <p:nvPr/>
        </p:nvPicPr>
        <p:blipFill rotWithShape="1">
          <a:blip r:embed="rId3">
            <a:alphaModFix/>
          </a:blip>
          <a:srcRect b="0" l="0" r="3809" t="0"/>
          <a:stretch/>
        </p:blipFill>
        <p:spPr>
          <a:xfrm>
            <a:off x="6024725" y="1304925"/>
            <a:ext cx="2657850" cy="1223903"/>
          </a:xfrm>
          <a:prstGeom prst="rect">
            <a:avLst/>
          </a:prstGeom>
          <a:noFill/>
          <a:ln cap="flat" cmpd="sng" w="9525">
            <a:solidFill>
              <a:schemeClr val="dk1"/>
            </a:solidFill>
            <a:prstDash val="solid"/>
            <a:round/>
            <a:headEnd len="sm" w="sm" type="none"/>
            <a:tailEnd len="sm" w="sm" type="none"/>
          </a:ln>
        </p:spPr>
      </p:pic>
      <p:pic>
        <p:nvPicPr>
          <p:cNvPr id="123" name="Google Shape;123;p18"/>
          <p:cNvPicPr preferRelativeResize="0"/>
          <p:nvPr/>
        </p:nvPicPr>
        <p:blipFill>
          <a:blip r:embed="rId4">
            <a:alphaModFix/>
          </a:blip>
          <a:stretch>
            <a:fillRect/>
          </a:stretch>
        </p:blipFill>
        <p:spPr>
          <a:xfrm>
            <a:off x="8974300" y="1275863"/>
            <a:ext cx="2807050" cy="1282025"/>
          </a:xfrm>
          <a:prstGeom prst="rect">
            <a:avLst/>
          </a:prstGeom>
          <a:noFill/>
          <a:ln cap="flat" cmpd="sng" w="9525">
            <a:solidFill>
              <a:schemeClr val="dk1"/>
            </a:solidFill>
            <a:prstDash val="solid"/>
            <a:round/>
            <a:headEnd len="sm" w="sm" type="none"/>
            <a:tailEnd len="sm" w="sm" type="none"/>
          </a:ln>
        </p:spPr>
      </p:pic>
      <p:pic>
        <p:nvPicPr>
          <p:cNvPr id="124" name="Google Shape;124;p18"/>
          <p:cNvPicPr preferRelativeResize="0"/>
          <p:nvPr/>
        </p:nvPicPr>
        <p:blipFill>
          <a:blip r:embed="rId5">
            <a:alphaModFix/>
          </a:blip>
          <a:stretch>
            <a:fillRect/>
          </a:stretch>
        </p:blipFill>
        <p:spPr>
          <a:xfrm>
            <a:off x="5821088" y="4278225"/>
            <a:ext cx="2943225" cy="1181100"/>
          </a:xfrm>
          <a:prstGeom prst="rect">
            <a:avLst/>
          </a:prstGeom>
          <a:noFill/>
          <a:ln cap="flat" cmpd="sng" w="9525">
            <a:solidFill>
              <a:schemeClr val="dk1"/>
            </a:solidFill>
            <a:prstDash val="solid"/>
            <a:round/>
            <a:headEnd len="sm" w="sm" type="none"/>
            <a:tailEnd len="sm" w="sm" type="none"/>
          </a:ln>
        </p:spPr>
      </p:pic>
      <p:pic>
        <p:nvPicPr>
          <p:cNvPr id="125" name="Google Shape;125;p18"/>
          <p:cNvPicPr preferRelativeResize="0"/>
          <p:nvPr/>
        </p:nvPicPr>
        <p:blipFill>
          <a:blip r:embed="rId6">
            <a:alphaModFix/>
          </a:blip>
          <a:stretch>
            <a:fillRect/>
          </a:stretch>
        </p:blipFill>
        <p:spPr>
          <a:xfrm>
            <a:off x="9030413" y="4268700"/>
            <a:ext cx="3000375" cy="12001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Clinical Factors</a:t>
            </a:r>
            <a:endParaRPr/>
          </a:p>
        </p:txBody>
      </p:sp>
      <p:sp>
        <p:nvSpPr>
          <p:cNvPr id="131" name="Google Shape;131;p19"/>
          <p:cNvSpPr txBox="1"/>
          <p:nvPr>
            <p:ph idx="1" type="subTitle"/>
          </p:nvPr>
        </p:nvSpPr>
        <p:spPr>
          <a:xfrm>
            <a:off x="5733150" y="25"/>
            <a:ext cx="6459000" cy="6858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rgbClr val="FF6600"/>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sz="1850">
                <a:highlight>
                  <a:srgbClr val="FFFFFF"/>
                </a:highlight>
                <a:latin typeface="Average"/>
                <a:ea typeface="Average"/>
                <a:cs typeface="Average"/>
                <a:sym typeface="Average"/>
              </a:rPr>
              <a:t>The distribution of Dexa_Freq_During_Rx numbers seems to be higher in the Persistent patients</a:t>
            </a:r>
            <a:endParaRPr sz="1850">
              <a:highlight>
                <a:srgbClr val="FFFFFF"/>
              </a:highlight>
              <a:latin typeface="Average"/>
              <a:ea typeface="Average"/>
              <a:cs typeface="Average"/>
              <a:sym typeface="Average"/>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400"/>
              <a:buNone/>
            </a:pPr>
            <a:r>
              <a:t/>
            </a:r>
            <a:endParaRPr sz="1050">
              <a:highlight>
                <a:srgbClr val="FFFFFF"/>
              </a:highlight>
              <a:latin typeface="Arial"/>
              <a:ea typeface="Arial"/>
              <a:cs typeface="Arial"/>
              <a:sym typeface="Arial"/>
            </a:endParaRPr>
          </a:p>
          <a:p>
            <a:pPr indent="0" lvl="0" marL="0" rtl="0" algn="l">
              <a:lnSpc>
                <a:spcPct val="100000"/>
              </a:lnSpc>
              <a:spcBef>
                <a:spcPts val="1000"/>
              </a:spcBef>
              <a:spcAft>
                <a:spcPts val="0"/>
              </a:spcAft>
              <a:buSzPts val="2400"/>
              <a:buNone/>
            </a:pPr>
            <a:r>
              <a:rPr lang="en-US" sz="1850">
                <a:highlight>
                  <a:srgbClr val="FFFFFF"/>
                </a:highlight>
                <a:latin typeface="Average"/>
                <a:ea typeface="Average"/>
                <a:cs typeface="Average"/>
                <a:sym typeface="Average"/>
              </a:rPr>
              <a:t>Variables that are recorded during the treatment have more useful information for the </a:t>
            </a:r>
            <a:r>
              <a:rPr lang="en-US" sz="1850">
                <a:highlight>
                  <a:srgbClr val="FFFFFF"/>
                </a:highlight>
                <a:latin typeface="Average"/>
                <a:ea typeface="Average"/>
                <a:cs typeface="Average"/>
                <a:sym typeface="Average"/>
              </a:rPr>
              <a:t>classification</a:t>
            </a:r>
            <a:r>
              <a:rPr lang="en-US" sz="1850">
                <a:highlight>
                  <a:srgbClr val="FFFFFF"/>
                </a:highlight>
                <a:latin typeface="Average"/>
                <a:ea typeface="Average"/>
                <a:cs typeface="Average"/>
                <a:sym typeface="Average"/>
              </a:rPr>
              <a:t> than others. It can be checked with the </a:t>
            </a:r>
            <a:r>
              <a:rPr lang="en-US" sz="1850">
                <a:highlight>
                  <a:srgbClr val="FFFFFF"/>
                </a:highlight>
                <a:latin typeface="Average"/>
                <a:ea typeface="Average"/>
                <a:cs typeface="Average"/>
                <a:sym typeface="Average"/>
              </a:rPr>
              <a:t>percentages</a:t>
            </a:r>
            <a:r>
              <a:rPr lang="en-US" sz="1850">
                <a:highlight>
                  <a:srgbClr val="FFFFFF"/>
                </a:highlight>
                <a:latin typeface="Average"/>
                <a:ea typeface="Average"/>
                <a:cs typeface="Average"/>
                <a:sym typeface="Average"/>
              </a:rPr>
              <a:t> shown by Dexa_During_Rx variable.</a:t>
            </a:r>
            <a:endParaRPr sz="1850">
              <a:latin typeface="Average"/>
              <a:ea typeface="Average"/>
              <a:cs typeface="Average"/>
              <a:sym typeface="Average"/>
            </a:endParaRPr>
          </a:p>
          <a:p>
            <a:pPr indent="0" lvl="0" marL="0" rtl="0" algn="l">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132" name="Google Shape;132;p19"/>
          <p:cNvPicPr preferRelativeResize="0"/>
          <p:nvPr/>
        </p:nvPicPr>
        <p:blipFill>
          <a:blip r:embed="rId3">
            <a:alphaModFix/>
          </a:blip>
          <a:stretch>
            <a:fillRect/>
          </a:stretch>
        </p:blipFill>
        <p:spPr>
          <a:xfrm>
            <a:off x="6437776" y="1269675"/>
            <a:ext cx="4394250" cy="2665700"/>
          </a:xfrm>
          <a:prstGeom prst="rect">
            <a:avLst/>
          </a:prstGeom>
          <a:noFill/>
          <a:ln cap="flat" cmpd="sng" w="9525">
            <a:solidFill>
              <a:schemeClr val="dk1"/>
            </a:solidFill>
            <a:prstDash val="solid"/>
            <a:round/>
            <a:headEnd len="sm" w="sm" type="none"/>
            <a:tailEnd len="sm" w="sm" type="none"/>
          </a:ln>
        </p:spPr>
      </p:pic>
      <p:pic>
        <p:nvPicPr>
          <p:cNvPr id="133" name="Google Shape;133;p19"/>
          <p:cNvPicPr preferRelativeResize="0"/>
          <p:nvPr/>
        </p:nvPicPr>
        <p:blipFill rotWithShape="1">
          <a:blip r:embed="rId4">
            <a:alphaModFix/>
          </a:blip>
          <a:srcRect b="0" l="0" r="0" t="7851"/>
          <a:stretch/>
        </p:blipFill>
        <p:spPr>
          <a:xfrm>
            <a:off x="7346300" y="5210476"/>
            <a:ext cx="3136200" cy="145579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ctrTitle"/>
          </p:nvPr>
        </p:nvSpPr>
        <p:spPr>
          <a:xfrm>
            <a:off x="0" y="0"/>
            <a:ext cx="44739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Fracture variable</a:t>
            </a:r>
            <a:endParaRPr b="1">
              <a:solidFill>
                <a:srgbClr val="FF6600"/>
              </a:solidFill>
            </a:endParaRPr>
          </a:p>
        </p:txBody>
      </p:sp>
      <p:sp>
        <p:nvSpPr>
          <p:cNvPr id="139" name="Google Shape;139;p20"/>
          <p:cNvSpPr txBox="1"/>
          <p:nvPr>
            <p:ph idx="1" type="subTitle"/>
          </p:nvPr>
        </p:nvSpPr>
        <p:spPr>
          <a:xfrm>
            <a:off x="4957063" y="3987775"/>
            <a:ext cx="6459000" cy="2732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90000"/>
              </a:lnSpc>
              <a:spcBef>
                <a:spcPts val="1000"/>
              </a:spcBef>
              <a:spcAft>
                <a:spcPts val="0"/>
              </a:spcAft>
              <a:buClr>
                <a:srgbClr val="FF6600"/>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33333"/>
              <a:buNone/>
            </a:pPr>
            <a:r>
              <a:rPr lang="en-US" sz="7200">
                <a:highlight>
                  <a:srgbClr val="FFFFFF"/>
                </a:highlight>
                <a:latin typeface="Average"/>
                <a:ea typeface="Average"/>
                <a:cs typeface="Average"/>
                <a:sym typeface="Average"/>
              </a:rPr>
              <a:t>Of the total number of patients, 8% of people were affected by the treatment, weakening their bones</a:t>
            </a:r>
            <a:endParaRPr sz="7200">
              <a:highlight>
                <a:srgbClr val="FFFFFF"/>
              </a:highlight>
              <a:latin typeface="Average"/>
              <a:ea typeface="Average"/>
              <a:cs typeface="Average"/>
              <a:sym typeface="Average"/>
            </a:endParaRPr>
          </a:p>
          <a:p>
            <a:pPr indent="0" lvl="0" marL="457200" rtl="0" algn="l">
              <a:lnSpc>
                <a:spcPct val="115000"/>
              </a:lnSpc>
              <a:spcBef>
                <a:spcPts val="1100"/>
              </a:spcBef>
              <a:spcAft>
                <a:spcPts val="0"/>
              </a:spcAft>
              <a:buNone/>
            </a:pPr>
            <a:r>
              <a:t/>
            </a:r>
            <a:endParaRPr sz="7200">
              <a:highlight>
                <a:srgbClr val="FFFFFF"/>
              </a:highlight>
              <a:latin typeface="Average"/>
              <a:ea typeface="Average"/>
              <a:cs typeface="Average"/>
              <a:sym typeface="Average"/>
            </a:endParaRPr>
          </a:p>
          <a:p>
            <a:pPr indent="-342900" lvl="0" marL="457200" rtl="0" algn="l">
              <a:lnSpc>
                <a:spcPct val="115000"/>
              </a:lnSpc>
              <a:spcBef>
                <a:spcPts val="0"/>
              </a:spcBef>
              <a:spcAft>
                <a:spcPts val="0"/>
              </a:spcAft>
              <a:buSzPct val="100000"/>
              <a:buFont typeface="Average"/>
              <a:buChar char="●"/>
            </a:pPr>
            <a:r>
              <a:rPr lang="en-US" sz="7200">
                <a:highlight>
                  <a:srgbClr val="FFFFFF"/>
                </a:highlight>
                <a:latin typeface="Average"/>
                <a:ea typeface="Average"/>
                <a:cs typeface="Average"/>
                <a:sym typeface="Average"/>
              </a:rPr>
              <a:t>The count of people affe</a:t>
            </a:r>
            <a:r>
              <a:rPr lang="en-US" sz="7200">
                <a:highlight>
                  <a:srgbClr val="FFFFFF"/>
                </a:highlight>
                <a:latin typeface="Average"/>
                <a:ea typeface="Average"/>
                <a:cs typeface="Average"/>
                <a:sym typeface="Average"/>
              </a:rPr>
              <a:t>cted by the treatment is small and we can speculate that  the treatment not affected considerably to the bones of the patients.</a:t>
            </a:r>
            <a:endParaRPr sz="7200">
              <a:latin typeface="Average"/>
              <a:ea typeface="Average"/>
              <a:cs typeface="Average"/>
              <a:sym typeface="Average"/>
            </a:endParaRPr>
          </a:p>
          <a:p>
            <a:pPr indent="0" lvl="0" marL="0" rtl="0" algn="just">
              <a:lnSpc>
                <a:spcPct val="90000"/>
              </a:lnSpc>
              <a:spcBef>
                <a:spcPts val="1000"/>
              </a:spcBef>
              <a:spcAft>
                <a:spcPts val="0"/>
              </a:spcAft>
              <a:buSzPts val="2400"/>
              <a:buNone/>
            </a:pPr>
            <a:r>
              <a:t/>
            </a:r>
            <a:endParaRPr sz="2200"/>
          </a:p>
          <a:p>
            <a:pPr indent="0" lvl="0" marL="0" rtl="0" algn="ctr">
              <a:lnSpc>
                <a:spcPct val="90000"/>
              </a:lnSpc>
              <a:spcBef>
                <a:spcPts val="1000"/>
              </a:spcBef>
              <a:spcAft>
                <a:spcPts val="0"/>
              </a:spcAft>
              <a:buClr>
                <a:schemeClr val="dk1"/>
              </a:buClr>
              <a:buSzPct val="100000"/>
              <a:buNone/>
            </a:pPr>
            <a:r>
              <a:t/>
            </a:r>
            <a:endParaRPr sz="3200">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140" name="Google Shape;140;p20"/>
          <p:cNvPicPr preferRelativeResize="0"/>
          <p:nvPr/>
        </p:nvPicPr>
        <p:blipFill>
          <a:blip r:embed="rId3">
            <a:alphaModFix/>
          </a:blip>
          <a:stretch>
            <a:fillRect/>
          </a:stretch>
        </p:blipFill>
        <p:spPr>
          <a:xfrm>
            <a:off x="4590150" y="1056350"/>
            <a:ext cx="7413300" cy="233327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ctrTitle"/>
          </p:nvPr>
        </p:nvSpPr>
        <p:spPr>
          <a:xfrm>
            <a:off x="0" y="0"/>
            <a:ext cx="39381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endParaRPr/>
          </a:p>
          <a:p>
            <a:pPr indent="0" lvl="0" marL="0" rtl="0" algn="ctr">
              <a:lnSpc>
                <a:spcPct val="90000"/>
              </a:lnSpc>
              <a:spcBef>
                <a:spcPts val="0"/>
              </a:spcBef>
              <a:spcAft>
                <a:spcPts val="0"/>
              </a:spcAft>
              <a:buClr>
                <a:schemeClr val="dk1"/>
              </a:buClr>
              <a:buSzPts val="6000"/>
              <a:buFont typeface="Calibri"/>
              <a:buNone/>
            </a:pPr>
            <a:r>
              <a:rPr b="1" lang="en-US">
                <a:solidFill>
                  <a:srgbClr val="FF6600"/>
                </a:solidFill>
              </a:rPr>
              <a:t>T-score variable</a:t>
            </a:r>
            <a:endParaRPr b="1">
              <a:solidFill>
                <a:srgbClr val="FF6600"/>
              </a:solidFill>
            </a:endParaRPr>
          </a:p>
        </p:txBody>
      </p:sp>
      <p:sp>
        <p:nvSpPr>
          <p:cNvPr id="146" name="Google Shape;146;p21"/>
          <p:cNvSpPr txBox="1"/>
          <p:nvPr>
            <p:ph idx="1" type="subTitle"/>
          </p:nvPr>
        </p:nvSpPr>
        <p:spPr>
          <a:xfrm>
            <a:off x="4795550" y="4387575"/>
            <a:ext cx="6459000" cy="2128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90000"/>
              </a:lnSpc>
              <a:spcBef>
                <a:spcPts val="1000"/>
              </a:spcBef>
              <a:spcAft>
                <a:spcPts val="0"/>
              </a:spcAft>
              <a:buClr>
                <a:srgbClr val="FF6600"/>
              </a:buClr>
              <a:buSzPct val="100000"/>
              <a:buNone/>
            </a:pPr>
            <a:r>
              <a:t/>
            </a:r>
            <a:endParaRPr>
              <a:solidFill>
                <a:srgbClr val="FF6600"/>
              </a:solidFill>
              <a:latin typeface="Average"/>
              <a:ea typeface="Average"/>
              <a:cs typeface="Average"/>
              <a:sym typeface="Average"/>
            </a:endParaRPr>
          </a:p>
          <a:p>
            <a:pPr indent="0" lvl="0" marL="0" rtl="0" algn="just">
              <a:lnSpc>
                <a:spcPct val="90000"/>
              </a:lnSpc>
              <a:spcBef>
                <a:spcPts val="1000"/>
              </a:spcBef>
              <a:spcAft>
                <a:spcPts val="0"/>
              </a:spcAft>
              <a:buClr>
                <a:srgbClr val="FF6600"/>
              </a:buClr>
              <a:buSzPct val="33333"/>
              <a:buNone/>
            </a:pPr>
            <a:r>
              <a:rPr lang="en-US" sz="7200">
                <a:highlight>
                  <a:srgbClr val="FFFFFF"/>
                </a:highlight>
                <a:latin typeface="Average"/>
                <a:ea typeface="Average"/>
                <a:cs typeface="Average"/>
                <a:sym typeface="Average"/>
              </a:rPr>
              <a:t>There is 10% of people with treatment who had a decrease in the t-score</a:t>
            </a:r>
            <a:endParaRPr sz="7200">
              <a:highlight>
                <a:srgbClr val="FFFFFF"/>
              </a:highlight>
              <a:latin typeface="Average"/>
              <a:ea typeface="Average"/>
              <a:cs typeface="Average"/>
              <a:sym typeface="Average"/>
            </a:endParaRPr>
          </a:p>
          <a:p>
            <a:pPr indent="-342900" lvl="0" marL="457200" rtl="0" algn="l">
              <a:lnSpc>
                <a:spcPct val="115000"/>
              </a:lnSpc>
              <a:spcBef>
                <a:spcPts val="1100"/>
              </a:spcBef>
              <a:spcAft>
                <a:spcPts val="0"/>
              </a:spcAft>
              <a:buSzPct val="100000"/>
              <a:buFont typeface="Average"/>
              <a:buChar char="●"/>
            </a:pPr>
            <a:r>
              <a:rPr lang="en-US" sz="7200">
                <a:highlight>
                  <a:srgbClr val="FFFFFF"/>
                </a:highlight>
                <a:latin typeface="Average"/>
                <a:ea typeface="Average"/>
                <a:cs typeface="Average"/>
                <a:sym typeface="Average"/>
              </a:rPr>
              <a:t>Then there is 90% approximately of people who maintained or improved their t-score. </a:t>
            </a:r>
            <a:endParaRPr sz="7200">
              <a:highlight>
                <a:srgbClr val="FFFFFF"/>
              </a:highlight>
              <a:latin typeface="Average"/>
              <a:ea typeface="Average"/>
              <a:cs typeface="Average"/>
              <a:sym typeface="Average"/>
            </a:endParaRPr>
          </a:p>
          <a:p>
            <a:pPr indent="-342900" lvl="0" marL="457200" rtl="0" algn="l">
              <a:lnSpc>
                <a:spcPct val="115000"/>
              </a:lnSpc>
              <a:spcBef>
                <a:spcPts val="0"/>
              </a:spcBef>
              <a:spcAft>
                <a:spcPts val="0"/>
              </a:spcAft>
              <a:buSzPct val="100000"/>
              <a:buFont typeface="Average"/>
              <a:buChar char="●"/>
            </a:pPr>
            <a:r>
              <a:rPr lang="en-US" sz="7200">
                <a:latin typeface="Average"/>
                <a:ea typeface="Average"/>
                <a:cs typeface="Average"/>
                <a:sym typeface="Average"/>
              </a:rPr>
              <a:t>In conclusion the treatment is improving the t-score of the patients.</a:t>
            </a:r>
            <a:endParaRPr sz="7200">
              <a:latin typeface="Average"/>
              <a:ea typeface="Average"/>
              <a:cs typeface="Average"/>
              <a:sym typeface="Average"/>
            </a:endParaRPr>
          </a:p>
          <a:p>
            <a:pPr indent="0" lvl="0" marL="0" rtl="0" algn="just">
              <a:lnSpc>
                <a:spcPct val="90000"/>
              </a:lnSpc>
              <a:spcBef>
                <a:spcPts val="1000"/>
              </a:spcBef>
              <a:spcAft>
                <a:spcPts val="0"/>
              </a:spcAft>
              <a:buSzPts val="2400"/>
              <a:buNone/>
            </a:pPr>
            <a:r>
              <a:t/>
            </a:r>
            <a:endParaRPr sz="2200"/>
          </a:p>
          <a:p>
            <a:pPr indent="0" lvl="0" marL="0" rtl="0" algn="ctr">
              <a:lnSpc>
                <a:spcPct val="90000"/>
              </a:lnSpc>
              <a:spcBef>
                <a:spcPts val="1000"/>
              </a:spcBef>
              <a:spcAft>
                <a:spcPts val="0"/>
              </a:spcAft>
              <a:buClr>
                <a:schemeClr val="dk1"/>
              </a:buClr>
              <a:buSzPct val="100000"/>
              <a:buNone/>
            </a:pPr>
            <a:r>
              <a:t/>
            </a:r>
            <a:endParaRPr sz="3200">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a:p>
            <a:pPr indent="0" lvl="0" marL="0" rtl="0" algn="ctr">
              <a:lnSpc>
                <a:spcPct val="90000"/>
              </a:lnSpc>
              <a:spcBef>
                <a:spcPts val="1000"/>
              </a:spcBef>
              <a:spcAft>
                <a:spcPts val="0"/>
              </a:spcAft>
              <a:buClr>
                <a:schemeClr val="dk1"/>
              </a:buClr>
              <a:buSzPct val="100000"/>
              <a:buNone/>
            </a:pPr>
            <a:r>
              <a:t/>
            </a:r>
            <a:endParaRPr>
              <a:solidFill>
                <a:srgbClr val="FF6600"/>
              </a:solidFill>
            </a:endParaRPr>
          </a:p>
        </p:txBody>
      </p:sp>
      <p:pic>
        <p:nvPicPr>
          <p:cNvPr id="147" name="Google Shape;147;p21"/>
          <p:cNvPicPr preferRelativeResize="0"/>
          <p:nvPr/>
        </p:nvPicPr>
        <p:blipFill>
          <a:blip r:embed="rId3">
            <a:alphaModFix/>
          </a:blip>
          <a:stretch>
            <a:fillRect/>
          </a:stretch>
        </p:blipFill>
        <p:spPr>
          <a:xfrm>
            <a:off x="4050500" y="947875"/>
            <a:ext cx="7949099" cy="267203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