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Averag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b6958375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b6958375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bd9ca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6bd9ca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bd9ca6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46bd9ca6b6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b695837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4b6958375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b6958375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4b6958375e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69583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4b695837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695837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14b6958375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https://github.com/Sururrrr/Drug_Persistance/tree/main/Week%20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D2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8999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333200" y="4369675"/>
            <a:ext cx="370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Final Presentation 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0" y="0"/>
            <a:ext cx="38145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sz="3800"/>
            </a:br>
            <a:r>
              <a:rPr b="1" lang="en-US" sz="3800">
                <a:solidFill>
                  <a:srgbClr val="FF6600"/>
                </a:solidFill>
              </a:rPr>
              <a:t>Clinical Factors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3970100" y="25"/>
            <a:ext cx="8222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 sz="18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 distribution of Dexa_Freq_During_Rx numbers seems to be higher in the Persistent patients</a:t>
            </a:r>
            <a:endParaRPr sz="185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8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Variables that are recorded during the treatment have more useful information for the </a:t>
            </a:r>
            <a:r>
              <a:rPr lang="en-US" sz="18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classification</a:t>
            </a:r>
            <a:r>
              <a:rPr lang="en-US" sz="18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than others. It can be checked with the </a:t>
            </a:r>
            <a:r>
              <a:rPr lang="en-US" sz="18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percentages</a:t>
            </a:r>
            <a:r>
              <a:rPr lang="en-US" sz="18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shown by Dexa_During_Rx variable.</a:t>
            </a:r>
            <a:endParaRPr sz="185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061" y="1269675"/>
            <a:ext cx="5593706" cy="26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7851"/>
          <a:stretch/>
        </p:blipFill>
        <p:spPr>
          <a:xfrm>
            <a:off x="6023576" y="5210476"/>
            <a:ext cx="3992258" cy="1455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ctrTitle"/>
          </p:nvPr>
        </p:nvSpPr>
        <p:spPr>
          <a:xfrm>
            <a:off x="0" y="0"/>
            <a:ext cx="38898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sz="3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800">
                <a:solidFill>
                  <a:srgbClr val="FF6600"/>
                </a:solidFill>
              </a:rPr>
              <a:t>Fracture variable</a:t>
            </a:r>
            <a:endParaRPr b="1" sz="3800">
              <a:solidFill>
                <a:srgbClr val="FF6600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4957063" y="3987775"/>
            <a:ext cx="6459000" cy="2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33333"/>
              <a:buNone/>
            </a:pPr>
            <a:r>
              <a:rPr lang="en-US" sz="7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Of the total number of patients, 8% of people were affected by the treatment, weakening their bones</a:t>
            </a:r>
            <a:endParaRPr sz="72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72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-US" sz="7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 count of people affe</a:t>
            </a:r>
            <a:r>
              <a:rPr lang="en-US" sz="7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cted by the treatment is small</a:t>
            </a:r>
            <a:r>
              <a:rPr lang="en-US" sz="7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, and</a:t>
            </a:r>
            <a:r>
              <a:rPr lang="en-US" sz="7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we can speculate that  the treatment not affected considerably to the bones of the patients.</a:t>
            </a:r>
            <a:endParaRPr sz="7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150" y="1056350"/>
            <a:ext cx="7413300" cy="23332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ctrTitle"/>
          </p:nvPr>
        </p:nvSpPr>
        <p:spPr>
          <a:xfrm>
            <a:off x="0" y="0"/>
            <a:ext cx="39381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sz="3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800">
                <a:solidFill>
                  <a:srgbClr val="FF6600"/>
                </a:solidFill>
              </a:rPr>
              <a:t>T-score variable</a:t>
            </a:r>
            <a:endParaRPr b="1" sz="3800">
              <a:solidFill>
                <a:srgbClr val="FF6600"/>
              </a:solidFill>
            </a:endParaRPr>
          </a:p>
        </p:txBody>
      </p:sp>
      <p:sp>
        <p:nvSpPr>
          <p:cNvPr id="172" name="Google Shape;172;p24"/>
          <p:cNvSpPr txBox="1"/>
          <p:nvPr>
            <p:ph idx="1" type="subTitle"/>
          </p:nvPr>
        </p:nvSpPr>
        <p:spPr>
          <a:xfrm>
            <a:off x="4795550" y="4387575"/>
            <a:ext cx="6459000" cy="2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33333"/>
              <a:buNone/>
            </a:pPr>
            <a:r>
              <a:rPr lang="en-US" sz="7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There is 10% of people with treatment who had a decrease in the t-score</a:t>
            </a:r>
            <a:endParaRPr sz="72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-US" sz="72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Then there is 90% approximately of people who maintained or improved their t-score. </a:t>
            </a:r>
            <a:endParaRPr sz="72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-US" sz="7200">
                <a:latin typeface="Average"/>
                <a:ea typeface="Average"/>
                <a:cs typeface="Average"/>
                <a:sym typeface="Average"/>
              </a:rPr>
              <a:t>In </a:t>
            </a:r>
            <a:r>
              <a:rPr lang="en-US" sz="7200">
                <a:latin typeface="Average"/>
                <a:ea typeface="Average"/>
                <a:cs typeface="Average"/>
                <a:sym typeface="Average"/>
              </a:rPr>
              <a:t>conclusion,</a:t>
            </a:r>
            <a:r>
              <a:rPr lang="en-US" sz="7200">
                <a:latin typeface="Average"/>
                <a:ea typeface="Average"/>
                <a:cs typeface="Average"/>
                <a:sym typeface="Average"/>
              </a:rPr>
              <a:t> the treatment is improving the t-score of the patients.</a:t>
            </a:r>
            <a:endParaRPr sz="7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500" y="947875"/>
            <a:ext cx="7949099" cy="2672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ctrTitle"/>
          </p:nvPr>
        </p:nvSpPr>
        <p:spPr>
          <a:xfrm>
            <a:off x="0" y="0"/>
            <a:ext cx="36507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 sz="3600">
                <a:solidFill>
                  <a:srgbClr val="FF6600"/>
                </a:solidFill>
              </a:rPr>
              <a:t>Risk, comorbidity and concomitant factors</a:t>
            </a:r>
            <a:endParaRPr sz="3600"/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3650700" y="0"/>
            <a:ext cx="8541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Most of the patients already hold comorbidity factors, while holding risk factors is less common.</a:t>
            </a:r>
            <a:endParaRPr sz="205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en-US" sz="20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Some highlights:</a:t>
            </a:r>
            <a:endParaRPr sz="205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50"/>
              <a:buFont typeface="Average"/>
              <a:buChar char="●"/>
            </a:pPr>
            <a:r>
              <a:rPr lang="en-US" sz="20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 main comorbidity factor is related to lipoproteins and metabolism (cholesterol).</a:t>
            </a:r>
            <a:endParaRPr sz="205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Font typeface="Average"/>
              <a:buChar char="●"/>
            </a:pPr>
            <a:r>
              <a:rPr lang="en-US" sz="20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 main risk factor is deficiency in vitamin D.</a:t>
            </a:r>
            <a:endParaRPr sz="205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Font typeface="Average"/>
              <a:buChar char="●"/>
            </a:pPr>
            <a:r>
              <a:rPr lang="en-US" sz="20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More than one third has been found to have taken narcotics.</a:t>
            </a:r>
            <a:endParaRPr sz="205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Font typeface="Average"/>
              <a:buChar char="●"/>
            </a:pPr>
            <a:r>
              <a:rPr lang="en-US" sz="20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99 % of our sample hold at least one risk, comorbidity and/or concomitant factor.</a:t>
            </a:r>
            <a:endParaRPr sz="205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300" y="5156800"/>
            <a:ext cx="1341200" cy="1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ctrTitle"/>
          </p:nvPr>
        </p:nvSpPr>
        <p:spPr>
          <a:xfrm>
            <a:off x="0" y="0"/>
            <a:ext cx="37038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 sz="3800">
                <a:solidFill>
                  <a:srgbClr val="FF6600"/>
                </a:solidFill>
              </a:rPr>
              <a:t>Risk, comorbidity and concomitant factors</a:t>
            </a:r>
            <a:endParaRPr sz="3800"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835050" y="0"/>
            <a:ext cx="8357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There are some significant differences between genders:</a:t>
            </a:r>
            <a:endParaRPr sz="20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Women seem to be more affected by </a:t>
            </a:r>
            <a:r>
              <a:rPr b="1"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vitamin D deficiencies</a:t>
            </a:r>
            <a:r>
              <a:rPr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.</a:t>
            </a:r>
            <a:endParaRPr sz="20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More than twice as many women as men have passed as screening for </a:t>
            </a:r>
            <a:r>
              <a:rPr b="1"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malignant neoplasms</a:t>
            </a:r>
            <a:r>
              <a:rPr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.</a:t>
            </a:r>
            <a:endParaRPr sz="20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Four times as many men as women suffer from </a:t>
            </a:r>
            <a:r>
              <a:rPr b="1"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Hypogonadism</a:t>
            </a:r>
            <a:r>
              <a:rPr lang="en-US" sz="20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(untreated).</a:t>
            </a:r>
            <a:endParaRPr sz="20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16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0" y="0"/>
            <a:ext cx="37038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 sz="3800">
                <a:solidFill>
                  <a:srgbClr val="FF6600"/>
                </a:solidFill>
              </a:rPr>
              <a:t>Risk, comorbidity and concomitant factors</a:t>
            </a:r>
            <a:endParaRPr sz="3800"/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3953275" y="0"/>
            <a:ext cx="8238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26315"/>
              <a:buNone/>
            </a:pPr>
            <a:r>
              <a:t/>
            </a:r>
            <a:endParaRPr sz="1900">
              <a:solidFill>
                <a:srgbClr val="FF6600"/>
              </a:solidFill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As expected, patients </a:t>
            </a:r>
            <a:r>
              <a:rPr b="1"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older than 65</a:t>
            </a:r>
            <a:r>
              <a:rPr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are affected by the mentioned factors in a higher proportion.</a:t>
            </a:r>
            <a:endParaRPr sz="19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There are some risks and other factors that seem to be significantly higher in </a:t>
            </a:r>
            <a:r>
              <a:rPr b="1"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South and West regions</a:t>
            </a:r>
            <a:r>
              <a:rPr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. It might be interesting to find out about socioeconomic factors aside.</a:t>
            </a:r>
            <a:endParaRPr sz="19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There seem to be some remarkable differences between </a:t>
            </a:r>
            <a:r>
              <a:rPr b="1"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Asian and other</a:t>
            </a:r>
            <a:r>
              <a:rPr lang="en-US" sz="190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races. They are probably due to cultural factors and other behaviours, like medical reviews on a more regular basis (this is just a hypothesis to be found out).</a:t>
            </a:r>
            <a:endParaRPr sz="1900"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80614"/>
              <a:buNone/>
            </a:pPr>
            <a:r>
              <a:t/>
            </a:r>
            <a:endParaRPr sz="2416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98347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8"/>
          <p:cNvGrpSpPr/>
          <p:nvPr/>
        </p:nvGrpSpPr>
        <p:grpSpPr>
          <a:xfrm>
            <a:off x="185500" y="1744050"/>
            <a:ext cx="12006491" cy="3206325"/>
            <a:chOff x="152400" y="1792250"/>
            <a:chExt cx="12006491" cy="3206325"/>
          </a:xfrm>
        </p:grpSpPr>
        <p:pic>
          <p:nvPicPr>
            <p:cNvPr id="198" name="Google Shape;198;p28"/>
            <p:cNvPicPr preferRelativeResize="0"/>
            <p:nvPr/>
          </p:nvPicPr>
          <p:blipFill rotWithShape="1">
            <a:blip r:embed="rId3">
              <a:alphaModFix/>
            </a:blip>
            <a:srcRect b="0" l="23774" r="14857" t="3381"/>
            <a:stretch/>
          </p:blipFill>
          <p:spPr>
            <a:xfrm>
              <a:off x="4976600" y="1859436"/>
              <a:ext cx="3214150" cy="3139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27375" y="1792250"/>
              <a:ext cx="3231516" cy="286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8"/>
            <p:cNvPicPr preferRelativeResize="0"/>
            <p:nvPr/>
          </p:nvPicPr>
          <p:blipFill rotWithShape="1">
            <a:blip r:embed="rId5">
              <a:alphaModFix/>
            </a:blip>
            <a:srcRect b="0" l="0" r="0" t="4761"/>
            <a:stretch/>
          </p:blipFill>
          <p:spPr>
            <a:xfrm>
              <a:off x="152400" y="2039600"/>
              <a:ext cx="3854627" cy="2869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28"/>
          <p:cNvSpPr txBox="1"/>
          <p:nvPr/>
        </p:nvSpPr>
        <p:spPr>
          <a:xfrm>
            <a:off x="1409000" y="5176800"/>
            <a:ext cx="104616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highlight>
                  <a:srgbClr val="FFFFFE"/>
                </a:highlight>
                <a:latin typeface="Average"/>
                <a:ea typeface="Average"/>
                <a:cs typeface="Average"/>
                <a:sym typeface="Average"/>
              </a:rPr>
              <a:t>Dexa_Freq_During_Rx                               Count_Of_Risks                                          Counts_Of_Risks</a:t>
            </a:r>
            <a:endParaRPr sz="1800">
              <a:solidFill>
                <a:srgbClr val="FF6600"/>
              </a:solidFill>
              <a:highlight>
                <a:srgbClr val="FFFFFE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6600"/>
                </a:solidFill>
                <a:highlight>
                  <a:srgbClr val="FFFFFE"/>
                </a:highlight>
                <a:latin typeface="Average"/>
                <a:ea typeface="Average"/>
                <a:cs typeface="Average"/>
                <a:sym typeface="Average"/>
              </a:rPr>
              <a:t>by Age_Bucket                                             by Gender                                                    by Age-Bucket</a:t>
            </a:r>
            <a:endParaRPr sz="1800">
              <a:solidFill>
                <a:srgbClr val="FF6600"/>
              </a:solidFill>
              <a:highlight>
                <a:srgbClr val="FFFFFE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0" y="6200"/>
            <a:ext cx="12214800" cy="1511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0145" y="-400837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-1" y="0"/>
            <a:ext cx="25179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800">
                <a:solidFill>
                  <a:srgbClr val="FF6600"/>
                </a:solidFill>
              </a:rPr>
              <a:t>EDA Summary</a:t>
            </a:r>
            <a:endParaRPr sz="3800"/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2517903" y="0"/>
            <a:ext cx="9674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29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The file contained information of 3, 424 patients. For each patient it has demographic information, clinical records, others diseases as risk factor information and also about their </a:t>
            </a: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physician's</a:t>
            </a: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speciality</a:t>
            </a: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There are some significant differences between genders (vitamin D deficiencies, screening for malignant neoplasms, Hypogonadism).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Most of the patients already hold comorbidity factors, while holding risk factors is less common.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Patients older than 65 are affected by the mentioned factors in a higher proportion.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There seem to be some remarkable differences between Asian and other races.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verage"/>
                <a:ea typeface="Average"/>
                <a:cs typeface="Average"/>
                <a:sym typeface="Average"/>
              </a:rPr>
              <a:t>Variables that are recorded during the treatment like Dexa_Freq_During_Rx, Dexa_During_Rx and Gluco_Record_During_Rx have more useful information for the classification than others.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ctrTitle"/>
          </p:nvPr>
        </p:nvSpPr>
        <p:spPr>
          <a:xfrm>
            <a:off x="0" y="0"/>
            <a:ext cx="38349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sz="3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38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875" y="2069425"/>
            <a:ext cx="7640425" cy="22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4104875" y="1358425"/>
            <a:ext cx="3000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Modelling 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720" y="2266263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ctrTitle"/>
          </p:nvPr>
        </p:nvSpPr>
        <p:spPr>
          <a:xfrm>
            <a:off x="0" y="0"/>
            <a:ext cx="39927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sz="3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38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125" y="2162075"/>
            <a:ext cx="7929900" cy="2915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1"/>
          <p:cNvSpPr txBox="1"/>
          <p:nvPr/>
        </p:nvSpPr>
        <p:spPr>
          <a:xfrm>
            <a:off x="4169125" y="1392600"/>
            <a:ext cx="4491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1659150" y="1583450"/>
            <a:ext cx="8873700" cy="500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Persistency of drugs </a:t>
            </a:r>
            <a:endParaRPr b="1" i="0" sz="19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By : Cherif Sourour </a:t>
            </a:r>
            <a:endParaRPr sz="2400">
              <a:solidFill>
                <a:schemeClr val="lt1"/>
              </a:solidFill>
            </a:endParaRPr>
          </a:p>
          <a:p>
            <a:pPr indent="0" lvl="0" marL="44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Data Science Engineering Student </a:t>
            </a:r>
            <a:endParaRPr sz="2400">
              <a:solidFill>
                <a:schemeClr val="lt1"/>
              </a:solidFill>
            </a:endParaRPr>
          </a:p>
          <a:p>
            <a:pPr indent="0" lvl="0" marL="44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Esprit Tunisia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6825" y="1723738"/>
            <a:ext cx="3410525" cy="34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D2D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525" y="1780375"/>
            <a:ext cx="6424450" cy="384672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00" y="1780375"/>
            <a:ext cx="5268300" cy="384672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ctrTitle"/>
          </p:nvPr>
        </p:nvSpPr>
        <p:spPr>
          <a:xfrm>
            <a:off x="0" y="0"/>
            <a:ext cx="38349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sz="3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3800"/>
          </a:p>
        </p:txBody>
      </p:sp>
      <p:sp>
        <p:nvSpPr>
          <p:cNvPr id="236" name="Google Shape;236;p33"/>
          <p:cNvSpPr txBox="1"/>
          <p:nvPr/>
        </p:nvSpPr>
        <p:spPr>
          <a:xfrm>
            <a:off x="6206925" y="3073500"/>
            <a:ext cx="3000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Thank you</a:t>
            </a:r>
            <a:r>
              <a:rPr b="1" lang="en-US" sz="3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20" y="2266263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0" y="0"/>
            <a:ext cx="45444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      </a:t>
            </a: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5733143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Char char="●"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 sz="2800">
              <a:solidFill>
                <a:srgbClr val="FF6600"/>
              </a:solidFill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Char char="●"/>
            </a:pPr>
            <a:r>
              <a:rPr lang="en-US" sz="2800">
                <a:solidFill>
                  <a:srgbClr val="FF6600"/>
                </a:solidFill>
              </a:rPr>
              <a:t>         Business Understanding </a:t>
            </a:r>
            <a:endParaRPr sz="2800">
              <a:solidFill>
                <a:srgbClr val="FF6600"/>
              </a:solidFill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Char char="●"/>
            </a:pPr>
            <a:r>
              <a:rPr lang="en-US" sz="2800">
                <a:solidFill>
                  <a:srgbClr val="FF6600"/>
                </a:solidFill>
              </a:rPr>
              <a:t>         Data Understanding</a:t>
            </a:r>
            <a:endParaRPr sz="2800">
              <a:solidFill>
                <a:srgbClr val="FF6600"/>
              </a:solidFill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Char char="●"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Char char="●"/>
            </a:pPr>
            <a:r>
              <a:rPr lang="en-US" sz="2800">
                <a:solidFill>
                  <a:srgbClr val="FF6600"/>
                </a:solidFill>
              </a:rPr>
              <a:t>         EDA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Char char="●"/>
            </a:pPr>
            <a:r>
              <a:rPr lang="en-US" sz="2800">
                <a:solidFill>
                  <a:srgbClr val="FF6600"/>
                </a:solidFill>
              </a:rPr>
              <a:t>         EDA Summary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Char char="●"/>
            </a:pPr>
            <a:r>
              <a:rPr lang="en-US" sz="2800">
                <a:solidFill>
                  <a:srgbClr val="FF6600"/>
                </a:solidFill>
              </a:rPr>
              <a:t>         Recommendations</a:t>
            </a:r>
            <a:endParaRPr sz="2800">
              <a:solidFill>
                <a:srgbClr val="FF6600"/>
              </a:solidFill>
            </a:endParaRPr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Char char="●"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r>
              <a:rPr lang="en-US" sz="2800">
                <a:solidFill>
                  <a:srgbClr val="FF6600"/>
                </a:solidFill>
              </a:rPr>
              <a:t>Modelling</a:t>
            </a:r>
            <a:r>
              <a:rPr lang="en-US" sz="2800">
                <a:solidFill>
                  <a:srgbClr val="FF6600"/>
                </a:solidFill>
              </a:rPr>
              <a:t> </a:t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5425" y="52108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0" y="0"/>
            <a:ext cx="39279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39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4032700" y="945925"/>
            <a:ext cx="39933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666"/>
              <a:buFont typeface="Calibri"/>
              <a:buNone/>
            </a:pPr>
            <a:r>
              <a:rPr b="1" lang="en-US" sz="14400">
                <a:solidFill>
                  <a:srgbClr val="FF6600"/>
                </a:solidFill>
              </a:rPr>
              <a:t>Business problem</a:t>
            </a:r>
            <a:endParaRPr sz="14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27272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27272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33333"/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3549"/>
          <a:stretch/>
        </p:blipFill>
        <p:spPr>
          <a:xfrm>
            <a:off x="4032700" y="2433025"/>
            <a:ext cx="8089025" cy="21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275" y="2368099"/>
            <a:ext cx="2271800" cy="227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0" y="0"/>
            <a:ext cx="39279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3900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20" y="2355675"/>
            <a:ext cx="2325467" cy="232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575" y="2608050"/>
            <a:ext cx="7498500" cy="18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4127575" y="1405750"/>
            <a:ext cx="6751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Business Understanding</a:t>
            </a:r>
            <a:r>
              <a:rPr b="1" lang="en-US" sz="3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0" y="0"/>
            <a:ext cx="39279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3900"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5662718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25" y="1870651"/>
            <a:ext cx="2468900" cy="246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850" y="1443721"/>
            <a:ext cx="7880650" cy="434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6328575" y="5931975"/>
            <a:ext cx="3469200" cy="400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Data Understanding and Cleaning Notebook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215375" y="639800"/>
            <a:ext cx="5582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r>
              <a:rPr b="1" lang="en-US" sz="39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0" y="0"/>
            <a:ext cx="39402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 sz="3800"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5240100" y="0"/>
            <a:ext cx="666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057"/>
              <a:buNone/>
            </a:pPr>
            <a:r>
              <a:rPr lang="en-US">
                <a:solidFill>
                  <a:srgbClr val="FF6600"/>
                </a:solidFill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 sz="1800">
              <a:solidFill>
                <a:srgbClr val="FF66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15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-US" sz="1800">
                <a:latin typeface="Average"/>
                <a:ea typeface="Average"/>
                <a:cs typeface="Average"/>
                <a:sym typeface="Average"/>
              </a:rPr>
              <a:t>1 file was provided: Healthcare_dataset.xlsx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15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-US" sz="1800">
                <a:latin typeface="Average"/>
                <a:ea typeface="Average"/>
                <a:cs typeface="Average"/>
                <a:sym typeface="Average"/>
              </a:rPr>
              <a:t>The file contained information of 3, 424 patients. For each patient it has demographic information, clinical records, others diseases as risk factor information and also about their physician's </a:t>
            </a:r>
            <a:r>
              <a:rPr lang="en-US" sz="1800">
                <a:latin typeface="Average"/>
                <a:ea typeface="Average"/>
                <a:cs typeface="Average"/>
                <a:sym typeface="Average"/>
              </a:rPr>
              <a:t>speciality</a:t>
            </a:r>
            <a:r>
              <a:rPr lang="en-US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15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-US" sz="1800">
                <a:latin typeface="Average"/>
                <a:ea typeface="Average"/>
                <a:cs typeface="Average"/>
                <a:sym typeface="Average"/>
              </a:rPr>
              <a:t>The variables provided have been treated individually among the four members of the team.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15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-US" sz="1800">
                <a:latin typeface="Average"/>
                <a:ea typeface="Average"/>
                <a:cs typeface="Average"/>
                <a:sym typeface="Average"/>
              </a:rPr>
              <a:t>The EDA has been carried out following the same arrangement, but taking into account the whole dataset, so that potential insights have been drawn from the analysis.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15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-US" sz="1800">
                <a:latin typeface="Average"/>
                <a:ea typeface="Average"/>
                <a:cs typeface="Average"/>
                <a:sym typeface="Average"/>
              </a:rPr>
              <a:t>different model proposals have been developed.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24" y="2214526"/>
            <a:ext cx="2428950" cy="24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5399700" y="69630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0" y="0"/>
            <a:ext cx="39534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sz="3800"/>
            </a:br>
            <a:br>
              <a:rPr lang="en-US" sz="3800"/>
            </a:br>
            <a:endParaRPr sz="3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sz="3800"/>
            </a:b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800">
                <a:solidFill>
                  <a:srgbClr val="FF6600"/>
                </a:solidFill>
              </a:rPr>
              <a:t>Clinical Factors</a:t>
            </a:r>
            <a:endParaRPr sz="3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3800"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19075" y="25"/>
            <a:ext cx="777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Does the </a:t>
            </a:r>
            <a:r>
              <a:rPr b="1" lang="en-U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speciality</a:t>
            </a:r>
            <a:r>
              <a:rPr b="1" lang="en-U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person who prescribed the drug have any effect on the persistent rate?</a:t>
            </a:r>
            <a:endParaRPr b="1"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5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5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5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5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5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We see that both pie charts are pretty similar in distribution of frequency for each </a:t>
            </a:r>
            <a:r>
              <a:rPr lang="en-US" sz="16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speciality</a:t>
            </a:r>
            <a:r>
              <a:rPr lang="en-US" sz="16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. Thus, we can rule out the possibly that one of the factors that the drug is persistent or not is the </a:t>
            </a:r>
            <a:r>
              <a:rPr lang="en-US" sz="16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speciality</a:t>
            </a:r>
            <a:r>
              <a:rPr lang="en-US" sz="16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that </a:t>
            </a:r>
            <a:r>
              <a:rPr lang="en-US" sz="16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prescribed</a:t>
            </a:r>
            <a:r>
              <a:rPr lang="en-US" sz="16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the drug in the first place.</a:t>
            </a:r>
            <a:endParaRPr sz="1650">
              <a:solidFill>
                <a:srgbClr val="FF66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34859" l="12867" r="8957" t="28520"/>
          <a:stretch/>
        </p:blipFill>
        <p:spPr>
          <a:xfrm>
            <a:off x="4800413" y="1279825"/>
            <a:ext cx="7010325" cy="328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-143500" y="-59800"/>
            <a:ext cx="3978600" cy="7013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sz="3800"/>
            </a:br>
            <a:r>
              <a:rPr b="1" lang="en-US" sz="3800">
                <a:solidFill>
                  <a:srgbClr val="FF6600"/>
                </a:solidFill>
              </a:rPr>
              <a:t>Clinical Factors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4328850" y="25"/>
            <a:ext cx="7863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11626"/>
              <a:buNone/>
            </a:pPr>
            <a:r>
              <a:rPr b="1" lang="en-US" sz="2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Does 'Ntm_Specialist_Flag' and 'Ntm_Speciality_Bucket'</a:t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11627"/>
              <a:buNone/>
            </a:pPr>
            <a:r>
              <a:rPr b="1" lang="en-US" sz="2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Variables have useful information for the classification task?</a:t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4036"/>
              <a:buNone/>
            </a:pPr>
            <a:r>
              <a:t/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4036"/>
              <a:buNone/>
            </a:pPr>
            <a:r>
              <a:t/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4036"/>
              <a:buNone/>
            </a:pPr>
            <a:r>
              <a:t/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4036"/>
              <a:buNone/>
            </a:pPr>
            <a:r>
              <a:t/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4036"/>
              <a:buNone/>
            </a:pPr>
            <a:r>
              <a:t/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t/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4036"/>
              <a:buNone/>
            </a:pPr>
            <a:r>
              <a:rPr lang="en-US" sz="21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It seems Rheum flag in Ntm_Speciality_Bucket have some useful information.</a:t>
            </a:r>
            <a:endParaRPr sz="215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4036"/>
              <a:buNone/>
            </a:pPr>
            <a:r>
              <a:t/>
            </a:r>
            <a:endParaRPr sz="21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rPr b="1" lang="en-US" sz="2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about 'Gluco_Record_Prior_Ntm', 'Gluco_Record_During_Rx'?</a:t>
            </a:r>
            <a:endParaRPr b="1"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t/>
            </a:r>
            <a:endParaRPr sz="215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t/>
            </a:r>
            <a:endParaRPr sz="215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t/>
            </a:r>
            <a:endParaRPr sz="215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t/>
            </a:r>
            <a:endParaRPr sz="215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t/>
            </a:r>
            <a:endParaRPr sz="215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rPr lang="en-US" sz="2150"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Gluco_Record_During_Rx seems to be more useful than Gluco_Record_Prior_Ntm to predict the targe</a:t>
            </a:r>
            <a:r>
              <a:rPr lang="en-US" sz="2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endParaRPr sz="21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18569" l="0" r="3809" t="-18570"/>
          <a:stretch/>
        </p:blipFill>
        <p:spPr>
          <a:xfrm>
            <a:off x="4972050" y="1031575"/>
            <a:ext cx="2657850" cy="138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575" y="1031576"/>
            <a:ext cx="2807050" cy="138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038" y="4074925"/>
            <a:ext cx="2943225" cy="118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2563" y="4074925"/>
            <a:ext cx="300037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