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1"/>
  </p:notesMasterIdLst>
  <p:sldIdLst>
    <p:sldId id="256" r:id="rId2"/>
    <p:sldId id="275" r:id="rId3"/>
    <p:sldId id="257" r:id="rId4"/>
    <p:sldId id="258" r:id="rId5"/>
    <p:sldId id="259" r:id="rId6"/>
    <p:sldId id="260" r:id="rId7"/>
    <p:sldId id="261" r:id="rId8"/>
    <p:sldId id="263" r:id="rId9"/>
    <p:sldId id="262" r:id="rId10"/>
    <p:sldId id="264" r:id="rId11"/>
    <p:sldId id="265" r:id="rId12"/>
    <p:sldId id="267" r:id="rId13"/>
    <p:sldId id="268" r:id="rId14"/>
    <p:sldId id="269" r:id="rId15"/>
    <p:sldId id="271" r:id="rId16"/>
    <p:sldId id="272" r:id="rId17"/>
    <p:sldId id="273" r:id="rId18"/>
    <p:sldId id="274"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28" autoAdjust="0"/>
    <p:restoredTop sz="82353" autoAdjust="0"/>
  </p:normalViewPr>
  <p:slideViewPr>
    <p:cSldViewPr snapToGrid="0">
      <p:cViewPr>
        <p:scale>
          <a:sx n="66" d="100"/>
          <a:sy n="66" d="100"/>
        </p:scale>
        <p:origin x="-1243" y="-192"/>
      </p:cViewPr>
      <p:guideLst>
        <p:guide orient="horz" pos="792"/>
        <p:guide orient="horz" pos="1080"/>
        <p:guide pos="19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pPr/>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pPr/>
              <a:t>‹#›</a:t>
            </a:fld>
            <a:endParaRPr lang="en-IN"/>
          </a:p>
        </p:txBody>
      </p:sp>
    </p:spTree>
    <p:extLst>
      <p:ext uri="{BB962C8B-B14F-4D97-AF65-F5344CB8AC3E}">
        <p14:creationId xmlns:p14="http://schemas.microsoft.com/office/powerpoint/2010/main" xmlns=""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pPr/>
              <a:t>3</a:t>
            </a:fld>
            <a:endParaRPr lang="en-IN"/>
          </a:p>
        </p:txBody>
      </p:sp>
    </p:spTree>
    <p:extLst>
      <p:ext uri="{BB962C8B-B14F-4D97-AF65-F5344CB8AC3E}">
        <p14:creationId xmlns:p14="http://schemas.microsoft.com/office/powerpoint/2010/main" xmlns="" val="125715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2C4EBF-9298-493F-B06E-B42DCD0EF472}" type="slidenum">
              <a:rPr lang="en-IN" smtClean="0"/>
              <a:pPr/>
              <a:t>19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xmlns=""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422173" y="2244012"/>
            <a:ext cx="6870861" cy="523220"/>
          </a:xfrm>
          <a:prstGeom prst="rect">
            <a:avLst/>
          </a:prstGeom>
          <a:noFill/>
        </p:spPr>
        <p:txBody>
          <a:bodyPr wrap="square" rtlCol="0">
            <a:spAutoFit/>
          </a:bodyPr>
          <a:lstStyle/>
          <a:p>
            <a:pPr algn="r"/>
            <a:r>
              <a:rPr lang="en-US" sz="2800" b="1" dirty="0" smtClean="0">
                <a:latin typeface="Times New Roman" pitchFamily="18" charset="0"/>
                <a:cs typeface="Times New Roman" pitchFamily="18" charset="0"/>
              </a:rPr>
              <a:t>Air Quality Prediction in Urban Areas</a:t>
            </a:r>
            <a:endParaRPr lang="en-US" sz="28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67419" y="868863"/>
            <a:ext cx="1263157" cy="410834"/>
          </a:xfrm>
          <a:prstGeom prst="rect">
            <a:avLst/>
          </a:prstGeom>
        </p:spPr>
      </p:pic>
      <p:sp>
        <p:nvSpPr>
          <p:cNvPr id="6" name="TextBox 5"/>
          <p:cNvSpPr txBox="1"/>
          <p:nvPr/>
        </p:nvSpPr>
        <p:spPr>
          <a:xfrm>
            <a:off x="5253135" y="3862874"/>
            <a:ext cx="6178294" cy="687432"/>
          </a:xfrm>
          <a:prstGeom prst="rect">
            <a:avLst/>
          </a:prstGeom>
          <a:noFill/>
        </p:spPr>
        <p:txBody>
          <a:bodyPr wrap="none" rtlCol="0">
            <a:spAutoFit/>
          </a:bodyPr>
          <a:lstStyle/>
          <a:p>
            <a:r>
              <a:rPr lang="en-US" sz="2000" b="1" dirty="0" smtClean="0">
                <a:solidFill>
                  <a:srgbClr val="00B050"/>
                </a:solidFill>
                <a:latin typeface="Times New Roman" pitchFamily="18" charset="0"/>
                <a:cs typeface="Times New Roman" pitchFamily="18" charset="0"/>
              </a:rPr>
              <a:t>Using AI to Forecast and Mitigate Urban Air Pollution</a:t>
            </a:r>
          </a:p>
          <a:p>
            <a:endParaRPr lang="en-US" dirty="0"/>
          </a:p>
        </p:txBody>
      </p:sp>
    </p:spTree>
    <p:extLst>
      <p:ext uri="{BB962C8B-B14F-4D97-AF65-F5344CB8AC3E}">
        <p14:creationId xmlns:p14="http://schemas.microsoft.com/office/powerpoint/2010/main" xmlns="" val="367127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0497EE16-4F61-F6F6-6872-0A90CEF96738}"/>
              </a:ext>
            </a:extLst>
          </p:cNvPr>
          <p:cNvSpPr txBox="1"/>
          <p:nvPr/>
        </p:nvSpPr>
        <p:spPr>
          <a:xfrm>
            <a:off x="149087" y="988151"/>
            <a:ext cx="6102626" cy="954107"/>
          </a:xfrm>
          <a:prstGeom prst="rect">
            <a:avLst/>
          </a:prstGeom>
          <a:noFill/>
        </p:spPr>
        <p:txBody>
          <a:bodyPr wrap="square">
            <a:spAutoFit/>
          </a:bodyPr>
          <a:lstStyle/>
          <a:p>
            <a:r>
              <a:rPr lang="en-US" sz="2800" b="1" dirty="0">
                <a:solidFill>
                  <a:srgbClr val="213163"/>
                </a:solidFill>
              </a:rPr>
              <a:t>Screenshots / Demonstration (video) </a:t>
            </a:r>
          </a:p>
        </p:txBody>
      </p:sp>
      <p:pic>
        <p:nvPicPr>
          <p:cNvPr id="5" name="Picture 4" descr="suruthi.png"/>
          <p:cNvPicPr>
            <a:picLocks noChangeAspect="1"/>
          </p:cNvPicPr>
          <p:nvPr/>
        </p:nvPicPr>
        <p:blipFill>
          <a:blip r:embed="rId2"/>
          <a:stretch>
            <a:fillRect/>
          </a:stretch>
        </p:blipFill>
        <p:spPr>
          <a:xfrm>
            <a:off x="1955149" y="1963061"/>
            <a:ext cx="6204531" cy="3430741"/>
          </a:xfrm>
          <a:prstGeom prst="rect">
            <a:avLst/>
          </a:prstGeom>
        </p:spPr>
      </p:pic>
      <p:sp>
        <p:nvSpPr>
          <p:cNvPr id="6" name="TextBox 5"/>
          <p:cNvSpPr txBox="1"/>
          <p:nvPr/>
        </p:nvSpPr>
        <p:spPr>
          <a:xfrm>
            <a:off x="532435" y="6030410"/>
            <a:ext cx="9023624" cy="379656"/>
          </a:xfrm>
          <a:prstGeom prst="rect">
            <a:avLst/>
          </a:prstGeom>
          <a:noFill/>
        </p:spPr>
        <p:txBody>
          <a:bodyPr wrap="none" rtlCol="0">
            <a:spAutoFit/>
          </a:bodyPr>
          <a:lstStyle/>
          <a:p>
            <a:r>
              <a:rPr lang="en-IN" dirty="0" err="1" smtClean="0"/>
              <a:t>Github</a:t>
            </a:r>
            <a:r>
              <a:rPr lang="en-IN" dirty="0" smtClean="0"/>
              <a:t> Link : </a:t>
            </a:r>
            <a:r>
              <a:rPr lang="en-IN" dirty="0" smtClean="0">
                <a:hlinkClick r:id="rId3" action="ppaction://hlinksldjump"/>
              </a:rPr>
              <a:t>https://github.com/Suruthikadevi/Air-Quality-Prediction-in-Urban-Areas</a:t>
            </a:r>
            <a:endParaRPr lang="en-US" dirty="0"/>
          </a:p>
        </p:txBody>
      </p:sp>
    </p:spTree>
    <p:extLst>
      <p:ext uri="{BB962C8B-B14F-4D97-AF65-F5344CB8AC3E}">
        <p14:creationId xmlns:p14="http://schemas.microsoft.com/office/powerpoint/2010/main" xmlns="" val="15780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A3E6360E-CC40-2C6F-1D15-2DACD1614358}"/>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Future Scope </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IoT sensor network integration.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Forecast AQI up to 7 days ahead.</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Personalized health risk alerts.</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Policy simulation tools for city planning.</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Public engagement via mobile apps.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2472835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560" y="924560"/>
            <a:ext cx="10088880" cy="5355312"/>
          </a:xfrm>
          <a:prstGeom prst="rect">
            <a:avLst/>
          </a:prstGeom>
        </p:spPr>
        <p:txBody>
          <a:bodyPr wrap="square">
            <a:spAutoFit/>
          </a:bodyPr>
          <a:lstStyle/>
          <a:p>
            <a:r>
              <a:rPr lang="en-IN" sz="3200" b="1" dirty="0" smtClean="0">
                <a:solidFill>
                  <a:srgbClr val="0070C0"/>
                </a:solidFill>
              </a:rPr>
              <a:t>Case study: 4 Question and Answer</a:t>
            </a:r>
          </a:p>
          <a:p>
            <a:pPr marL="514350" indent="-514350">
              <a:lnSpc>
                <a:spcPct val="150000"/>
              </a:lnSpc>
              <a:buAutoNum type="arabicPeriod"/>
            </a:pPr>
            <a:r>
              <a:rPr lang="en-US" sz="2800" b="1" dirty="0" smtClean="0"/>
              <a:t>How </a:t>
            </a:r>
            <a:r>
              <a:rPr lang="en-US" sz="2800" b="1" dirty="0" smtClean="0"/>
              <a:t>can machine learning models be used to predict </a:t>
            </a:r>
            <a:r>
              <a:rPr lang="en-US" sz="2800" b="1" dirty="0" smtClean="0"/>
              <a:t>air </a:t>
            </a:r>
            <a:r>
              <a:rPr lang="en-US" sz="2800" b="1" dirty="0" smtClean="0"/>
              <a:t>quality levels?</a:t>
            </a:r>
          </a:p>
          <a:p>
            <a:pPr>
              <a:lnSpc>
                <a:spcPct val="150000"/>
              </a:lnSpc>
            </a:pPr>
            <a:r>
              <a:rPr lang="en-US" sz="2800" dirty="0" smtClean="0"/>
              <a:t>       </a:t>
            </a:r>
            <a:r>
              <a:rPr lang="en-US" sz="2400" dirty="0" smtClean="0"/>
              <a:t>Machine </a:t>
            </a:r>
            <a:r>
              <a:rPr lang="en-US" sz="2400" dirty="0" smtClean="0"/>
              <a:t>learning models predict air quality by analyzing historical sensor data, meteorological factors, and traffic conditions. These models learn patterns in pollution levels based on various environmental factors and provide future AQI forecasts. </a:t>
            </a:r>
            <a:endParaRPr lang="en-US" sz="2400" dirty="0" smtClean="0"/>
          </a:p>
          <a:p>
            <a:pPr>
              <a:lnSpc>
                <a:spcPct val="150000"/>
              </a:lnSpc>
            </a:pPr>
            <a:r>
              <a:rPr lang="en-US" sz="2400" dirty="0" smtClean="0"/>
              <a:t>Common </a:t>
            </a:r>
            <a:r>
              <a:rPr lang="en-US" sz="2400" dirty="0" smtClean="0"/>
              <a:t>approaches include</a:t>
            </a:r>
            <a:r>
              <a:rPr lang="en-US" sz="2400" dirty="0" smtClean="0"/>
              <a:t>:</a:t>
            </a:r>
            <a:endParaRPr lang="en-US" sz="2400" dirty="0" smtClean="0"/>
          </a:p>
          <a:p>
            <a:pPr>
              <a:lnSpc>
                <a:spcPct val="15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944880"/>
            <a:ext cx="8717280" cy="4763612"/>
          </a:xfrm>
          <a:prstGeom prst="rect">
            <a:avLst/>
          </a:prstGeom>
        </p:spPr>
        <p:txBody>
          <a:bodyPr wrap="square">
            <a:spAutoFit/>
          </a:bodyPr>
          <a:lstStyle/>
          <a:p>
            <a:endParaRPr lang="en-US" sz="2000" dirty="0" smtClean="0"/>
          </a:p>
          <a:p>
            <a:pPr>
              <a:lnSpc>
                <a:spcPct val="150000"/>
              </a:lnSpc>
            </a:pPr>
            <a:r>
              <a:rPr lang="en-US" sz="2400" b="1" dirty="0" smtClean="0"/>
              <a:t>Regression Models</a:t>
            </a:r>
            <a:r>
              <a:rPr lang="en-US" sz="2400" dirty="0" smtClean="0"/>
              <a:t> (Random Forest, XGBoost) – Predict continuous AQI values</a:t>
            </a:r>
            <a:r>
              <a:rPr lang="en-US" sz="2400" dirty="0" smtClean="0"/>
              <a:t>.</a:t>
            </a:r>
            <a:endParaRPr lang="en-US" sz="2400" b="1" dirty="0" smtClean="0"/>
          </a:p>
          <a:p>
            <a:pPr>
              <a:lnSpc>
                <a:spcPct val="150000"/>
              </a:lnSpc>
            </a:pPr>
            <a:r>
              <a:rPr lang="en-US" sz="2400" b="1" dirty="0" smtClean="0"/>
              <a:t>Time-Series </a:t>
            </a:r>
            <a:r>
              <a:rPr lang="en-US" sz="2400" b="1" dirty="0" smtClean="0"/>
              <a:t>Models</a:t>
            </a:r>
            <a:r>
              <a:rPr lang="en-US" sz="2400" dirty="0" smtClean="0"/>
              <a:t> (LSTM, ARIMA) – Forecast AQI trends over time.</a:t>
            </a:r>
          </a:p>
          <a:p>
            <a:pPr>
              <a:lnSpc>
                <a:spcPct val="150000"/>
              </a:lnSpc>
            </a:pPr>
            <a:r>
              <a:rPr lang="en-US" sz="2400" b="1" dirty="0" smtClean="0"/>
              <a:t>Deep Learning Models</a:t>
            </a:r>
            <a:r>
              <a:rPr lang="en-US" sz="2400" dirty="0" smtClean="0"/>
              <a:t> (CNNs, Transformers) – Handle complex spatial-temporal relationships in air pollution data.</a:t>
            </a:r>
            <a:br>
              <a:rPr lang="en-US" sz="2400" dirty="0" smtClean="0"/>
            </a:br>
            <a:r>
              <a:rPr lang="en-US" sz="2400" dirty="0" smtClean="0"/>
              <a:t>By leveraging real-time data, ML models enable authorities to issue early warnings and take preventive actions.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080" y="812800"/>
            <a:ext cx="11917680" cy="5786199"/>
          </a:xfrm>
          <a:prstGeom prst="rect">
            <a:avLst/>
          </a:prstGeom>
          <a:noFill/>
        </p:spPr>
        <p:txBody>
          <a:bodyPr wrap="square" rtlCol="0">
            <a:spAutoFit/>
          </a:bodyPr>
          <a:lstStyle/>
          <a:p>
            <a:pPr>
              <a:lnSpc>
                <a:spcPct val="150000"/>
              </a:lnSpc>
            </a:pPr>
            <a:r>
              <a:rPr lang="en-US" sz="2000" b="1" dirty="0" smtClean="0"/>
              <a:t>2. Which features in the dataset are likely to have the most significant impact on air quality?</a:t>
            </a:r>
          </a:p>
          <a:p>
            <a:pPr>
              <a:lnSpc>
                <a:spcPct val="150000"/>
              </a:lnSpc>
            </a:pPr>
            <a:r>
              <a:rPr lang="en-US" sz="2000" dirty="0" smtClean="0"/>
              <a:t> key factors </a:t>
            </a:r>
            <a:r>
              <a:rPr lang="en-US" sz="2000" dirty="0" smtClean="0"/>
              <a:t>influencing air quality include:</a:t>
            </a:r>
          </a:p>
          <a:p>
            <a:pPr>
              <a:lnSpc>
                <a:spcPct val="150000"/>
              </a:lnSpc>
              <a:buFont typeface="Arial" pitchFamily="34" charset="0"/>
              <a:buChar char="•"/>
            </a:pPr>
            <a:r>
              <a:rPr lang="en-US" sz="2000" b="1" dirty="0" smtClean="0"/>
              <a:t>PM2.5 &amp; PM10</a:t>
            </a:r>
            <a:r>
              <a:rPr lang="en-US" sz="2000" dirty="0" smtClean="0"/>
              <a:t> – Fine particulate matter, primary indicators of pollution.</a:t>
            </a:r>
          </a:p>
          <a:p>
            <a:pPr>
              <a:lnSpc>
                <a:spcPct val="150000"/>
              </a:lnSpc>
              <a:buFont typeface="Arial" pitchFamily="34" charset="0"/>
              <a:buChar char="•"/>
            </a:pPr>
            <a:r>
              <a:rPr lang="en-US" sz="2000" b="1" dirty="0" smtClean="0"/>
              <a:t>NO2 &amp; CO</a:t>
            </a:r>
            <a:r>
              <a:rPr lang="en-US" sz="2000" dirty="0" smtClean="0"/>
              <a:t> – Traffic-related pollutants affecting AQI.</a:t>
            </a:r>
          </a:p>
          <a:p>
            <a:pPr>
              <a:lnSpc>
                <a:spcPct val="150000"/>
              </a:lnSpc>
              <a:buFont typeface="Arial" pitchFamily="34" charset="0"/>
              <a:buChar char="•"/>
            </a:pPr>
            <a:r>
              <a:rPr lang="en-US" sz="2000" b="1" dirty="0" smtClean="0"/>
              <a:t>Temperature &amp; Humidity</a:t>
            </a:r>
            <a:r>
              <a:rPr lang="en-US" sz="2000" dirty="0" smtClean="0"/>
              <a:t> – Affect pollutant dispersion and concentration.</a:t>
            </a:r>
          </a:p>
          <a:p>
            <a:pPr>
              <a:lnSpc>
                <a:spcPct val="150000"/>
              </a:lnSpc>
              <a:buFont typeface="Arial" pitchFamily="34" charset="0"/>
              <a:buChar char="•"/>
            </a:pPr>
            <a:r>
              <a:rPr lang="en-US" sz="2000" b="1" dirty="0" smtClean="0"/>
              <a:t>Wind Speed</a:t>
            </a:r>
            <a:r>
              <a:rPr lang="en-US" sz="2000" dirty="0" smtClean="0"/>
              <a:t> – Higher speeds disperse pollutants, lowering AQI</a:t>
            </a:r>
            <a:r>
              <a:rPr lang="en-US" sz="2000" dirty="0" smtClean="0"/>
              <a:t>.</a:t>
            </a:r>
          </a:p>
          <a:p>
            <a:pPr>
              <a:lnSpc>
                <a:spcPct val="150000"/>
              </a:lnSpc>
              <a:buFont typeface="Arial" pitchFamily="34" charset="0"/>
              <a:buChar char="•"/>
            </a:pPr>
            <a:r>
              <a:rPr lang="en-US" sz="2000" b="1" dirty="0" smtClean="0"/>
              <a:t>Traffic Density</a:t>
            </a:r>
            <a:r>
              <a:rPr lang="en-US" sz="2000" dirty="0" smtClean="0"/>
              <a:t> – Increased traffic contributes to higher emissions.</a:t>
            </a:r>
            <a:br>
              <a:rPr lang="en-US" sz="2000" dirty="0" smtClean="0"/>
            </a:br>
            <a:r>
              <a:rPr lang="en-US" sz="2000" dirty="0" smtClean="0"/>
              <a:t>Feature importance analysis using techniques like </a:t>
            </a:r>
            <a:r>
              <a:rPr lang="en-US" sz="2000" b="1" dirty="0" smtClean="0"/>
              <a:t>SHAP values or Random Forest feature importance</a:t>
            </a:r>
            <a:r>
              <a:rPr lang="en-US" sz="2000" dirty="0" smtClean="0"/>
              <a:t> can identify the most influential variables in AQI prediction.</a:t>
            </a:r>
          </a:p>
          <a:p>
            <a:pPr>
              <a:lnSpc>
                <a:spcPct val="150000"/>
              </a:lnSpc>
            </a:pPr>
            <a:endParaRPr lang="en-US" sz="2000" dirty="0" smtClean="0"/>
          </a:p>
          <a:p>
            <a:pPr>
              <a:lnSpc>
                <a:spcPct val="150000"/>
              </a:lnSpc>
            </a:pPr>
            <a:endParaRPr lang="en-US" sz="2800" dirty="0" smtClean="0"/>
          </a:p>
          <a:p>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8176"/>
            <a:ext cx="11771453" cy="5632311"/>
          </a:xfrm>
          <a:prstGeom prst="rect">
            <a:avLst/>
          </a:prstGeom>
          <a:noFill/>
        </p:spPr>
        <p:txBody>
          <a:bodyPr wrap="square" rtlCol="0">
            <a:spAutoFit/>
          </a:bodyPr>
          <a:lstStyle/>
          <a:p>
            <a:pPr>
              <a:lnSpc>
                <a:spcPct val="150000"/>
              </a:lnSpc>
            </a:pPr>
            <a:r>
              <a:rPr lang="en-US" sz="2000" b="1" dirty="0" smtClean="0"/>
              <a:t>3. Build a model to predict AQI for the next 24 hours</a:t>
            </a:r>
            <a:r>
              <a:rPr lang="en-US" sz="2000" b="1" dirty="0" smtClean="0"/>
              <a:t>.</a:t>
            </a:r>
            <a:endParaRPr lang="en-US" sz="2000" b="1" dirty="0" smtClean="0"/>
          </a:p>
          <a:p>
            <a:pPr>
              <a:lnSpc>
                <a:spcPct val="150000"/>
              </a:lnSpc>
            </a:pPr>
            <a:r>
              <a:rPr lang="en-US" sz="2000" dirty="0" smtClean="0"/>
              <a:t>We can use a </a:t>
            </a:r>
            <a:r>
              <a:rPr lang="en-US" sz="2000" b="1" dirty="0" smtClean="0"/>
              <a:t>Random Forest </a:t>
            </a:r>
            <a:r>
              <a:rPr lang="en-US" sz="2000" b="1" dirty="0" err="1" smtClean="0"/>
              <a:t>Regressor</a:t>
            </a:r>
            <a:r>
              <a:rPr lang="en-US" sz="2000" dirty="0" smtClean="0"/>
              <a:t> for AQI prediction</a:t>
            </a:r>
            <a:r>
              <a:rPr lang="en-US" sz="2000" dirty="0" smtClean="0"/>
              <a:t>:</a:t>
            </a:r>
          </a:p>
          <a:p>
            <a:pPr>
              <a:lnSpc>
                <a:spcPct val="150000"/>
              </a:lnSpc>
            </a:pPr>
            <a:r>
              <a:rPr lang="en-US" sz="2000" dirty="0" smtClean="0"/>
              <a:t>from </a:t>
            </a:r>
            <a:r>
              <a:rPr lang="en-US" sz="2000" dirty="0" err="1" smtClean="0"/>
              <a:t>sklearn.ensemble</a:t>
            </a:r>
            <a:r>
              <a:rPr lang="en-US" sz="2000" dirty="0" smtClean="0"/>
              <a:t> import </a:t>
            </a:r>
            <a:r>
              <a:rPr lang="en-US" sz="2000" dirty="0" err="1" smtClean="0"/>
              <a:t>RandomForestRegressor</a:t>
            </a:r>
            <a:endParaRPr lang="en-US" sz="2000" dirty="0" smtClean="0"/>
          </a:p>
          <a:p>
            <a:pPr>
              <a:lnSpc>
                <a:spcPct val="150000"/>
              </a:lnSpc>
            </a:pPr>
            <a:r>
              <a:rPr lang="en-US" sz="2000" dirty="0" smtClean="0"/>
              <a:t>from </a:t>
            </a:r>
            <a:r>
              <a:rPr lang="en-US" sz="2000" dirty="0" err="1" smtClean="0"/>
              <a:t>sklearn.model_selection</a:t>
            </a:r>
            <a:r>
              <a:rPr lang="en-US" sz="2000" dirty="0" smtClean="0"/>
              <a:t> import </a:t>
            </a:r>
            <a:r>
              <a:rPr lang="en-US" sz="2000" dirty="0" err="1" smtClean="0"/>
              <a:t>train_test_split</a:t>
            </a:r>
            <a:endParaRPr lang="en-US" sz="2000" dirty="0" smtClean="0"/>
          </a:p>
          <a:p>
            <a:pPr>
              <a:lnSpc>
                <a:spcPct val="150000"/>
              </a:lnSpc>
            </a:pPr>
            <a:r>
              <a:rPr lang="en-US" sz="2000" dirty="0" smtClean="0"/>
              <a:t>from </a:t>
            </a:r>
            <a:r>
              <a:rPr lang="en-US" sz="2000" dirty="0" err="1" smtClean="0"/>
              <a:t>sklearn.metrics</a:t>
            </a:r>
            <a:r>
              <a:rPr lang="en-US" sz="2000" dirty="0" smtClean="0"/>
              <a:t> import </a:t>
            </a:r>
            <a:r>
              <a:rPr lang="en-US" sz="2000" dirty="0" err="1" smtClean="0"/>
              <a:t>mean_squared_error</a:t>
            </a:r>
            <a:endParaRPr lang="en-US" sz="2000" dirty="0" smtClean="0"/>
          </a:p>
          <a:p>
            <a:pPr>
              <a:lnSpc>
                <a:spcPct val="150000"/>
              </a:lnSpc>
            </a:pPr>
            <a:r>
              <a:rPr lang="en-US" sz="2000" dirty="0" smtClean="0"/>
              <a:t>import pandas as pd</a:t>
            </a:r>
          </a:p>
          <a:p>
            <a:pPr>
              <a:lnSpc>
                <a:spcPct val="150000"/>
              </a:lnSpc>
            </a:pPr>
            <a:r>
              <a:rPr lang="en-US" sz="2000" dirty="0" smtClean="0"/>
              <a:t># Load dataset</a:t>
            </a:r>
          </a:p>
          <a:p>
            <a:pPr>
              <a:lnSpc>
                <a:spcPct val="150000"/>
              </a:lnSpc>
            </a:pPr>
            <a:r>
              <a:rPr lang="en-US" sz="2000" dirty="0" smtClean="0"/>
              <a:t>data = </a:t>
            </a:r>
            <a:r>
              <a:rPr lang="en-US" sz="2000" dirty="0" err="1" smtClean="0"/>
              <a:t>pd.read_csv</a:t>
            </a:r>
            <a:r>
              <a:rPr lang="en-US" sz="2000" dirty="0" smtClean="0"/>
              <a:t>("air_quality_data.csv")</a:t>
            </a:r>
          </a:p>
          <a:p>
            <a:pPr>
              <a:lnSpc>
                <a:spcPct val="150000"/>
              </a:lnSpc>
            </a:pPr>
            <a:r>
              <a:rPr lang="en-US" sz="2000" dirty="0" smtClean="0"/>
              <a:t># Define features and target</a:t>
            </a:r>
          </a:p>
          <a:p>
            <a:pPr>
              <a:lnSpc>
                <a:spcPct val="150000"/>
              </a:lnSpc>
            </a:pPr>
            <a:r>
              <a:rPr lang="en-US" sz="2000" dirty="0" smtClean="0"/>
              <a:t>features = ["PM2.5", "PM10", "NO2", "CO", "temperature", "humidity", "</a:t>
            </a:r>
            <a:r>
              <a:rPr lang="en-US" sz="2000" dirty="0" err="1" smtClean="0"/>
              <a:t>wind_speed</a:t>
            </a:r>
            <a:r>
              <a:rPr lang="en-US" sz="2000" dirty="0" smtClean="0"/>
              <a:t>", "</a:t>
            </a:r>
            <a:r>
              <a:rPr lang="en-US" sz="2000" dirty="0" err="1" smtClean="0"/>
              <a:t>traffic_density</a:t>
            </a:r>
            <a:r>
              <a:rPr lang="en-US" sz="2000" dirty="0" smtClean="0"/>
              <a:t>"]</a:t>
            </a:r>
          </a:p>
          <a:p>
            <a:pPr>
              <a:lnSpc>
                <a:spcPct val="150000"/>
              </a:lnSpc>
            </a:pPr>
            <a:r>
              <a:rPr lang="en-US" sz="2000" dirty="0" smtClean="0"/>
              <a:t>target = "AQI</a:t>
            </a:r>
            <a:r>
              <a:rPr lang="en-US" sz="2000" dirty="0" smtClean="0"/>
              <a:t>"</a:t>
            </a:r>
            <a:endParaRPr lang="en-US" sz="2000" dirty="0" smtClean="0"/>
          </a:p>
          <a:p>
            <a:pPr>
              <a:lnSpc>
                <a:spcPct val="150000"/>
              </a:lnSpc>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092" y="935917"/>
            <a:ext cx="10295068" cy="7571303"/>
          </a:xfrm>
          <a:prstGeom prst="rect">
            <a:avLst/>
          </a:prstGeom>
        </p:spPr>
        <p:txBody>
          <a:bodyPr wrap="square">
            <a:spAutoFit/>
          </a:bodyPr>
          <a:lstStyle/>
          <a:p>
            <a:pPr>
              <a:lnSpc>
                <a:spcPct val="150000"/>
              </a:lnSpc>
            </a:pPr>
            <a:r>
              <a:rPr lang="en-US" sz="2000" dirty="0" smtClean="0"/>
              <a:t># Handle missing values</a:t>
            </a:r>
          </a:p>
          <a:p>
            <a:pPr>
              <a:lnSpc>
                <a:spcPct val="150000"/>
              </a:lnSpc>
            </a:pPr>
            <a:r>
              <a:rPr lang="en-US" sz="2000" dirty="0" smtClean="0"/>
              <a:t>data = </a:t>
            </a:r>
            <a:r>
              <a:rPr lang="en-US" sz="2000" dirty="0" err="1" smtClean="0"/>
              <a:t>data.dropna</a:t>
            </a:r>
            <a:r>
              <a:rPr lang="en-US" sz="2000" dirty="0" smtClean="0"/>
              <a:t>()</a:t>
            </a:r>
          </a:p>
          <a:p>
            <a:pPr>
              <a:lnSpc>
                <a:spcPct val="150000"/>
              </a:lnSpc>
            </a:pPr>
            <a:r>
              <a:rPr lang="en-US" sz="2000" dirty="0" smtClean="0"/>
              <a:t># Train-test split</a:t>
            </a:r>
          </a:p>
          <a:p>
            <a:pPr>
              <a:lnSpc>
                <a:spcPct val="150000"/>
              </a:lnSpc>
            </a:pPr>
            <a:r>
              <a:rPr lang="en-US" sz="2000" dirty="0" err="1" smtClean="0"/>
              <a:t>X_train</a:t>
            </a:r>
            <a:r>
              <a:rPr lang="en-US" sz="2000" dirty="0" smtClean="0"/>
              <a:t>, </a:t>
            </a:r>
            <a:r>
              <a:rPr lang="en-US" sz="2000" dirty="0" err="1" smtClean="0"/>
              <a:t>X_test</a:t>
            </a:r>
            <a:r>
              <a:rPr lang="en-US" sz="2000" dirty="0" smtClean="0"/>
              <a:t>, </a:t>
            </a:r>
            <a:r>
              <a:rPr lang="en-US" sz="2000" dirty="0" err="1" smtClean="0"/>
              <a:t>y_train</a:t>
            </a:r>
            <a:r>
              <a:rPr lang="en-US" sz="2000" dirty="0" smtClean="0"/>
              <a:t>, </a:t>
            </a:r>
            <a:r>
              <a:rPr lang="en-US" sz="2000" dirty="0" err="1" smtClean="0"/>
              <a:t>y_test</a:t>
            </a:r>
            <a:r>
              <a:rPr lang="en-US" sz="2000" dirty="0" smtClean="0"/>
              <a:t> = </a:t>
            </a:r>
            <a:r>
              <a:rPr lang="en-US" sz="2000" dirty="0" err="1" smtClean="0"/>
              <a:t>train_test_split</a:t>
            </a:r>
            <a:r>
              <a:rPr lang="en-US" sz="2000" dirty="0" smtClean="0"/>
              <a:t>(data[features], data[target], </a:t>
            </a:r>
            <a:r>
              <a:rPr lang="en-US" sz="2000" dirty="0" err="1" smtClean="0"/>
              <a:t>test_size</a:t>
            </a:r>
            <a:r>
              <a:rPr lang="en-US" sz="2000" dirty="0" smtClean="0"/>
              <a:t>=0.2, </a:t>
            </a:r>
          </a:p>
          <a:p>
            <a:pPr>
              <a:lnSpc>
                <a:spcPct val="150000"/>
              </a:lnSpc>
            </a:pPr>
            <a:r>
              <a:rPr lang="en-US" sz="2000" dirty="0" err="1" smtClean="0"/>
              <a:t>random_state</a:t>
            </a:r>
            <a:r>
              <a:rPr lang="en-US" sz="2000" dirty="0" smtClean="0"/>
              <a:t>=42</a:t>
            </a:r>
            <a:r>
              <a:rPr lang="en-US" sz="2000" dirty="0" smtClean="0"/>
              <a:t>)</a:t>
            </a:r>
          </a:p>
          <a:p>
            <a:pPr>
              <a:lnSpc>
                <a:spcPct val="150000"/>
              </a:lnSpc>
            </a:pPr>
            <a:r>
              <a:rPr lang="en-US" sz="2000" dirty="0" smtClean="0"/>
              <a:t># Train model</a:t>
            </a:r>
          </a:p>
          <a:p>
            <a:pPr>
              <a:lnSpc>
                <a:spcPct val="150000"/>
              </a:lnSpc>
            </a:pPr>
            <a:r>
              <a:rPr lang="en-US" sz="2000" dirty="0" smtClean="0"/>
              <a:t>model = </a:t>
            </a:r>
            <a:r>
              <a:rPr lang="en-US" sz="2000" dirty="0" err="1" smtClean="0"/>
              <a:t>RandomForestRegressor</a:t>
            </a:r>
            <a:r>
              <a:rPr lang="en-US" sz="2000" dirty="0" smtClean="0"/>
              <a:t>(</a:t>
            </a:r>
            <a:r>
              <a:rPr lang="en-US" sz="2000" dirty="0" err="1" smtClean="0"/>
              <a:t>n_estimators</a:t>
            </a:r>
            <a:r>
              <a:rPr lang="en-US" sz="2000" dirty="0" smtClean="0"/>
              <a:t>=100, </a:t>
            </a:r>
            <a:r>
              <a:rPr lang="en-US" sz="2000" dirty="0" err="1" smtClean="0"/>
              <a:t>random_state</a:t>
            </a:r>
            <a:r>
              <a:rPr lang="en-US" sz="2000" dirty="0" smtClean="0"/>
              <a:t>=42)</a:t>
            </a:r>
          </a:p>
          <a:p>
            <a:pPr>
              <a:lnSpc>
                <a:spcPct val="150000"/>
              </a:lnSpc>
            </a:pPr>
            <a:r>
              <a:rPr lang="en-US" sz="2000" dirty="0" smtClean="0"/>
              <a:t>model.fit(</a:t>
            </a:r>
            <a:r>
              <a:rPr lang="en-US" sz="2000" dirty="0" err="1" smtClean="0"/>
              <a:t>X_train</a:t>
            </a:r>
            <a:r>
              <a:rPr lang="en-US" sz="2000" dirty="0" smtClean="0"/>
              <a:t>, </a:t>
            </a:r>
            <a:r>
              <a:rPr lang="en-US" sz="2000" dirty="0" err="1" smtClean="0"/>
              <a:t>y_train</a:t>
            </a:r>
            <a:r>
              <a:rPr lang="en-US" sz="2000" dirty="0" smtClean="0"/>
              <a:t>)</a:t>
            </a:r>
          </a:p>
          <a:p>
            <a:pPr>
              <a:lnSpc>
                <a:spcPct val="150000"/>
              </a:lnSpc>
            </a:pPr>
            <a:r>
              <a:rPr lang="en-US" sz="2000" dirty="0" smtClean="0"/>
              <a:t># Predict for next 24 hours (assuming new data is available)</a:t>
            </a:r>
          </a:p>
          <a:p>
            <a:pPr>
              <a:lnSpc>
                <a:spcPct val="150000"/>
              </a:lnSpc>
            </a:pPr>
            <a:r>
              <a:rPr lang="en-US" sz="2000" dirty="0" err="1" smtClean="0"/>
              <a:t>future_predictions</a:t>
            </a:r>
            <a:r>
              <a:rPr lang="en-US" sz="2000" dirty="0" smtClean="0"/>
              <a:t> = </a:t>
            </a:r>
            <a:r>
              <a:rPr lang="en-US" sz="2000" dirty="0" err="1" smtClean="0"/>
              <a:t>model.predict</a:t>
            </a:r>
            <a:r>
              <a:rPr lang="en-US" sz="2000" dirty="0" smtClean="0"/>
              <a:t>(</a:t>
            </a:r>
            <a:r>
              <a:rPr lang="en-US" sz="2000" dirty="0" err="1" smtClean="0"/>
              <a:t>X_test</a:t>
            </a:r>
            <a:r>
              <a:rPr lang="en-US" sz="2000" dirty="0" smtClean="0"/>
              <a:t>[:24])</a:t>
            </a:r>
          </a:p>
          <a:p>
            <a:pPr>
              <a:lnSpc>
                <a:spcPct val="150000"/>
              </a:lnSpc>
            </a:pPr>
            <a:r>
              <a:rPr lang="en-US" sz="2000" dirty="0" smtClean="0"/>
              <a:t># Print predicted AQI values</a:t>
            </a:r>
          </a:p>
          <a:p>
            <a:pPr>
              <a:lnSpc>
                <a:spcPct val="150000"/>
              </a:lnSpc>
            </a:pPr>
            <a:r>
              <a:rPr lang="en-US" sz="2000" dirty="0" smtClean="0"/>
              <a:t>print(</a:t>
            </a:r>
            <a:r>
              <a:rPr lang="en-US" sz="2000" dirty="0" err="1" smtClean="0"/>
              <a:t>f"Predicted</a:t>
            </a:r>
            <a:r>
              <a:rPr lang="en-US" sz="2000" dirty="0" smtClean="0"/>
              <a:t> AQI for next 24 hours: {</a:t>
            </a:r>
            <a:r>
              <a:rPr lang="en-US" sz="2000" dirty="0" err="1" smtClean="0"/>
              <a:t>future_predictions</a:t>
            </a:r>
            <a:r>
              <a:rPr lang="en-US" sz="2000" dirty="0" smtClean="0"/>
              <a:t>}")</a:t>
            </a:r>
          </a:p>
          <a:p>
            <a:pPr>
              <a:lnSpc>
                <a:spcPct val="150000"/>
              </a:lnSpc>
            </a:pPr>
            <a:endParaRPr lang="en-US" sz="2800" dirty="0" smtClean="0"/>
          </a:p>
          <a:p>
            <a:pPr>
              <a:lnSpc>
                <a:spcPct val="150000"/>
              </a:lnSpc>
            </a:pPr>
            <a:endParaRPr lang="en-IN" sz="2800" dirty="0" smtClean="0"/>
          </a:p>
          <a:p>
            <a:pPr>
              <a:lnSpc>
                <a:spcPct val="150000"/>
              </a:lnSpc>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494" y="1227917"/>
            <a:ext cx="10999490" cy="5113644"/>
          </a:xfrm>
          <a:prstGeom prst="rect">
            <a:avLst/>
          </a:prstGeom>
        </p:spPr>
        <p:txBody>
          <a:bodyPr wrap="square">
            <a:spAutoFit/>
          </a:bodyPr>
          <a:lstStyle/>
          <a:p>
            <a:pPr algn="just">
              <a:lnSpc>
                <a:spcPct val="150000"/>
              </a:lnSpc>
            </a:pPr>
            <a:r>
              <a:rPr lang="en-US" sz="2000" b="1" dirty="0" smtClean="0"/>
              <a:t>4. How can this model be integrated with a city's traffic management system to reduce pollution?</a:t>
            </a:r>
          </a:p>
          <a:p>
            <a:pPr algn="just">
              <a:lnSpc>
                <a:spcPct val="150000"/>
              </a:lnSpc>
              <a:buFont typeface="Arial" pitchFamily="34" charset="0"/>
              <a:buChar char="•"/>
            </a:pPr>
            <a:r>
              <a:rPr lang="en-US" sz="2000" dirty="0" smtClean="0"/>
              <a:t>The AQI prediction model can be integrated with traffic management through:</a:t>
            </a:r>
          </a:p>
          <a:p>
            <a:pPr algn="just">
              <a:lnSpc>
                <a:spcPct val="150000"/>
              </a:lnSpc>
              <a:buFont typeface="Arial" pitchFamily="34" charset="0"/>
              <a:buChar char="•"/>
            </a:pPr>
            <a:r>
              <a:rPr lang="en-US" sz="2000" b="1" dirty="0" smtClean="0"/>
              <a:t>Dynamic Traffic Control:</a:t>
            </a:r>
            <a:r>
              <a:rPr lang="en-US" sz="2000" dirty="0" smtClean="0"/>
              <a:t> Restrict high-emission vehicles in areas with predicted high pollution.</a:t>
            </a:r>
          </a:p>
          <a:p>
            <a:pPr algn="just">
              <a:lnSpc>
                <a:spcPct val="150000"/>
              </a:lnSpc>
              <a:buFont typeface="Arial" pitchFamily="34" charset="0"/>
              <a:buChar char="•"/>
            </a:pPr>
            <a:r>
              <a:rPr lang="en-US" sz="2000" b="1" dirty="0" smtClean="0"/>
              <a:t>Smart Traffic Signals:</a:t>
            </a:r>
            <a:r>
              <a:rPr lang="en-US" sz="2000" dirty="0" smtClean="0"/>
              <a:t> Adjust signal timings to reduce congestion and emissions.</a:t>
            </a:r>
          </a:p>
          <a:p>
            <a:pPr algn="just">
              <a:lnSpc>
                <a:spcPct val="150000"/>
              </a:lnSpc>
              <a:buFont typeface="Arial" pitchFamily="34" charset="0"/>
              <a:buChar char="•"/>
            </a:pPr>
            <a:r>
              <a:rPr lang="en-US" sz="2000" b="1" dirty="0" smtClean="0"/>
              <a:t>Public Transport Recommendations:</a:t>
            </a:r>
            <a:r>
              <a:rPr lang="en-US" sz="2000" dirty="0" smtClean="0"/>
              <a:t> Encourage commuters to use buses/trains on high-pollution days.</a:t>
            </a:r>
          </a:p>
          <a:p>
            <a:pPr>
              <a:lnSpc>
                <a:spcPct val="150000"/>
              </a:lnSpc>
              <a:buFont typeface="Arial" pitchFamily="34" charset="0"/>
              <a:buChar char="•"/>
            </a:pPr>
            <a:r>
              <a:rPr lang="en-US" sz="2000" b="1" dirty="0" smtClean="0"/>
              <a:t>Industry Regulations:</a:t>
            </a:r>
            <a:r>
              <a:rPr lang="en-US" sz="2000" dirty="0" smtClean="0"/>
              <a:t> Alert industries to reduce emissions when pollution </a:t>
            </a:r>
            <a:r>
              <a:rPr lang="en-US" sz="2000" dirty="0" smtClean="0"/>
              <a:t>is forecast to </a:t>
            </a:r>
            <a:r>
              <a:rPr lang="en-US" sz="2000" dirty="0" err="1" smtClean="0"/>
              <a:t>rise.Cities</a:t>
            </a:r>
            <a:r>
              <a:rPr lang="en-US" sz="2000" dirty="0" smtClean="0"/>
              <a:t> </a:t>
            </a:r>
            <a:r>
              <a:rPr lang="en-US" sz="2000" dirty="0" smtClean="0"/>
              <a:t>can implement AI-driven </a:t>
            </a:r>
            <a:r>
              <a:rPr lang="en-US" sz="2000" b="1" dirty="0" smtClean="0"/>
              <a:t>"green corridors"</a:t>
            </a:r>
            <a:r>
              <a:rPr lang="en-US" sz="2000" dirty="0" smtClean="0"/>
              <a:t> and real-time </a:t>
            </a:r>
            <a:r>
              <a:rPr lang="en-US" sz="2000" b="1" dirty="0" smtClean="0"/>
              <a:t>adaptive traffic control systems</a:t>
            </a:r>
            <a:r>
              <a:rPr lang="en-US" sz="2000" dirty="0" smtClean="0"/>
              <a:t> to mitigate pollution.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9856"/>
            <a:ext cx="12192000" cy="3323987"/>
          </a:xfrm>
          <a:prstGeom prst="rect">
            <a:avLst/>
          </a:prstGeom>
        </p:spPr>
        <p:txBody>
          <a:bodyPr wrap="square">
            <a:spAutoFit/>
          </a:bodyPr>
          <a:lstStyle/>
          <a:p>
            <a:pPr>
              <a:lnSpc>
                <a:spcPct val="150000"/>
              </a:lnSpc>
            </a:pPr>
            <a:r>
              <a:rPr lang="en-US" sz="2000" b="1" dirty="0" smtClean="0"/>
              <a:t>5. Discuss the role of AI in mitigating air pollution in developing countries.</a:t>
            </a:r>
          </a:p>
          <a:p>
            <a:pPr>
              <a:lnSpc>
                <a:spcPct val="150000"/>
              </a:lnSpc>
            </a:pPr>
            <a:r>
              <a:rPr lang="en-US" sz="2000" dirty="0" smtClean="0"/>
              <a:t>AI plays a crucial role in </a:t>
            </a:r>
            <a:r>
              <a:rPr lang="en-US" sz="2000" b="1" dirty="0" smtClean="0"/>
              <a:t>monitoring, predicting, and mitigating</a:t>
            </a:r>
            <a:r>
              <a:rPr lang="en-US" sz="2000" dirty="0" smtClean="0"/>
              <a:t> air pollution in </a:t>
            </a:r>
            <a:r>
              <a:rPr lang="en-US" sz="2000" dirty="0" smtClean="0"/>
              <a:t>developing </a:t>
            </a:r>
            <a:r>
              <a:rPr lang="en-US" sz="2000" dirty="0" smtClean="0"/>
              <a:t>nations by:</a:t>
            </a:r>
            <a:br>
              <a:rPr lang="en-US" sz="2000" dirty="0" smtClean="0"/>
            </a:br>
            <a:r>
              <a:rPr lang="en-US" sz="2000" dirty="0" smtClean="0"/>
              <a:t>✅ </a:t>
            </a:r>
            <a:r>
              <a:rPr lang="en-US" sz="2000" b="1" dirty="0" smtClean="0"/>
              <a:t>Low-Cost Air Quality Monitoring:</a:t>
            </a:r>
            <a:r>
              <a:rPr lang="en-US" sz="2000" dirty="0" smtClean="0"/>
              <a:t> AI-driven sensors provide real-time pollution data.</a:t>
            </a:r>
            <a:br>
              <a:rPr lang="en-US" sz="2000" dirty="0" smtClean="0"/>
            </a:br>
            <a:r>
              <a:rPr lang="en-US" sz="2000" dirty="0" smtClean="0"/>
              <a:t>✅ </a:t>
            </a:r>
            <a:r>
              <a:rPr lang="en-US" sz="2000" b="1" dirty="0" smtClean="0"/>
              <a:t>Early Warnings &amp; Alerts:</a:t>
            </a:r>
            <a:r>
              <a:rPr lang="en-US" sz="2000" dirty="0" smtClean="0"/>
              <a:t> AI forecasts help governments take proactive actions.</a:t>
            </a:r>
            <a:br>
              <a:rPr lang="en-US" sz="2000" dirty="0" smtClean="0"/>
            </a:br>
            <a:r>
              <a:rPr lang="en-US" sz="2000" dirty="0" smtClean="0"/>
              <a:t>✅ </a:t>
            </a:r>
            <a:r>
              <a:rPr lang="en-US" sz="2000" b="1" dirty="0" smtClean="0"/>
              <a:t>Policy Optimization:</a:t>
            </a:r>
            <a:r>
              <a:rPr lang="en-US" sz="2000" dirty="0" smtClean="0"/>
              <a:t> AI assists in formulating data-driven environmental policies.</a:t>
            </a:r>
            <a:br>
              <a:rPr lang="en-US" sz="2000" dirty="0" smtClean="0"/>
            </a:br>
            <a:r>
              <a:rPr lang="en-US" sz="2000" dirty="0" smtClean="0"/>
              <a:t>✅ </a:t>
            </a:r>
            <a:r>
              <a:rPr lang="en-US" sz="2000" b="1" dirty="0" smtClean="0"/>
              <a:t>Smart Mobility Solutions:</a:t>
            </a:r>
            <a:r>
              <a:rPr lang="en-US" sz="2000" dirty="0" smtClean="0"/>
              <a:t> AI-driven public transport scheduling reduces traffic emissions.</a:t>
            </a:r>
            <a:br>
              <a:rPr lang="en-US" sz="2000" dirty="0" smtClean="0"/>
            </a:br>
            <a:r>
              <a:rPr lang="en-US" sz="2000" dirty="0" smtClean="0"/>
              <a:t>✅ </a:t>
            </a:r>
            <a:r>
              <a:rPr lang="en-US" sz="2000" b="1" dirty="0" smtClean="0"/>
              <a:t>Industrial Emission Control:</a:t>
            </a:r>
            <a:r>
              <a:rPr lang="en-US" sz="2000" dirty="0" smtClean="0"/>
              <a:t> AI models detect and regulate excessive industrial pollution.</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F09D8AD9-046D-E1A1-DBB9-C2E463E2E067}"/>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Conclusion </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AI-powered models can predict AQI with high accuracy, allowing cities to act early.</a:t>
            </a:r>
            <a:endParaRPr lang="en-US" sz="2400" dirty="0" smtClean="0"/>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By combining environmental, traffic, and weather data, these systems can inform the public and reduce exposure to harmful air.</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495" y="1284791"/>
            <a:ext cx="9873204" cy="1877437"/>
          </a:xfrm>
          <a:prstGeom prst="rect">
            <a:avLst/>
          </a:prstGeom>
        </p:spPr>
        <p:txBody>
          <a:bodyPr wrap="square">
            <a:spAutoFit/>
          </a:bodyPr>
          <a:lstStyle/>
          <a:p>
            <a:pPr lvl="0" fontAlgn="base">
              <a:spcBef>
                <a:spcPct val="0"/>
              </a:spcBef>
              <a:spcAft>
                <a:spcPct val="0"/>
              </a:spcAft>
              <a:buClrTx/>
            </a:pPr>
            <a:r>
              <a:rPr lang="en-US" sz="2400" b="1" dirty="0" smtClean="0">
                <a:solidFill>
                  <a:schemeClr val="tx1"/>
                </a:solidFill>
                <a:ea typeface="Aptos"/>
                <a:cs typeface="Times New Roman" pitchFamily="18" charset="0"/>
              </a:rPr>
              <a:t>KALAISELVI K (TEAMLEADER_S4F_CP_TEAM_11931)</a:t>
            </a:r>
            <a:endParaRPr lang="en-US" sz="2400" b="1" dirty="0" smtClean="0">
              <a:solidFill>
                <a:schemeClr val="tx1"/>
              </a:solidFill>
              <a:cs typeface="Arial" pitchFamily="34" charset="0"/>
            </a:endParaRPr>
          </a:p>
          <a:p>
            <a:pPr lvl="0" eaLnBrk="0" fontAlgn="base" hangingPunct="0">
              <a:spcBef>
                <a:spcPct val="0"/>
              </a:spcBef>
              <a:spcAft>
                <a:spcPct val="0"/>
              </a:spcAft>
              <a:buClrTx/>
            </a:pPr>
            <a:r>
              <a:rPr lang="en-US" sz="2400" b="1" dirty="0" smtClean="0">
                <a:solidFill>
                  <a:schemeClr val="tx1"/>
                </a:solidFill>
                <a:ea typeface="Aptos"/>
                <a:cs typeface="Times New Roman" pitchFamily="18" charset="0"/>
              </a:rPr>
              <a:t>SURUTHIKA DEVI M (TEAM MEMBER_S4F_CP_TEAM_11931)</a:t>
            </a:r>
            <a:endParaRPr lang="en-US" sz="2400" b="1" dirty="0" smtClean="0">
              <a:solidFill>
                <a:schemeClr val="tx1"/>
              </a:solidFill>
              <a:cs typeface="Arial" pitchFamily="34" charset="0"/>
            </a:endParaRPr>
          </a:p>
          <a:p>
            <a:pPr lvl="0" eaLnBrk="0" fontAlgn="base" hangingPunct="0">
              <a:spcBef>
                <a:spcPct val="0"/>
              </a:spcBef>
              <a:spcAft>
                <a:spcPct val="0"/>
              </a:spcAft>
              <a:buClrTx/>
            </a:pPr>
            <a:r>
              <a:rPr lang="en-US" sz="2400" b="1" dirty="0" smtClean="0">
                <a:solidFill>
                  <a:schemeClr val="tx1"/>
                </a:solidFill>
                <a:ea typeface="Aptos"/>
                <a:cs typeface="Times New Roman" pitchFamily="18" charset="0"/>
              </a:rPr>
              <a:t>KAVIYA  S (TEAM MEMBER_S4F_CP_TEAM_11931)</a:t>
            </a:r>
            <a:endParaRPr lang="en-US" sz="2400" b="1" dirty="0" smtClean="0">
              <a:solidFill>
                <a:schemeClr val="tx1"/>
              </a:solidFill>
              <a:cs typeface="Arial" pitchFamily="34" charset="0"/>
            </a:endParaRPr>
          </a:p>
          <a:p>
            <a:pPr lvl="0" eaLnBrk="0" fontAlgn="base" hangingPunct="0">
              <a:spcBef>
                <a:spcPct val="0"/>
              </a:spcBef>
              <a:spcAft>
                <a:spcPct val="0"/>
              </a:spcAft>
              <a:buClrTx/>
            </a:pPr>
            <a:r>
              <a:rPr lang="en-US" sz="2400" b="1" dirty="0" smtClean="0">
                <a:solidFill>
                  <a:schemeClr val="tx1"/>
                </a:solidFill>
                <a:ea typeface="Aptos"/>
                <a:cs typeface="Times New Roman" pitchFamily="18" charset="0"/>
              </a:rPr>
              <a:t>MALAVIKA D (TEAM MEMBER_S4F_CP_TEAM_11931)</a:t>
            </a:r>
            <a:endParaRPr lang="en-US" sz="2400" b="1" dirty="0" smtClean="0">
              <a:solidFill>
                <a:schemeClr val="tx1"/>
              </a:solidFill>
              <a:cs typeface="Arial" pitchFamily="34" charset="0"/>
            </a:endParaRPr>
          </a:p>
          <a:p>
            <a:pPr lvl="0" eaLnBrk="0" fontAlgn="base" hangingPunct="0">
              <a:spcBef>
                <a:spcPct val="0"/>
              </a:spcBef>
              <a:spcAft>
                <a:spcPct val="0"/>
              </a:spcAft>
              <a:buClrTx/>
            </a:pPr>
            <a:endParaRPr lang="en-US" sz="2000"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243840" y="690880"/>
            <a:ext cx="2519680" cy="523220"/>
          </a:xfrm>
          <a:prstGeom prst="rect">
            <a:avLst/>
          </a:prstGeom>
          <a:noFill/>
        </p:spPr>
        <p:txBody>
          <a:bodyPr wrap="square" lIns="91440" tIns="45720" rIns="91440" bIns="45720" anchor="t">
            <a:spAutoFit/>
          </a:bodyPr>
          <a:lstStyle/>
          <a:p>
            <a:r>
              <a:rPr lang="en-IN" sz="2800" b="1" dirty="0">
                <a:solidFill>
                  <a:srgbClr val="213163"/>
                </a:solidFill>
              </a:rPr>
              <a:t>Content </a:t>
            </a:r>
            <a:endParaRPr lang="en-IN" sz="2800" dirty="0">
              <a:solidFill>
                <a:srgbClr val="213163"/>
              </a:solidFill>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A88ECAE3-73C5-E88D-2F41-7720B2D25594}"/>
              </a:ext>
            </a:extLst>
          </p:cNvPr>
          <p:cNvSpPr txBox="1"/>
          <p:nvPr/>
        </p:nvSpPr>
        <p:spPr>
          <a:xfrm>
            <a:off x="1221131" y="1097280"/>
            <a:ext cx="9328280" cy="507831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t>Abstract </a:t>
            </a:r>
          </a:p>
          <a:p>
            <a:pPr marL="342900" indent="-342900">
              <a:lnSpc>
                <a:spcPct val="150000"/>
              </a:lnSpc>
              <a:buFont typeface="Arial" panose="020B0604020202020204" pitchFamily="34" charset="0"/>
              <a:buChar char="•"/>
            </a:pPr>
            <a:r>
              <a:rPr lang="en-IN" sz="2400" dirty="0"/>
              <a:t>Problem Statement  </a:t>
            </a:r>
          </a:p>
          <a:p>
            <a:pPr marL="342900" indent="-342900">
              <a:lnSpc>
                <a:spcPct val="150000"/>
              </a:lnSpc>
              <a:buFont typeface="Arial" panose="020B0604020202020204" pitchFamily="34" charset="0"/>
              <a:buChar char="•"/>
            </a:pPr>
            <a:r>
              <a:rPr lang="en-IN" sz="2400" dirty="0"/>
              <a:t>Objective  </a:t>
            </a:r>
          </a:p>
          <a:p>
            <a:pPr marL="342900" indent="-342900">
              <a:lnSpc>
                <a:spcPct val="150000"/>
              </a:lnSpc>
              <a:buFont typeface="Arial" panose="020B0604020202020204" pitchFamily="34" charset="0"/>
              <a:buChar char="•"/>
            </a:pPr>
            <a:r>
              <a:rPr lang="en-IN" sz="2400" dirty="0"/>
              <a:t>Data Collection and Preparation  </a:t>
            </a:r>
          </a:p>
          <a:p>
            <a:pPr marL="342900" indent="-342900">
              <a:lnSpc>
                <a:spcPct val="150000"/>
              </a:lnSpc>
              <a:buFont typeface="Arial" panose="020B0604020202020204" pitchFamily="34" charset="0"/>
              <a:buChar char="•"/>
            </a:pPr>
            <a:r>
              <a:rPr lang="en-IN" sz="2400" dirty="0"/>
              <a:t>Proposed Solution (Methodology)</a:t>
            </a:r>
          </a:p>
          <a:p>
            <a:pPr marL="342900" indent="-342900">
              <a:lnSpc>
                <a:spcPct val="150000"/>
              </a:lnSpc>
              <a:buFont typeface="Arial" panose="020B0604020202020204" pitchFamily="34" charset="0"/>
              <a:buChar char="•"/>
            </a:pPr>
            <a:r>
              <a:rPr lang="en-IN" sz="2400" dirty="0"/>
              <a:t>Model Performance Evaluation</a:t>
            </a:r>
          </a:p>
          <a:p>
            <a:pPr marL="342900" indent="-342900">
              <a:lnSpc>
                <a:spcPct val="150000"/>
              </a:lnSpc>
              <a:buFont typeface="Arial" panose="020B0604020202020204" pitchFamily="34" charset="0"/>
              <a:buChar char="•"/>
            </a:pPr>
            <a:r>
              <a:rPr lang="en-IN" sz="2400" dirty="0"/>
              <a:t>Screenshots / Demonstration (video) </a:t>
            </a:r>
          </a:p>
          <a:p>
            <a:pPr marL="342900" indent="-342900">
              <a:lnSpc>
                <a:spcPct val="150000"/>
              </a:lnSpc>
              <a:buFont typeface="Arial" panose="020B0604020202020204" pitchFamily="34" charset="0"/>
              <a:buChar char="•"/>
            </a:pPr>
            <a:r>
              <a:rPr lang="en-IN" sz="2400" dirty="0"/>
              <a:t>Future Scope  </a:t>
            </a:r>
          </a:p>
          <a:p>
            <a:pPr marL="342900" indent="-342900">
              <a:lnSpc>
                <a:spcPct val="150000"/>
              </a:lnSpc>
              <a:buFont typeface="Arial" panose="020B0604020202020204" pitchFamily="34" charset="0"/>
              <a:buChar char="•"/>
            </a:pPr>
            <a:r>
              <a:rPr lang="en-IN" sz="2400" dirty="0"/>
              <a:t>Conclusion </a:t>
            </a:r>
          </a:p>
        </p:txBody>
      </p:sp>
    </p:spTree>
    <p:extLst>
      <p:ext uri="{BB962C8B-B14F-4D97-AF65-F5344CB8AC3E}">
        <p14:creationId xmlns:p14="http://schemas.microsoft.com/office/powerpoint/2010/main" xmlns="" val="293205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523220"/>
          </a:xfrm>
          <a:prstGeom prst="rect">
            <a:avLst/>
          </a:prstGeom>
          <a:noFill/>
        </p:spPr>
        <p:txBody>
          <a:bodyPr wrap="square">
            <a:spAutoFit/>
          </a:bodyPr>
          <a:lstStyle/>
          <a:p>
            <a:r>
              <a:rPr lang="en-US" sz="2800" b="1" dirty="0">
                <a:solidFill>
                  <a:srgbClr val="213163"/>
                </a:solidFill>
              </a:rPr>
              <a:t>Abstract </a:t>
            </a:r>
          </a:p>
        </p:txBody>
      </p:sp>
      <p:sp>
        <p:nvSpPr>
          <p:cNvPr id="4" name="TextBox 3"/>
          <p:cNvSpPr txBox="1"/>
          <p:nvPr/>
        </p:nvSpPr>
        <p:spPr>
          <a:xfrm>
            <a:off x="1315617" y="2593911"/>
            <a:ext cx="184731" cy="379656"/>
          </a:xfrm>
          <a:prstGeom prst="rect">
            <a:avLst/>
          </a:prstGeom>
          <a:noFill/>
        </p:spPr>
        <p:txBody>
          <a:bodyPr wrap="none" rtlCol="0">
            <a:spAutoFit/>
          </a:bodyPr>
          <a:lstStyle/>
          <a:p>
            <a:endParaRPr lang="en-US" dirty="0"/>
          </a:p>
        </p:txBody>
      </p:sp>
      <p:sp>
        <p:nvSpPr>
          <p:cNvPr id="6"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Air pollution is a critical challenge in urban areas.</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Accurate predictions help governments take early action.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Machine learning can forecast AQI using pollution, traffic, and weather data, enabling preventive public health responses.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564571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523220"/>
          </a:xfrm>
          <a:prstGeom prst="rect">
            <a:avLst/>
          </a:prstGeom>
          <a:noFill/>
        </p:spPr>
        <p:txBody>
          <a:bodyPr wrap="square">
            <a:spAutoFit/>
          </a:bodyPr>
          <a:lstStyle/>
          <a:p>
            <a:r>
              <a:rPr lang="en-US" sz="2800" b="1" dirty="0">
                <a:solidFill>
                  <a:srgbClr val="213163"/>
                </a:solidFill>
              </a:rPr>
              <a:t>Problem Statement </a:t>
            </a:r>
            <a:endParaRPr lang="en-IN" sz="2800" dirty="0">
              <a:solidFill>
                <a:srgbClr val="213163"/>
              </a:solidFill>
            </a:endParaRP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Urban air pollution causes serious health issues. </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lang="en-US" sz="2400" dirty="0" smtClean="0"/>
              <a:t>  T</a:t>
            </a:r>
            <a:r>
              <a:rPr kumimoji="0" lang="en-US" sz="2400" b="0" i="0" u="none" strike="noStrike" kern="0" cap="none" spc="0" normalizeH="0" baseline="0" noProof="0" dirty="0" err="1" smtClean="0">
                <a:ln>
                  <a:noFill/>
                </a:ln>
                <a:solidFill>
                  <a:srgbClr val="000000"/>
                </a:solidFill>
                <a:effectLst/>
                <a:uLnTx/>
                <a:uFillTx/>
                <a:latin typeface="Arial"/>
                <a:ea typeface="Arial"/>
                <a:cs typeface="Arial"/>
                <a:sym typeface="Arial"/>
              </a:rPr>
              <a:t>raditional</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monitoring is sensor-limited and slow.</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AI models can bridge this gap by analyzing environmental, traffic, and weather data to predict AQI levels in advance.</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2706790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Objective </a:t>
            </a:r>
            <a:endParaRPr lang="en-IN" sz="2800" b="1" dirty="0">
              <a:solidFill>
                <a:srgbClr val="213163"/>
              </a:solidFill>
            </a:endParaRPr>
          </a:p>
        </p:txBody>
      </p:sp>
      <p:sp>
        <p:nvSpPr>
          <p:cNvPr id="4" name="Content Placeholder 2"/>
          <p:cNvSpPr txBox="1">
            <a:spLocks/>
          </p:cNvSpPr>
          <p:nvPr/>
        </p:nvSpPr>
        <p:spPr>
          <a:xfrm>
            <a:off x="326571" y="1637523"/>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Use ML to predict AQI 24 hours in advance.</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Identify key features affecting AQI.</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Integrate predictions with urban traffic systems.</a:t>
            </a:r>
          </a:p>
          <a:p>
            <a:pPr lvl="0">
              <a:lnSpc>
                <a:spcPct val="150000"/>
              </a:lnSpc>
              <a:buFont typeface="Arial" pitchFamily="34" charset="0"/>
              <a:buChar char="•"/>
            </a:pPr>
            <a:r>
              <a:rPr lang="en-US" sz="2400" dirty="0" smtClean="0"/>
              <a:t>  Support </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early warning systems.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31965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14464" y="1084892"/>
            <a:ext cx="6102626" cy="523220"/>
          </a:xfrm>
          <a:prstGeom prst="rect">
            <a:avLst/>
          </a:prstGeom>
          <a:noFill/>
        </p:spPr>
        <p:txBody>
          <a:bodyPr wrap="square">
            <a:spAutoFit/>
          </a:bodyPr>
          <a:lstStyle/>
          <a:p>
            <a:r>
              <a:rPr lang="en-US" sz="2800" b="1" dirty="0">
                <a:solidFill>
                  <a:srgbClr val="213163"/>
                </a:solidFill>
              </a:rPr>
              <a:t>Data Collection and Preparation </a:t>
            </a:r>
            <a:endParaRPr lang="en-IN" sz="2800" b="1" dirty="0">
              <a:solidFill>
                <a:srgbClr val="213163"/>
              </a:solidFill>
            </a:endParaRPr>
          </a:p>
        </p:txBody>
      </p:sp>
      <p:sp>
        <p:nvSpPr>
          <p:cNvPr id="5" name="Content Placeholder 2"/>
          <p:cNvSpPr txBox="1">
            <a:spLocks/>
          </p:cNvSpPr>
          <p:nvPr/>
        </p:nvSpPr>
        <p:spPr>
          <a:xfrm>
            <a:off x="457200" y="1600200"/>
            <a:ext cx="8229600" cy="4525963"/>
          </a:xfrm>
          <a:prstGeom prst="rect">
            <a:avLst/>
          </a:prstGeom>
        </p:spPr>
        <p:txBody>
          <a:bodyPr>
            <a:no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t>
            </a:r>
            <a:r>
              <a:rPr kumimoji="0" lang="en-US" sz="2400" b="1" i="0" u="none" strike="noStrike" kern="0" cap="none" spc="0" normalizeH="0" baseline="0" noProof="0" dirty="0" smtClean="0">
                <a:ln>
                  <a:noFill/>
                </a:ln>
                <a:solidFill>
                  <a:srgbClr val="000000"/>
                </a:solidFill>
                <a:effectLst/>
                <a:uLnTx/>
                <a:uFillTx/>
                <a:latin typeface="Arial"/>
                <a:ea typeface="Arial"/>
                <a:cs typeface="Arial"/>
                <a:sym typeface="Arial"/>
              </a:rPr>
              <a:t>3 years of data:</a:t>
            </a:r>
            <a:endPar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Air Quality: PM2.5, PM10, NO2, CO.</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Traffic data.</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Weather: temperature, humidity, wind.</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rgbClr val="000000"/>
                </a:solidFill>
                <a:effectLst/>
                <a:uLnTx/>
                <a:uFillTx/>
                <a:latin typeface="Arial"/>
                <a:ea typeface="Arial"/>
                <a:cs typeface="Arial"/>
                <a:sym typeface="Arial"/>
              </a:rPr>
              <a:t>Preprocessing:</a:t>
            </a:r>
            <a:endPar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Handle missing values.</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Feature scaling.</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Time-series transformations.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300296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Proposed Solution (Methodology</a:t>
            </a:r>
            <a:r>
              <a:rPr lang="en-US" sz="2400" b="1" dirty="0">
                <a:solidFill>
                  <a:srgbClr val="213163"/>
                </a:solidFill>
              </a:rPr>
              <a:t>)</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lang="en-US" dirty="0" smtClean="0"/>
              <a:t> </a:t>
            </a:r>
            <a:r>
              <a:rPr lang="en-US" dirty="0" smtClean="0"/>
              <a:t>   </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Exploratory Data Analysis (EDA).</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Feature Selection.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Model Selection (Random Forest, XGBoost, LSTM).</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Train-test split &amp; validation.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Performance evaluation.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Deployment for real-time predictions.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163594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Model Performance Evaluation</a:t>
            </a:r>
          </a:p>
        </p:txBody>
      </p:sp>
      <p:sp>
        <p:nvSpPr>
          <p:cNvPr id="4" name="Content Placeholder 2"/>
          <p:cNvSpPr txBox="1">
            <a:spLocks/>
          </p:cNvSpPr>
          <p:nvPr/>
        </p:nvSpPr>
        <p:spPr>
          <a:xfrm>
            <a:off x="438539"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1867" b="0" i="0" u="none" strike="noStrike" kern="0" cap="none" spc="0" normalizeH="0" baseline="0" noProof="0" dirty="0" smtClean="0">
                <a:ln>
                  <a:noFill/>
                </a:ln>
                <a:solidFill>
                  <a:srgbClr val="000000"/>
                </a:solidFill>
                <a:effectLst/>
                <a:uLnTx/>
                <a:uFillTx/>
                <a:latin typeface="Arial"/>
                <a:ea typeface="Arial"/>
                <a:cs typeface="Arial"/>
                <a:sym typeface="Arial"/>
              </a:rPr>
              <a:t>   </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Metrics               :        RMSE, MAE, R2 Score</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LSTM               </a:t>
            </a:r>
            <a:r>
              <a:rPr kumimoji="0" lang="en-US" sz="2400" b="0" i="0" u="none" strike="noStrike" kern="0" cap="none" spc="0" normalizeH="0" noProof="0" dirty="0" smtClean="0">
                <a:ln>
                  <a:noFill/>
                </a:ln>
                <a:solidFill>
                  <a:srgbClr val="000000"/>
                </a:solidFill>
                <a:effectLst/>
                <a:uLnTx/>
                <a:uFillTx/>
                <a:latin typeface="Arial"/>
                <a:ea typeface="Arial"/>
                <a:cs typeface="Arial"/>
                <a:sym typeface="Arial"/>
              </a:rPr>
              <a:t> </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Best for time-series, RMSE = 14.8</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XGBoost            :       High accuracy, RMSE = 15.3</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Random Forest  :       Interpretable, RMSE = 16.2</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151988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322</TotalTime>
  <Words>896</Words>
  <Application>Microsoft Office PowerPoint</Application>
  <PresentationFormat>Custom</PresentationFormat>
  <Paragraphs>111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Session 01 Design Thinking &amp; Critical Thinking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gowtham periyasami</cp:lastModifiedBy>
  <cp:revision>43</cp:revision>
  <dcterms:created xsi:type="dcterms:W3CDTF">2024-12-31T09:40:01Z</dcterms:created>
  <dcterms:modified xsi:type="dcterms:W3CDTF">2025-04-04T10:24:24Z</dcterms:modified>
</cp:coreProperties>
</file>