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83" r:id="rId3"/>
    <p:sldId id="284" r:id="rId4"/>
    <p:sldId id="285" r:id="rId5"/>
    <p:sldId id="273" r:id="rId6"/>
    <p:sldId id="256" r:id="rId7"/>
    <p:sldId id="286" r:id="rId8"/>
    <p:sldId id="260" r:id="rId9"/>
    <p:sldId id="266" r:id="rId10"/>
    <p:sldId id="272" r:id="rId11"/>
    <p:sldId id="287" r:id="rId12"/>
    <p:sldId id="261" r:id="rId13"/>
    <p:sldId id="275" r:id="rId14"/>
    <p:sldId id="274" r:id="rId15"/>
    <p:sldId id="288" r:id="rId16"/>
    <p:sldId id="269" r:id="rId17"/>
    <p:sldId id="289" r:id="rId18"/>
    <p:sldId id="262" r:id="rId19"/>
    <p:sldId id="276" r:id="rId20"/>
    <p:sldId id="265" r:id="rId21"/>
    <p:sldId id="290" r:id="rId22"/>
    <p:sldId id="277" r:id="rId23"/>
    <p:sldId id="278" r:id="rId24"/>
    <p:sldId id="291" r:id="rId25"/>
    <p:sldId id="294" r:id="rId26"/>
    <p:sldId id="258" r:id="rId27"/>
    <p:sldId id="292" r:id="rId28"/>
    <p:sldId id="293" r:id="rId29"/>
    <p:sldId id="295" r:id="rId30"/>
    <p:sldId id="296" r:id="rId31"/>
    <p:sldId id="297" r:id="rId32"/>
    <p:sldId id="298" r:id="rId33"/>
    <p:sldId id="268" r:id="rId34"/>
    <p:sldId id="299" r:id="rId35"/>
    <p:sldId id="279" r:id="rId36"/>
    <p:sldId id="280" r:id="rId37"/>
    <p:sldId id="281" r:id="rId38"/>
    <p:sldId id="30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92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Global GDP Growth</c:v>
                </c:pt>
                <c:pt idx="1">
                  <c:v>Tech Spending</c:v>
                </c:pt>
                <c:pt idx="2">
                  <c:v>Digital India</c:v>
                </c:pt>
                <c:pt idx="3">
                  <c:v>Internet Penetration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7.5</c:v>
                </c:pt>
                <c:pt idx="3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A8-4C29-989C-9B1B2778A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Digital Transformation</c:v>
                </c:pt>
                <c:pt idx="1">
                  <c:v>Cloud Adoption</c:v>
                </c:pt>
                <c:pt idx="2">
                  <c:v>Cybersecurity</c:v>
                </c:pt>
                <c:pt idx="3">
                  <c:v>AI/ML</c:v>
                </c:pt>
                <c:pt idx="4">
                  <c:v>IoT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7.5</c:v>
                </c:pt>
                <c:pt idx="3">
                  <c:v>9.5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5-4382-B79F-240A9748F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Threat of New Entrants</c:v>
                </c:pt>
                <c:pt idx="1">
                  <c:v>Supplier Power</c:v>
                </c:pt>
                <c:pt idx="2">
                  <c:v>Buyer Power</c:v>
                </c:pt>
                <c:pt idx="3">
                  <c:v>Threat of Substitutes</c:v>
                </c:pt>
                <c:pt idx="4">
                  <c:v>Competitive Rivalry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8</c:v>
                </c:pt>
                <c:pt idx="3">
                  <c:v>4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6C-488D-B8C3-4E571EC4E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Global Economic Cycles</c:v>
                </c:pt>
                <c:pt idx="1">
                  <c:v>Disruptive Technologies</c:v>
                </c:pt>
                <c:pt idx="2">
                  <c:v>Regulatory Shifts</c:v>
                </c:pt>
                <c:pt idx="3">
                  <c:v>Geopolitical Tensions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7.5</c:v>
                </c:pt>
                <c:pt idx="1">
                  <c:v>8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82-4E7C-92FF-D78DF6B648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Tech Obsolescence</c:v>
                </c:pt>
                <c:pt idx="1">
                  <c:v>Talent Acquisition</c:v>
                </c:pt>
                <c:pt idx="2">
                  <c:v>Export Dependence</c:v>
                </c:pt>
                <c:pt idx="3">
                  <c:v>Currency Fluctuations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4C-447C-8BD8-5A76D2A08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AI Adoption</c:v>
                </c:pt>
                <c:pt idx="1">
                  <c:v>Remote Work</c:v>
                </c:pt>
                <c:pt idx="2">
                  <c:v>Cybersecurity Growth</c:v>
                </c:pt>
                <c:pt idx="3">
                  <c:v>Cloud Expansion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9.5</c:v>
                </c:pt>
                <c:pt idx="1">
                  <c:v>8.5</c:v>
                </c:pt>
                <c:pt idx="2">
                  <c:v>8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47-4AB3-BF53-75EA61D32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Software Development</c:v>
                </c:pt>
                <c:pt idx="1">
                  <c:v>Support Jobs</c:v>
                </c:pt>
                <c:pt idx="2">
                  <c:v>Data Science</c:v>
                </c:pt>
                <c:pt idx="3">
                  <c:v>Cybersecurity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-5</c:v>
                </c:pt>
                <c:pt idx="1">
                  <c:v>-10</c:v>
                </c:pt>
                <c:pt idx="2">
                  <c:v>12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6-491E-90FD-6CF12C85E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Revenue Growth</c:v>
                </c:pt>
                <c:pt idx="1">
                  <c:v>Employment Growth</c:v>
                </c:pt>
                <c:pt idx="2">
                  <c:v>Global Expansion</c:v>
                </c:pt>
                <c:pt idx="3">
                  <c:v>Tech Disruption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7.5</c:v>
                </c:pt>
                <c:pt idx="3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B-452A-9394-FDF44D113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78D06-25F3-3778-0F00-CD8BF449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" y="0"/>
            <a:ext cx="9111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99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Growth Rate (2018-2023)</a:t>
            </a:r>
          </a:p>
        </p:txBody>
      </p:sp>
      <p:pic>
        <p:nvPicPr>
          <p:cNvPr id="3" name="Picture 2" descr="historical_grow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8" y="2272250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7A158C-3AB9-22A4-B5D5-683A211D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370"/>
            <a:ext cx="9144000" cy="602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Demand Drivers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t>Driver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t>Specific 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Digital Transformation, AI/ML Adoption, Cloud Growth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t>General 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Global GDP Growth, Internet Penetration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Demand Drivers - General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3716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Demand Drivers - Specific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3716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6AB88-B661-3214-F23C-006139E9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51"/>
            <a:ext cx="9144000" cy="67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5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Intensity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Organized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85-90%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Top 5 Players' Market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Large Companies (&gt; $1B)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Small Companies (&lt; $100M)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15,000+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AFF06-169C-E385-4747-455E32C65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765"/>
            <a:ext cx="9144000" cy="5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0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Porter's Five Forces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Threat of New Entrants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Bargaining Power of 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Low-Moderate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Bargaining Power of Buyers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Moderate-High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Threat of Substitutes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Low-Moderate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Competitive Rivalry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Porter’s Five Forces - Intensity Levels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3716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50EB3-4BCC-B157-F20E-3CE9A569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" y="0"/>
            <a:ext cx="8754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9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Porter's Five Forces Analysis</a:t>
            </a:r>
          </a:p>
        </p:txBody>
      </p:sp>
      <p:pic>
        <p:nvPicPr>
          <p:cNvPr id="3" name="Picture 2" descr="porters_five_for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CCE0C-2C7D-C269-2897-B3EC2AA5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88"/>
            <a:ext cx="9144000" cy="665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9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Industry Risks - General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3716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Industry Risks - Specific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3716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01BCF-A79A-4A36-0315-040830C98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" y="1452286"/>
            <a:ext cx="913575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3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C8EAF-0210-61E2-75BE-BC4DA5E4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00" y="151942"/>
            <a:ext cx="6801799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Risk-Adjusted Return Analysis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B464BA-6030-4101-7B78-DCE2E39D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699706"/>
            <a:ext cx="8402223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01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4D610-C198-50FA-BA16-028AFDB9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1" y="723522"/>
            <a:ext cx="836411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07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809D6-3DEE-E7C4-B524-6FC149C9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21" y="1509444"/>
            <a:ext cx="7401958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12B399-E4AA-2259-1A8A-6A47839C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455"/>
            <a:ext cx="9144000" cy="52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17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34E496-F3A3-729A-993A-9526F4D0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36" y="0"/>
            <a:ext cx="5716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2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92FBA-C25C-AFA2-8772-37C562540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57" y="1942892"/>
            <a:ext cx="831648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31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FDE269-238C-BBC8-AF13-785449F3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836"/>
            <a:ext cx="9144000" cy="39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91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50C3-843A-D7A9-1369-1CB72F86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Impact of GCC (Global Capabilities Centres)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5F7B0-39A4-9C96-BB8C-9D3525E6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53" y="1947656"/>
            <a:ext cx="6220693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4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F02B9-6EF0-5ECE-BCFA-2537F5A8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029"/>
            <a:ext cx="9144000" cy="517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24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IT &amp; ITES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3716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AI &amp; Automation Influence on IT Jobs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3716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Future Projections for IT &amp; ITES Industry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3716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F3C4F-75DB-1278-B991-25903558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" y="535769"/>
            <a:ext cx="911669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1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0F3BA-E66E-B9C2-9A2B-C16EDC63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448"/>
            <a:ext cx="9144000" cy="59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878C5A-4178-4239-DCDB-AE5C4617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5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Size of the IT &amp; ITeS Industry (2023-24)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42E892-6777-F8AA-5906-B8D87A93D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454"/>
            <a:ext cx="9144000" cy="544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4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Growth Rate (2018-2023)</a:t>
            </a:r>
          </a:p>
        </p:txBody>
      </p:sp>
      <p:pic>
        <p:nvPicPr>
          <p:cNvPr id="3" name="Picture 2" descr="growth_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Growth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IT &amp; ITeS CAGR (2018-2023): 8-10%</a:t>
            </a:r>
          </a:p>
        </p:txBody>
      </p:sp>
      <p:pic>
        <p:nvPicPr>
          <p:cNvPr id="4" name="Picture 3" descr="historical_grow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196</Words>
  <Application>Microsoft Office PowerPoint</Application>
  <PresentationFormat>On-screen Show (4:3)</PresentationFormat>
  <Paragraphs>55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Size of the IT &amp; ITeS Industry (2023-24)</vt:lpstr>
      <vt:lpstr>PowerPoint Presentation</vt:lpstr>
      <vt:lpstr>Historical Growth Rate (2018-2023)</vt:lpstr>
      <vt:lpstr>Historical Growth Rate</vt:lpstr>
      <vt:lpstr>Historical Growth Rate (2018-2023)</vt:lpstr>
      <vt:lpstr>PowerPoint Presentation</vt:lpstr>
      <vt:lpstr>Key Demand Drivers</vt:lpstr>
      <vt:lpstr>Key Demand Drivers - General</vt:lpstr>
      <vt:lpstr>Key Demand Drivers - Specific</vt:lpstr>
      <vt:lpstr>PowerPoint Presentation</vt:lpstr>
      <vt:lpstr>Competitive Intensity</vt:lpstr>
      <vt:lpstr>PowerPoint Presentation</vt:lpstr>
      <vt:lpstr>Porter's Five Forces Analysis</vt:lpstr>
      <vt:lpstr>Porter’s Five Forces - Intensity Levels</vt:lpstr>
      <vt:lpstr>Porter's Five Forces Analysis</vt:lpstr>
      <vt:lpstr>PowerPoint Presentation</vt:lpstr>
      <vt:lpstr>Key Industry Risks - General</vt:lpstr>
      <vt:lpstr>Key Industry Risks - Specific</vt:lpstr>
      <vt:lpstr>PowerPoint Presentation</vt:lpstr>
      <vt:lpstr>PowerPoint Presentation</vt:lpstr>
      <vt:lpstr>Risk-Adjusted Return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Impact of GCC (Global Capabilities Centres)</vt:lpstr>
      <vt:lpstr>PowerPoint Presentation</vt:lpstr>
      <vt:lpstr>Future Trends in IT &amp; ITES</vt:lpstr>
      <vt:lpstr>AI &amp; Automation Influence on IT Jobs</vt:lpstr>
      <vt:lpstr>Future Projections for IT &amp; ITES Industry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SURVESH BAJPAI</cp:lastModifiedBy>
  <cp:revision>2</cp:revision>
  <dcterms:created xsi:type="dcterms:W3CDTF">2013-01-27T09:14:16Z</dcterms:created>
  <dcterms:modified xsi:type="dcterms:W3CDTF">2025-02-16T08:50:10Z</dcterms:modified>
  <cp:category/>
</cp:coreProperties>
</file>