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enturyGothic-regular.fntdata"/><Relationship Id="rId21" Type="http://schemas.openxmlformats.org/officeDocument/2006/relationships/slide" Target="slides/slide17.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3" name="Shape 22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4" name="Shape 24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8" name="Shape 2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Shape 18"/>
          <p:cNvSpPr txBox="1"/>
          <p:nvPr>
            <p:ph type="ctrTitle"/>
          </p:nvPr>
        </p:nvSpPr>
        <p:spPr>
          <a:xfrm>
            <a:off x="1154955" y="1447800"/>
            <a:ext cx="8825658" cy="332958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7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19" name="Shape 19"/>
          <p:cNvSpPr txBox="1"/>
          <p:nvPr>
            <p:ph idx="1" type="subTitle"/>
          </p:nvPr>
        </p:nvSpPr>
        <p:spPr>
          <a:xfrm>
            <a:off x="1154955" y="4777380"/>
            <a:ext cx="8825658" cy="861420"/>
          </a:xfrm>
          <a:prstGeom prst="rect">
            <a:avLst/>
          </a:prstGeom>
          <a:noFill/>
          <a:ln>
            <a:noFill/>
          </a:ln>
        </p:spPr>
        <p:txBody>
          <a:bodyPr anchorCtr="0" anchor="t" bIns="91425" lIns="91425" spcFirstLastPara="1" rIns="91425" wrap="square" tIns="91425"/>
          <a:lstStyle>
            <a:lvl1pPr indent="0" lvl="0" marL="0" marR="0" rtl="0" algn="l">
              <a:spcBef>
                <a:spcPts val="1000"/>
              </a:spcBef>
              <a:spcAft>
                <a:spcPts val="0"/>
              </a:spcAft>
              <a:buClr>
                <a:schemeClr val="accent1"/>
              </a:buClr>
              <a:buSzPts val="16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0" lvl="1" marL="457200" marR="0" rtl="0" algn="ctr">
              <a:spcBef>
                <a:spcPts val="1000"/>
              </a:spcBef>
              <a:spcAft>
                <a:spcPts val="0"/>
              </a:spcAft>
              <a:buClr>
                <a:schemeClr val="accen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ctr">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ctr">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ctr">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ctr">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ctr">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ctr">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ctr">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0" name="Shape 20"/>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1" name="Shape 21"/>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2" name="Shape 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74" name="Shape 74"/>
        <p:cNvGrpSpPr/>
        <p:nvPr/>
      </p:nvGrpSpPr>
      <p:grpSpPr>
        <a:xfrm>
          <a:off x="0" y="0"/>
          <a:ext cx="0" cy="0"/>
          <a:chOff x="0" y="0"/>
          <a:chExt cx="0" cy="0"/>
        </a:xfrm>
      </p:grpSpPr>
      <p:sp>
        <p:nvSpPr>
          <p:cNvPr id="75" name="Shape 75"/>
          <p:cNvSpPr txBox="1"/>
          <p:nvPr>
            <p:ph type="title"/>
          </p:nvPr>
        </p:nvSpPr>
        <p:spPr>
          <a:xfrm>
            <a:off x="1154956" y="4800587"/>
            <a:ext cx="8825657"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76" name="Shape 76"/>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indent="0" lvl="0" marL="0" marR="0" rtl="0" algn="ctr">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7" name="Shape 77"/>
          <p:cNvSpPr txBox="1"/>
          <p:nvPr>
            <p:ph idx="1" type="body"/>
          </p:nvPr>
        </p:nvSpPr>
        <p:spPr>
          <a:xfrm>
            <a:off x="1154956" y="5367325"/>
            <a:ext cx="8825656" cy="493712"/>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12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8" name="Shape 78"/>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9" name="Shape 79"/>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0" name="Shape 8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81" name="Shape 81"/>
        <p:cNvGrpSpPr/>
        <p:nvPr/>
      </p:nvGrpSpPr>
      <p:grpSpPr>
        <a:xfrm>
          <a:off x="0" y="0"/>
          <a:ext cx="0" cy="0"/>
          <a:chOff x="0" y="0"/>
          <a:chExt cx="0" cy="0"/>
        </a:xfrm>
      </p:grpSpPr>
      <p:sp>
        <p:nvSpPr>
          <p:cNvPr id="82" name="Shape 82"/>
          <p:cNvSpPr txBox="1"/>
          <p:nvPr>
            <p:ph type="title"/>
          </p:nvPr>
        </p:nvSpPr>
        <p:spPr>
          <a:xfrm>
            <a:off x="1154954" y="1447800"/>
            <a:ext cx="8825659" cy="198120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48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83" name="Shape 83"/>
          <p:cNvSpPr txBox="1"/>
          <p:nvPr>
            <p:ph idx="1" type="body"/>
          </p:nvPr>
        </p:nvSpPr>
        <p:spPr>
          <a:xfrm>
            <a:off x="1154954" y="3657600"/>
            <a:ext cx="8825659" cy="2362200"/>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84" name="Shape 84"/>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5" name="Shape 85"/>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86" name="Shape 8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87" name="Shape 87"/>
        <p:cNvGrpSpPr/>
        <p:nvPr/>
      </p:nvGrpSpPr>
      <p:grpSpPr>
        <a:xfrm>
          <a:off x="0" y="0"/>
          <a:ext cx="0" cy="0"/>
          <a:chOff x="0" y="0"/>
          <a:chExt cx="0" cy="0"/>
        </a:xfrm>
      </p:grpSpPr>
      <p:sp>
        <p:nvSpPr>
          <p:cNvPr id="88" name="Shape 88"/>
          <p:cNvSpPr txBox="1"/>
          <p:nvPr>
            <p:ph type="title"/>
          </p:nvPr>
        </p:nvSpPr>
        <p:spPr>
          <a:xfrm>
            <a:off x="1574801" y="1447800"/>
            <a:ext cx="7999315" cy="2323374"/>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48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89" name="Shape 89"/>
          <p:cNvSpPr txBox="1"/>
          <p:nvPr>
            <p:ph idx="1" type="body"/>
          </p:nvPr>
        </p:nvSpPr>
        <p:spPr>
          <a:xfrm>
            <a:off x="1930400" y="3771174"/>
            <a:ext cx="7279649" cy="342174"/>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1400" u="none" cap="small"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90" name="Shape 90"/>
          <p:cNvSpPr txBox="1"/>
          <p:nvPr>
            <p:ph idx="2" type="body"/>
          </p:nvPr>
        </p:nvSpPr>
        <p:spPr>
          <a:xfrm>
            <a:off x="1154954" y="4350657"/>
            <a:ext cx="8825659" cy="1676400"/>
          </a:xfrm>
          <a:prstGeom prst="rect">
            <a:avLst/>
          </a:prstGeom>
          <a:noFill/>
          <a:ln>
            <a:noFill/>
          </a:ln>
        </p:spPr>
        <p:txBody>
          <a:bodyPr anchorCtr="0" anchor="ctr"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18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91" name="Shape 91"/>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2" name="Shape 92"/>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93" name="Shape 9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
        <p:nvSpPr>
          <p:cNvPr id="94" name="Shape 94"/>
          <p:cNvSpPr txBox="1"/>
          <p:nvPr/>
        </p:nvSpPr>
        <p:spPr>
          <a:xfrm>
            <a:off x="898295" y="971253"/>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a:solidFill>
                  <a:schemeClr val="accent1"/>
                </a:solidFill>
                <a:latin typeface="Arial"/>
                <a:ea typeface="Arial"/>
                <a:cs typeface="Arial"/>
                <a:sym typeface="Arial"/>
              </a:rPr>
              <a:t>“</a:t>
            </a:r>
            <a:endParaRPr/>
          </a:p>
        </p:txBody>
      </p:sp>
      <p:sp>
        <p:nvSpPr>
          <p:cNvPr id="95" name="Shape 95"/>
          <p:cNvSpPr txBox="1"/>
          <p:nvPr/>
        </p:nvSpPr>
        <p:spPr>
          <a:xfrm>
            <a:off x="9330490" y="2613787"/>
            <a:ext cx="801912" cy="196977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220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6" name="Shape 96"/>
        <p:cNvGrpSpPr/>
        <p:nvPr/>
      </p:nvGrpSpPr>
      <p:grpSpPr>
        <a:xfrm>
          <a:off x="0" y="0"/>
          <a:ext cx="0" cy="0"/>
          <a:chOff x="0" y="0"/>
          <a:chExt cx="0" cy="0"/>
        </a:xfrm>
      </p:grpSpPr>
      <p:sp>
        <p:nvSpPr>
          <p:cNvPr id="97" name="Shape 97"/>
          <p:cNvSpPr txBox="1"/>
          <p:nvPr>
            <p:ph type="title"/>
          </p:nvPr>
        </p:nvSpPr>
        <p:spPr>
          <a:xfrm>
            <a:off x="1154954" y="3124201"/>
            <a:ext cx="8825660" cy="165318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98" name="Shape 98"/>
          <p:cNvSpPr txBox="1"/>
          <p:nvPr>
            <p:ph idx="1" type="body"/>
          </p:nvPr>
        </p:nvSpPr>
        <p:spPr>
          <a:xfrm>
            <a:off x="1154954" y="4777381"/>
            <a:ext cx="8825659" cy="860400"/>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99" name="Shape 99"/>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0" name="Shape 100"/>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1" name="Shape 10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02" name="Shape 102"/>
        <p:cNvGrpSpPr/>
        <p:nvPr/>
      </p:nvGrpSpPr>
      <p:grpSpPr>
        <a:xfrm>
          <a:off x="0" y="0"/>
          <a:ext cx="0" cy="0"/>
          <a:chOff x="0" y="0"/>
          <a:chExt cx="0" cy="0"/>
        </a:xfrm>
      </p:grpSpPr>
      <p:sp>
        <p:nvSpPr>
          <p:cNvPr id="103" name="Shape 103"/>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104" name="Shape 104"/>
          <p:cNvSpPr txBox="1"/>
          <p:nvPr>
            <p:ph idx="1" type="body"/>
          </p:nvPr>
        </p:nvSpPr>
        <p:spPr>
          <a:xfrm>
            <a:off x="632947" y="1981200"/>
            <a:ext cx="2946866"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5" name="Shape 105"/>
          <p:cNvSpPr txBox="1"/>
          <p:nvPr>
            <p:ph idx="2" type="body"/>
          </p:nvPr>
        </p:nvSpPr>
        <p:spPr>
          <a:xfrm>
            <a:off x="652463" y="2667000"/>
            <a:ext cx="2927350" cy="3589338"/>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06" name="Shape 106"/>
          <p:cNvSpPr txBox="1"/>
          <p:nvPr>
            <p:ph idx="3" type="body"/>
          </p:nvPr>
        </p:nvSpPr>
        <p:spPr>
          <a:xfrm>
            <a:off x="3883659" y="1981200"/>
            <a:ext cx="2936241"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7" name="Shape 107"/>
          <p:cNvSpPr txBox="1"/>
          <p:nvPr>
            <p:ph idx="4" type="body"/>
          </p:nvPr>
        </p:nvSpPr>
        <p:spPr>
          <a:xfrm>
            <a:off x="3873106" y="2667000"/>
            <a:ext cx="2946794" cy="3589338"/>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08" name="Shape 108"/>
          <p:cNvSpPr txBox="1"/>
          <p:nvPr>
            <p:ph idx="5" type="body"/>
          </p:nvPr>
        </p:nvSpPr>
        <p:spPr>
          <a:xfrm>
            <a:off x="7124700" y="1981200"/>
            <a:ext cx="2932113"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9" name="Shape 109"/>
          <p:cNvSpPr txBox="1"/>
          <p:nvPr>
            <p:ph idx="6" type="body"/>
          </p:nvPr>
        </p:nvSpPr>
        <p:spPr>
          <a:xfrm>
            <a:off x="7124700" y="2667000"/>
            <a:ext cx="2932113" cy="3589338"/>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cxnSp>
        <p:nvCxnSpPr>
          <p:cNvPr id="110" name="Shape 110"/>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1" name="Shape 111"/>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2" name="Shape 112"/>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3" name="Shape 113"/>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4" name="Shape 1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115" name="Shape 115"/>
        <p:cNvGrpSpPr/>
        <p:nvPr/>
      </p:nvGrpSpPr>
      <p:grpSpPr>
        <a:xfrm>
          <a:off x="0" y="0"/>
          <a:ext cx="0" cy="0"/>
          <a:chOff x="0" y="0"/>
          <a:chExt cx="0" cy="0"/>
        </a:xfrm>
      </p:grpSpPr>
      <p:sp>
        <p:nvSpPr>
          <p:cNvPr id="116" name="Shape 116"/>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117" name="Shape 117"/>
          <p:cNvSpPr txBox="1"/>
          <p:nvPr>
            <p:ph idx="1" type="body"/>
          </p:nvPr>
        </p:nvSpPr>
        <p:spPr>
          <a:xfrm>
            <a:off x="652463" y="4250949"/>
            <a:ext cx="2940050"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18" name="Shape 118"/>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indent="0" lvl="0" marL="0" marR="0" rtl="0" algn="ctr">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19" name="Shape 119"/>
          <p:cNvSpPr txBox="1"/>
          <p:nvPr>
            <p:ph idx="3" type="body"/>
          </p:nvPr>
        </p:nvSpPr>
        <p:spPr>
          <a:xfrm>
            <a:off x="652463" y="4827211"/>
            <a:ext cx="2940050" cy="659189"/>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20" name="Shape 120"/>
          <p:cNvSpPr txBox="1"/>
          <p:nvPr>
            <p:ph idx="4" type="body"/>
          </p:nvPr>
        </p:nvSpPr>
        <p:spPr>
          <a:xfrm>
            <a:off x="3889375" y="4250949"/>
            <a:ext cx="2930525"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1" name="Shape 121"/>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indent="0" lvl="0" marL="0" marR="0" rtl="0" algn="ctr">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2" name="Shape 122"/>
          <p:cNvSpPr txBox="1"/>
          <p:nvPr>
            <p:ph idx="6" type="body"/>
          </p:nvPr>
        </p:nvSpPr>
        <p:spPr>
          <a:xfrm>
            <a:off x="3888022" y="4827210"/>
            <a:ext cx="2934406" cy="659189"/>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23" name="Shape 123"/>
          <p:cNvSpPr txBox="1"/>
          <p:nvPr>
            <p:ph idx="7" type="body"/>
          </p:nvPr>
        </p:nvSpPr>
        <p:spPr>
          <a:xfrm>
            <a:off x="7124700" y="4250949"/>
            <a:ext cx="2932113"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4" name="Shape 124"/>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indent="0" lvl="0" marL="0" marR="0" rtl="0" algn="ctr">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5" name="Shape 125"/>
          <p:cNvSpPr txBox="1"/>
          <p:nvPr>
            <p:ph idx="9" type="body"/>
          </p:nvPr>
        </p:nvSpPr>
        <p:spPr>
          <a:xfrm>
            <a:off x="7124575" y="4827208"/>
            <a:ext cx="2935997" cy="659189"/>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cxnSp>
        <p:nvCxnSpPr>
          <p:cNvPr id="126" name="Shape 126"/>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27" name="Shape 127"/>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28" name="Shape 128"/>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29" name="Shape 129"/>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0" name="Shape 1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1" name="Shape 131"/>
        <p:cNvGrpSpPr/>
        <p:nvPr/>
      </p:nvGrpSpPr>
      <p:grpSpPr>
        <a:xfrm>
          <a:off x="0" y="0"/>
          <a:ext cx="0" cy="0"/>
          <a:chOff x="0" y="0"/>
          <a:chExt cx="0" cy="0"/>
        </a:xfrm>
      </p:grpSpPr>
      <p:sp>
        <p:nvSpPr>
          <p:cNvPr id="132" name="Shape 132"/>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133" name="Shape 133"/>
          <p:cNvSpPr txBox="1"/>
          <p:nvPr>
            <p:ph idx="1" type="body"/>
          </p:nvPr>
        </p:nvSpPr>
        <p:spPr>
          <a:xfrm rot="5400000">
            <a:off x="3478842" y="-322612"/>
            <a:ext cx="4195481" cy="8946541"/>
          </a:xfrm>
          <a:prstGeom prst="rect">
            <a:avLst/>
          </a:prstGeom>
          <a:noFill/>
          <a:ln>
            <a:noFill/>
          </a:ln>
        </p:spPr>
        <p:txBody>
          <a:bodyPr anchorCtr="0" anchor="t" bIns="91425" lIns="91425" spcFirstLastPara="1" rIns="91425" wrap="square" tIns="91425"/>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34" name="Shape 134"/>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5" name="Shape 135"/>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6" name="Shape 1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Shape 138"/>
          <p:cNvSpPr txBox="1"/>
          <p:nvPr>
            <p:ph type="title"/>
          </p:nvPr>
        </p:nvSpPr>
        <p:spPr>
          <a:xfrm rot="5400000">
            <a:off x="6267450" y="2466975"/>
            <a:ext cx="5826125" cy="17526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139" name="Shape 139"/>
          <p:cNvSpPr txBox="1"/>
          <p:nvPr>
            <p:ph idx="1" type="body"/>
          </p:nvPr>
        </p:nvSpPr>
        <p:spPr>
          <a:xfrm rot="5400000">
            <a:off x="1679575" y="-139699"/>
            <a:ext cx="5368924" cy="7423149"/>
          </a:xfrm>
          <a:prstGeom prst="rect">
            <a:avLst/>
          </a:prstGeom>
          <a:noFill/>
          <a:ln>
            <a:noFill/>
          </a:ln>
        </p:spPr>
        <p:txBody>
          <a:bodyPr anchorCtr="0" anchor="t" bIns="91425" lIns="91425" spcFirstLastPara="1" rIns="91425" wrap="square" tIns="91425"/>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0" name="Shape 140"/>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1" name="Shape 141"/>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2" name="Shape 14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Shape 24"/>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25" name="Shape 25"/>
          <p:cNvSpPr txBox="1"/>
          <p:nvPr>
            <p:ph idx="1" type="body"/>
          </p:nvPr>
        </p:nvSpPr>
        <p:spPr>
          <a:xfrm>
            <a:off x="1103312" y="2052918"/>
            <a:ext cx="8946541" cy="4195481"/>
          </a:xfrm>
          <a:prstGeom prst="rect">
            <a:avLst/>
          </a:prstGeom>
          <a:noFill/>
          <a:ln>
            <a:noFill/>
          </a:ln>
        </p:spPr>
        <p:txBody>
          <a:bodyPr anchorCtr="0" anchor="t" bIns="91425" lIns="91425" spcFirstLastPara="1" rIns="91425" wrap="square" tIns="91425"/>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26" name="Shape 26"/>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7" name="Shape 27"/>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8" name="Shape 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31" name="Shape 31"/>
          <p:cNvSpPr txBox="1"/>
          <p:nvPr>
            <p:ph idx="1" type="body"/>
          </p:nvPr>
        </p:nvSpPr>
        <p:spPr>
          <a:xfrm>
            <a:off x="1103312" y="2060575"/>
            <a:ext cx="4396339" cy="4195763"/>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32" name="Shape 32"/>
          <p:cNvSpPr txBox="1"/>
          <p:nvPr>
            <p:ph idx="2" type="body"/>
          </p:nvPr>
        </p:nvSpPr>
        <p:spPr>
          <a:xfrm>
            <a:off x="5654493" y="2056092"/>
            <a:ext cx="4396341" cy="4200245"/>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33" name="Shape 33"/>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4" name="Shape 34"/>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35" name="Shape 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38" name="Shape 38"/>
          <p:cNvSpPr txBox="1"/>
          <p:nvPr>
            <p:ph idx="1" type="body"/>
          </p:nvPr>
        </p:nvSpPr>
        <p:spPr>
          <a:xfrm>
            <a:off x="1103313" y="1905000"/>
            <a:ext cx="4396338"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39" name="Shape 39"/>
          <p:cNvSpPr txBox="1"/>
          <p:nvPr>
            <p:ph idx="2" type="body"/>
          </p:nvPr>
        </p:nvSpPr>
        <p:spPr>
          <a:xfrm>
            <a:off x="1103312" y="2514600"/>
            <a:ext cx="4396339" cy="3741738"/>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0" name="Shape 40"/>
          <p:cNvSpPr txBox="1"/>
          <p:nvPr>
            <p:ph idx="3" type="body"/>
          </p:nvPr>
        </p:nvSpPr>
        <p:spPr>
          <a:xfrm>
            <a:off x="5654495" y="1905000"/>
            <a:ext cx="4396339" cy="576262"/>
          </a:xfrm>
          <a:prstGeom prst="rect">
            <a:avLst/>
          </a:prstGeom>
          <a:noFill/>
          <a:ln>
            <a:noFill/>
          </a:ln>
        </p:spPr>
        <p:txBody>
          <a:bodyPr anchorCtr="0" anchor="b"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1" i="0" sz="20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1" i="0" sz="18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41" name="Shape 41"/>
          <p:cNvSpPr txBox="1"/>
          <p:nvPr>
            <p:ph idx="4" type="body"/>
          </p:nvPr>
        </p:nvSpPr>
        <p:spPr>
          <a:xfrm>
            <a:off x="5654495" y="2514600"/>
            <a:ext cx="4396339" cy="3741738"/>
          </a:xfrm>
          <a:prstGeom prst="rect">
            <a:avLst/>
          </a:prstGeom>
          <a:noFill/>
          <a:ln>
            <a:noFill/>
          </a:ln>
        </p:spPr>
        <p:txBody>
          <a:bodyPr anchorCtr="0" anchor="t" bIns="91425" lIns="91425" spcFirstLastPara="1" rIns="91425" wrap="square" tIns="91425"/>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2" name="Shape 42"/>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3" name="Shape 43"/>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4" name="Shape 4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5" name="Shape 45"/>
        <p:cNvGrpSpPr/>
        <p:nvPr/>
      </p:nvGrpSpPr>
      <p:grpSpPr>
        <a:xfrm>
          <a:off x="0" y="0"/>
          <a:ext cx="0" cy="0"/>
          <a:chOff x="0" y="0"/>
          <a:chExt cx="0" cy="0"/>
        </a:xfrm>
      </p:grpSpPr>
      <p:sp>
        <p:nvSpPr>
          <p:cNvPr id="46" name="Shape 46"/>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7" name="Shape 47"/>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48" name="Shape 4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sp>
        <p:nvSpPr>
          <p:cNvPr id="50" name="Shape 50"/>
          <p:cNvSpPr txBox="1"/>
          <p:nvPr>
            <p:ph type="title"/>
          </p:nvPr>
        </p:nvSpPr>
        <p:spPr>
          <a:xfrm>
            <a:off x="1154956" y="2861733"/>
            <a:ext cx="8825657" cy="1915647"/>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51" name="Shape 51"/>
          <p:cNvSpPr txBox="1"/>
          <p:nvPr>
            <p:ph idx="1" type="body"/>
          </p:nvPr>
        </p:nvSpPr>
        <p:spPr>
          <a:xfrm>
            <a:off x="1154955" y="4777381"/>
            <a:ext cx="8825658" cy="860400"/>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8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6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52" name="Shape 52"/>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3" name="Shape 53"/>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4" name="Shape 5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5" name="Shape 55"/>
        <p:cNvGrpSpPr/>
        <p:nvPr/>
      </p:nvGrpSpPr>
      <p:grpSpPr>
        <a:xfrm>
          <a:off x="0" y="0"/>
          <a:ext cx="0" cy="0"/>
          <a:chOff x="0" y="0"/>
          <a:chExt cx="0" cy="0"/>
        </a:xfrm>
      </p:grpSpPr>
      <p:sp>
        <p:nvSpPr>
          <p:cNvPr id="56" name="Shape 56"/>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57" name="Shape 57"/>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8" name="Shape 58"/>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59" name="Shape 5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Shape 61"/>
          <p:cNvSpPr txBox="1"/>
          <p:nvPr>
            <p:ph type="title"/>
          </p:nvPr>
        </p:nvSpPr>
        <p:spPr>
          <a:xfrm>
            <a:off x="1154954" y="1447800"/>
            <a:ext cx="3401064" cy="14478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62" name="Shape 62"/>
          <p:cNvSpPr txBox="1"/>
          <p:nvPr>
            <p:ph idx="1" type="body"/>
          </p:nvPr>
        </p:nvSpPr>
        <p:spPr>
          <a:xfrm>
            <a:off x="4784616" y="1447800"/>
            <a:ext cx="5195997" cy="4572000"/>
          </a:xfrm>
          <a:prstGeom prst="rect">
            <a:avLst/>
          </a:prstGeom>
          <a:noFill/>
          <a:ln>
            <a:noFill/>
          </a:ln>
        </p:spPr>
        <p:txBody>
          <a:bodyPr anchorCtr="0" anchor="ctr" bIns="91425" lIns="91425" spcFirstLastPara="1" rIns="91425" wrap="square" tIns="91425"/>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63" name="Shape 63"/>
          <p:cNvSpPr txBox="1"/>
          <p:nvPr>
            <p:ph idx="2" type="body"/>
          </p:nvPr>
        </p:nvSpPr>
        <p:spPr>
          <a:xfrm>
            <a:off x="1154954" y="3129280"/>
            <a:ext cx="3401063" cy="2895599"/>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64" name="Shape 64"/>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5" name="Shape 65"/>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66" name="Shape 6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Shape 68"/>
          <p:cNvSpPr txBox="1"/>
          <p:nvPr>
            <p:ph type="title"/>
          </p:nvPr>
        </p:nvSpPr>
        <p:spPr>
          <a:xfrm>
            <a:off x="1153907" y="1854192"/>
            <a:ext cx="5092906" cy="157480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69" name="Shape 69"/>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spcFirstLastPara="1" rIns="91425" wrap="square" tIns="91425"/>
          <a:lstStyle>
            <a:lvl1pPr indent="0" lvl="0" marL="0" marR="0" rtl="0" algn="ctr">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ts val="14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0" name="Shape 70"/>
          <p:cNvSpPr txBox="1"/>
          <p:nvPr>
            <p:ph idx="1" type="body"/>
          </p:nvPr>
        </p:nvSpPr>
        <p:spPr>
          <a:xfrm>
            <a:off x="1154954" y="3657600"/>
            <a:ext cx="5084979" cy="1371600"/>
          </a:xfrm>
          <a:prstGeom prst="rect">
            <a:avLst/>
          </a:prstGeom>
          <a:noFill/>
          <a:ln>
            <a:noFill/>
          </a:ln>
        </p:spPr>
        <p:txBody>
          <a:bodyPr anchorCtr="0" anchor="t" bIns="91425" lIns="91425" spcFirstLastPara="1" rIns="91425" wrap="square" tIns="91425"/>
          <a:lstStyle>
            <a:lvl1pPr indent="-228600" lvl="0" marL="457200" marR="0" rtl="0" algn="l">
              <a:spcBef>
                <a:spcPts val="1000"/>
              </a:spcBef>
              <a:spcAft>
                <a:spcPts val="0"/>
              </a:spcAft>
              <a:buClr>
                <a:schemeClr val="accent1"/>
              </a:buClr>
              <a:buSzPts val="1600"/>
              <a:buFont typeface="Noto Sans Symbols"/>
              <a:buNone/>
              <a:defRPr b="0" i="0" sz="1400" u="none" cap="none" strike="noStrike">
                <a:solidFill>
                  <a:schemeClr val="lt1"/>
                </a:solidFill>
                <a:latin typeface="Century Gothic"/>
                <a:ea typeface="Century Gothic"/>
                <a:cs typeface="Century Gothic"/>
                <a:sym typeface="Century Gothic"/>
              </a:defRPr>
            </a:lvl1pPr>
            <a:lvl2pPr indent="-228600" lvl="1" marL="914400" marR="0" rtl="0" algn="l">
              <a:spcBef>
                <a:spcPts val="1000"/>
              </a:spcBef>
              <a:spcAft>
                <a:spcPts val="0"/>
              </a:spcAft>
              <a:buClr>
                <a:schemeClr val="accent1"/>
              </a:buClr>
              <a:buSzPts val="1440"/>
              <a:buFont typeface="Noto Sans Symbols"/>
              <a:buNone/>
              <a:defRPr b="0" i="0" sz="1200" u="none" cap="none" strike="noStrike">
                <a:solidFill>
                  <a:schemeClr val="lt1"/>
                </a:solidFill>
                <a:latin typeface="Century Gothic"/>
                <a:ea typeface="Century Gothic"/>
                <a:cs typeface="Century Gothic"/>
                <a:sym typeface="Century Gothic"/>
              </a:defRPr>
            </a:lvl2pPr>
            <a:lvl3pPr indent="-228600" lvl="2" marL="1371600" marR="0" rtl="0" algn="l">
              <a:spcBef>
                <a:spcPts val="1000"/>
              </a:spcBef>
              <a:spcAft>
                <a:spcPts val="0"/>
              </a:spcAft>
              <a:buClr>
                <a:schemeClr val="accent1"/>
              </a:buClr>
              <a:buSzPts val="1280"/>
              <a:buFont typeface="Noto Sans Symbols"/>
              <a:buNone/>
              <a:defRPr b="0" i="0" sz="1000" u="none" cap="none" strike="noStrike">
                <a:solidFill>
                  <a:schemeClr val="lt1"/>
                </a:solidFill>
                <a:latin typeface="Century Gothic"/>
                <a:ea typeface="Century Gothic"/>
                <a:cs typeface="Century Gothic"/>
                <a:sym typeface="Century Gothic"/>
              </a:defRPr>
            </a:lvl3pPr>
            <a:lvl4pPr indent="-228600" lvl="3" marL="1828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4pPr>
            <a:lvl5pPr indent="-228600" lvl="4" marL="22860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5pPr>
            <a:lvl6pPr indent="-228600" lvl="5" marL="27432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6pPr>
            <a:lvl7pPr indent="-228600" lvl="6" marL="32004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7pPr>
            <a:lvl8pPr indent="-228600" lvl="7" marL="36576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8pPr>
            <a:lvl9pPr indent="-228600" lvl="8" marL="4114800" marR="0" rtl="0" algn="l">
              <a:spcBef>
                <a:spcPts val="1000"/>
              </a:spcBef>
              <a:spcAft>
                <a:spcPts val="0"/>
              </a:spcAft>
              <a:buClr>
                <a:schemeClr val="accent1"/>
              </a:buClr>
              <a:buSzPts val="1120"/>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1" name="Shape 71"/>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2" name="Shape 72"/>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73" name="Shape 7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a:solidFill>
                  <a:schemeClr val="lt1"/>
                </a:solidFill>
                <a:latin typeface="Century Gothic"/>
                <a:ea typeface="Century Gothic"/>
                <a:cs typeface="Century Gothic"/>
                <a:sym typeface="Century Gothic"/>
              </a:defRPr>
            </a:lvl1pPr>
            <a:lvl2pPr indent="0" lvl="1" marL="0" marR="0" rtl="0" algn="ctr">
              <a:spcBef>
                <a:spcPts val="0"/>
              </a:spcBef>
              <a:buNone/>
              <a:defRPr b="0" i="0" sz="2800">
                <a:solidFill>
                  <a:schemeClr val="lt1"/>
                </a:solidFill>
                <a:latin typeface="Century Gothic"/>
                <a:ea typeface="Century Gothic"/>
                <a:cs typeface="Century Gothic"/>
                <a:sym typeface="Century Gothic"/>
              </a:defRPr>
            </a:lvl2pPr>
            <a:lvl3pPr indent="0" lvl="2" marL="0" marR="0" rtl="0" algn="ctr">
              <a:spcBef>
                <a:spcPts val="0"/>
              </a:spcBef>
              <a:buNone/>
              <a:defRPr b="0" i="0" sz="2800">
                <a:solidFill>
                  <a:schemeClr val="lt1"/>
                </a:solidFill>
                <a:latin typeface="Century Gothic"/>
                <a:ea typeface="Century Gothic"/>
                <a:cs typeface="Century Gothic"/>
                <a:sym typeface="Century Gothic"/>
              </a:defRPr>
            </a:lvl3pPr>
            <a:lvl4pPr indent="0" lvl="3" marL="0" marR="0" rtl="0" algn="ctr">
              <a:spcBef>
                <a:spcPts val="0"/>
              </a:spcBef>
              <a:buNone/>
              <a:defRPr b="0" i="0" sz="2800">
                <a:solidFill>
                  <a:schemeClr val="lt1"/>
                </a:solidFill>
                <a:latin typeface="Century Gothic"/>
                <a:ea typeface="Century Gothic"/>
                <a:cs typeface="Century Gothic"/>
                <a:sym typeface="Century Gothic"/>
              </a:defRPr>
            </a:lvl4pPr>
            <a:lvl5pPr indent="0" lvl="4" marL="0" marR="0" rtl="0" algn="ctr">
              <a:spcBef>
                <a:spcPts val="0"/>
              </a:spcBef>
              <a:buNone/>
              <a:defRPr b="0" i="0" sz="2800">
                <a:solidFill>
                  <a:schemeClr val="lt1"/>
                </a:solidFill>
                <a:latin typeface="Century Gothic"/>
                <a:ea typeface="Century Gothic"/>
                <a:cs typeface="Century Gothic"/>
                <a:sym typeface="Century Gothic"/>
              </a:defRPr>
            </a:lvl5pPr>
            <a:lvl6pPr indent="0" lvl="5" marL="0" marR="0" rtl="0" algn="ctr">
              <a:spcBef>
                <a:spcPts val="0"/>
              </a:spcBef>
              <a:buNone/>
              <a:defRPr b="0" i="0" sz="2800">
                <a:solidFill>
                  <a:schemeClr val="lt1"/>
                </a:solidFill>
                <a:latin typeface="Century Gothic"/>
                <a:ea typeface="Century Gothic"/>
                <a:cs typeface="Century Gothic"/>
                <a:sym typeface="Century Gothic"/>
              </a:defRPr>
            </a:lvl6pPr>
            <a:lvl7pPr indent="0" lvl="6" marL="0" marR="0" rtl="0" algn="ctr">
              <a:spcBef>
                <a:spcPts val="0"/>
              </a:spcBef>
              <a:buNone/>
              <a:defRPr b="0" i="0" sz="2800">
                <a:solidFill>
                  <a:schemeClr val="lt1"/>
                </a:solidFill>
                <a:latin typeface="Century Gothic"/>
                <a:ea typeface="Century Gothic"/>
                <a:cs typeface="Century Gothic"/>
                <a:sym typeface="Century Gothic"/>
              </a:defRPr>
            </a:lvl7pPr>
            <a:lvl8pPr indent="0" lvl="7" marL="0" marR="0" rtl="0" algn="ctr">
              <a:spcBef>
                <a:spcPts val="0"/>
              </a:spcBef>
              <a:buNone/>
              <a:defRPr b="0" i="0" sz="2800">
                <a:solidFill>
                  <a:schemeClr val="lt1"/>
                </a:solidFill>
                <a:latin typeface="Century Gothic"/>
                <a:ea typeface="Century Gothic"/>
                <a:cs typeface="Century Gothic"/>
                <a:sym typeface="Century Gothic"/>
              </a:defRPr>
            </a:lvl8pPr>
            <a:lvl9pPr indent="0" lvl="8" marL="0" marR="0" rtl="0" algn="ctr">
              <a:spcBef>
                <a:spcPts val="0"/>
              </a:spcBef>
              <a:buNone/>
              <a:defRPr b="0" i="0" sz="2800">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5" name="Shape 5"/>
        <p:cNvGrpSpPr/>
        <p:nvPr/>
      </p:nvGrpSpPr>
      <p:grpSpPr>
        <a:xfrm>
          <a:off x="0" y="0"/>
          <a:ext cx="0" cy="0"/>
          <a:chOff x="0" y="0"/>
          <a:chExt cx="0" cy="0"/>
        </a:xfrm>
      </p:grpSpPr>
      <p:pic>
        <p:nvPicPr>
          <p:cNvPr id="6" name="Shape 6"/>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Shape 7"/>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Shape 8"/>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 name="Shape 9"/>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Shape 10"/>
          <p:cNvPicPr preferRelativeResize="0"/>
          <p:nvPr/>
        </p:nvPicPr>
        <p:blipFill rotWithShape="1">
          <a:blip r:embed="rId5">
            <a:alphaModFix/>
          </a:blip>
          <a:srcRect b="23320" l="0" r="0" t="0"/>
          <a:stretch/>
        </p:blipFill>
        <p:spPr>
          <a:xfrm>
            <a:off x="8609012" y="6096000"/>
            <a:ext cx="993734" cy="762000"/>
          </a:xfrm>
          <a:prstGeom prst="rect">
            <a:avLst/>
          </a:prstGeom>
          <a:noFill/>
          <a:ln>
            <a:noFill/>
          </a:ln>
        </p:spPr>
      </p:pic>
      <p:sp>
        <p:nvSpPr>
          <p:cNvPr id="11" name="Shape 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title"/>
          </p:nvPr>
        </p:nvSpPr>
        <p:spPr>
          <a:xfrm>
            <a:off x="646111" y="452718"/>
            <a:ext cx="9404723" cy="140053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lt2"/>
              </a:buClr>
              <a:buSzPts val="14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800" u="none" cap="none" strike="noStrike">
                <a:solidFill>
                  <a:schemeClr val="lt2"/>
                </a:solidFill>
              </a:defRPr>
            </a:lvl2pPr>
            <a:lvl3pPr indent="0" lvl="2" marL="0" marR="0" rtl="0" algn="l">
              <a:spcBef>
                <a:spcPts val="0"/>
              </a:spcBef>
              <a:spcAft>
                <a:spcPts val="0"/>
              </a:spcAft>
              <a:buSzPts val="1400"/>
              <a:buNone/>
              <a:defRPr b="0" i="0" sz="1800" u="none" cap="none" strike="noStrike">
                <a:solidFill>
                  <a:schemeClr val="lt2"/>
                </a:solidFill>
              </a:defRPr>
            </a:lvl3pPr>
            <a:lvl4pPr indent="0" lvl="3" marL="0" marR="0" rtl="0" algn="l">
              <a:spcBef>
                <a:spcPts val="0"/>
              </a:spcBef>
              <a:spcAft>
                <a:spcPts val="0"/>
              </a:spcAft>
              <a:buSzPts val="1400"/>
              <a:buNone/>
              <a:defRPr b="0" i="0" sz="1800" u="none" cap="none" strike="noStrike">
                <a:solidFill>
                  <a:schemeClr val="lt2"/>
                </a:solidFill>
              </a:defRPr>
            </a:lvl4pPr>
            <a:lvl5pPr indent="0" lvl="4" marL="0" marR="0" rtl="0" algn="l">
              <a:spcBef>
                <a:spcPts val="0"/>
              </a:spcBef>
              <a:spcAft>
                <a:spcPts val="0"/>
              </a:spcAft>
              <a:buSzPts val="1400"/>
              <a:buNone/>
              <a:defRPr b="0" i="0" sz="1800" u="none" cap="none" strike="noStrike">
                <a:solidFill>
                  <a:schemeClr val="lt2"/>
                </a:solidFill>
              </a:defRPr>
            </a:lvl5pPr>
            <a:lvl6pPr indent="0" lvl="5" marL="0" marR="0" rtl="0" algn="l">
              <a:spcBef>
                <a:spcPts val="0"/>
              </a:spcBef>
              <a:spcAft>
                <a:spcPts val="0"/>
              </a:spcAft>
              <a:buSzPts val="1400"/>
              <a:buNone/>
              <a:defRPr b="0" i="0" sz="1800" u="none" cap="none" strike="noStrike">
                <a:solidFill>
                  <a:schemeClr val="lt2"/>
                </a:solidFill>
              </a:defRPr>
            </a:lvl6pPr>
            <a:lvl7pPr indent="0" lvl="6" marL="0" marR="0" rtl="0" algn="l">
              <a:spcBef>
                <a:spcPts val="0"/>
              </a:spcBef>
              <a:spcAft>
                <a:spcPts val="0"/>
              </a:spcAft>
              <a:buSzPts val="1400"/>
              <a:buNone/>
              <a:defRPr b="0" i="0" sz="1800" u="none" cap="none" strike="noStrike">
                <a:solidFill>
                  <a:schemeClr val="lt2"/>
                </a:solidFill>
              </a:defRPr>
            </a:lvl7pPr>
            <a:lvl8pPr indent="0" lvl="7" marL="0" marR="0" rtl="0" algn="l">
              <a:spcBef>
                <a:spcPts val="0"/>
              </a:spcBef>
              <a:spcAft>
                <a:spcPts val="0"/>
              </a:spcAft>
              <a:buSzPts val="1400"/>
              <a:buNone/>
              <a:defRPr b="0" i="0" sz="1800" u="none" cap="none" strike="noStrike">
                <a:solidFill>
                  <a:schemeClr val="lt2"/>
                </a:solidFill>
              </a:defRPr>
            </a:lvl8pPr>
            <a:lvl9pPr indent="0" lvl="8" marL="0" marR="0" rtl="0" algn="l">
              <a:spcBef>
                <a:spcPts val="0"/>
              </a:spcBef>
              <a:spcAft>
                <a:spcPts val="0"/>
              </a:spcAft>
              <a:buSzPts val="1400"/>
              <a:buNone/>
              <a:defRPr b="0" i="0" sz="1800" u="none" cap="none" strike="noStrike">
                <a:solidFill>
                  <a:schemeClr val="lt2"/>
                </a:solidFill>
              </a:defRPr>
            </a:lvl9pPr>
          </a:lstStyle>
          <a:p/>
        </p:txBody>
      </p:sp>
      <p:sp>
        <p:nvSpPr>
          <p:cNvPr id="13" name="Shape 13"/>
          <p:cNvSpPr txBox="1"/>
          <p:nvPr>
            <p:ph idx="1" type="body"/>
          </p:nvPr>
        </p:nvSpPr>
        <p:spPr>
          <a:xfrm>
            <a:off x="1103312" y="2052918"/>
            <a:ext cx="8946541" cy="4195481"/>
          </a:xfrm>
          <a:prstGeom prst="rect">
            <a:avLst/>
          </a:prstGeom>
          <a:noFill/>
          <a:ln>
            <a:noFill/>
          </a:ln>
        </p:spPr>
        <p:txBody>
          <a:bodyPr anchorCtr="0" anchor="t" bIns="91425" lIns="91425" spcFirstLastPara="1" rIns="91425" wrap="square" tIns="91425"/>
          <a:lstStyle>
            <a:lvl1pPr indent="-330200" lvl="0" marL="457200" marR="0" rtl="0" algn="l">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Shape 14"/>
          <p:cNvSpPr txBox="1"/>
          <p:nvPr>
            <p:ph idx="10" type="dt"/>
          </p:nvPr>
        </p:nvSpPr>
        <p:spPr>
          <a:xfrm rot="5400000">
            <a:off x="10155639" y="1790701"/>
            <a:ext cx="990599" cy="304799"/>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Shape 15"/>
          <p:cNvSpPr txBox="1"/>
          <p:nvPr>
            <p:ph idx="11" type="ftr"/>
          </p:nvPr>
        </p:nvSpPr>
        <p:spPr>
          <a:xfrm rot="5400000">
            <a:off x="8951573" y="3225297"/>
            <a:ext cx="3859795" cy="304801"/>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Shape 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21.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ctrTitle"/>
          </p:nvPr>
        </p:nvSpPr>
        <p:spPr>
          <a:xfrm>
            <a:off x="910306" y="1227591"/>
            <a:ext cx="10691951" cy="1084815"/>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lt1"/>
              </a:buClr>
              <a:buFont typeface="Century Gothic"/>
              <a:buNone/>
            </a:pPr>
            <a:r>
              <a:rPr b="0" i="0" lang="en-US" sz="6480" u="none" cap="none" strike="noStrike">
                <a:solidFill>
                  <a:schemeClr val="lt1"/>
                </a:solidFill>
                <a:latin typeface="Century Gothic"/>
                <a:ea typeface="Century Gothic"/>
                <a:cs typeface="Century Gothic"/>
                <a:sym typeface="Century Gothic"/>
              </a:rPr>
              <a:t>PROJECT PRESENTATION</a:t>
            </a:r>
            <a:endParaRPr/>
          </a:p>
        </p:txBody>
      </p:sp>
      <p:sp>
        <p:nvSpPr>
          <p:cNvPr id="148" name="Shape 148"/>
          <p:cNvSpPr txBox="1"/>
          <p:nvPr>
            <p:ph idx="1" type="subTitle"/>
          </p:nvPr>
        </p:nvSpPr>
        <p:spPr>
          <a:xfrm>
            <a:off x="6822011" y="4160651"/>
            <a:ext cx="4231850" cy="22334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1" i="0" lang="en-US" sz="2400" u="none" cap="none" strike="noStrike">
                <a:solidFill>
                  <a:schemeClr val="lt1"/>
                </a:solidFill>
                <a:latin typeface="Century Gothic"/>
                <a:ea typeface="Century Gothic"/>
                <a:cs typeface="Century Gothic"/>
                <a:sym typeface="Century Gothic"/>
              </a:rPr>
              <a:t>SUBMITTED BY:</a:t>
            </a:r>
            <a:endParaRPr/>
          </a:p>
          <a:p>
            <a:pPr indent="0" lvl="0" marL="0" marR="0" rtl="0" algn="l">
              <a:lnSpc>
                <a:spcPct val="110000"/>
              </a:lnSpc>
              <a:spcBef>
                <a:spcPts val="1000"/>
              </a:spcBef>
              <a:spcAft>
                <a:spcPts val="0"/>
              </a:spcAft>
              <a:buClr>
                <a:schemeClr val="accent1"/>
              </a:buClr>
              <a:buFont typeface="Noto Sans Symbols"/>
              <a:buNone/>
            </a:pPr>
            <a:r>
              <a:rPr b="0" i="0" lang="en-US" sz="2400" u="none" cap="none" strike="noStrike">
                <a:solidFill>
                  <a:schemeClr val="lt1"/>
                </a:solidFill>
                <a:latin typeface="Century Gothic"/>
                <a:ea typeface="Century Gothic"/>
                <a:cs typeface="Century Gothic"/>
                <a:sym typeface="Century Gothic"/>
              </a:rPr>
              <a:t>Survi Satpathy</a:t>
            </a:r>
            <a:endParaRPr b="0" i="0" sz="2400" u="none" cap="none" strike="noStrike">
              <a:solidFill>
                <a:schemeClr val="lt1"/>
              </a:solidFill>
              <a:latin typeface="Century Gothic"/>
              <a:ea typeface="Century Gothic"/>
              <a:cs typeface="Century Gothic"/>
              <a:sym typeface="Century Gothic"/>
            </a:endParaRPr>
          </a:p>
          <a:p>
            <a:pPr indent="0" lvl="0" marL="0" marR="0" rtl="0" algn="l">
              <a:lnSpc>
                <a:spcPct val="110000"/>
              </a:lnSpc>
              <a:spcBef>
                <a:spcPts val="1000"/>
              </a:spcBef>
              <a:spcAft>
                <a:spcPts val="0"/>
              </a:spcAft>
              <a:buClr>
                <a:schemeClr val="accent1"/>
              </a:buClr>
              <a:buFont typeface="Noto Sans Symbols"/>
              <a:buNone/>
            </a:pPr>
            <a:r>
              <a:rPr b="0" i="0" lang="en-US" sz="2400" u="none" cap="none" strike="noStrike">
                <a:solidFill>
                  <a:schemeClr val="lt1"/>
                </a:solidFill>
                <a:latin typeface="Century Gothic"/>
                <a:ea typeface="Century Gothic"/>
                <a:cs typeface="Century Gothic"/>
                <a:sym typeface="Century Gothic"/>
              </a:rPr>
              <a:t>Prachi Sharma </a:t>
            </a:r>
            <a:endParaRPr/>
          </a:p>
          <a:p>
            <a:pPr indent="0" lvl="0" marL="0" marR="0" rtl="0" algn="l">
              <a:lnSpc>
                <a:spcPct val="110000"/>
              </a:lnSpc>
              <a:spcBef>
                <a:spcPts val="1000"/>
              </a:spcBef>
              <a:spcAft>
                <a:spcPts val="0"/>
              </a:spcAft>
              <a:buClr>
                <a:schemeClr val="accent1"/>
              </a:buClr>
              <a:buFont typeface="Noto Sans Symbols"/>
              <a:buNone/>
            </a:pPr>
            <a:r>
              <a:rPr b="0" i="0" lang="en-US" sz="2400" u="none" cap="none" strike="noStrike">
                <a:solidFill>
                  <a:schemeClr val="lt1"/>
                </a:solidFill>
                <a:latin typeface="Century Gothic"/>
                <a:ea typeface="Century Gothic"/>
                <a:cs typeface="Century Gothic"/>
                <a:sym typeface="Century Gothic"/>
              </a:rPr>
              <a:t>Prakash Somasundaram</a:t>
            </a:r>
            <a:endParaRPr/>
          </a:p>
        </p:txBody>
      </p:sp>
      <p:sp>
        <p:nvSpPr>
          <p:cNvPr id="149" name="Shape 149"/>
          <p:cNvSpPr txBox="1"/>
          <p:nvPr/>
        </p:nvSpPr>
        <p:spPr>
          <a:xfrm>
            <a:off x="1862877" y="2795519"/>
            <a:ext cx="8336200" cy="9611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2800" u="none" cap="none" strike="noStrike">
                <a:solidFill>
                  <a:schemeClr val="lt1"/>
                </a:solidFill>
                <a:latin typeface="Century Gothic"/>
                <a:ea typeface="Century Gothic"/>
                <a:cs typeface="Century Gothic"/>
                <a:sym typeface="Century Gothic"/>
              </a:rPr>
              <a:t>CS6240 - Parallel Programming In MapReduce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4200" u="none" cap="none" strike="noStrike">
                <a:solidFill>
                  <a:schemeClr val="lt2"/>
                </a:solidFill>
                <a:latin typeface="Century Gothic"/>
                <a:ea typeface="Century Gothic"/>
                <a:cs typeface="Century Gothic"/>
                <a:sym typeface="Century Gothic"/>
              </a:rPr>
              <a:t>Outputs	(Best Airline)	</a:t>
            </a:r>
            <a:endParaRPr/>
          </a:p>
        </p:txBody>
      </p:sp>
      <p:pic>
        <p:nvPicPr>
          <p:cNvPr descr="C:\Users\Survi\AppData\Local\Microsoft\Windows\INetCache\Content.Word\largestAirRoutes (1).png" id="226" name="Shape 226"/>
          <p:cNvPicPr preferRelativeResize="0"/>
          <p:nvPr/>
        </p:nvPicPr>
        <p:blipFill rotWithShape="1">
          <a:blip r:embed="rId3">
            <a:alphaModFix/>
          </a:blip>
          <a:srcRect b="0" l="0" r="21815" t="0"/>
          <a:stretch/>
        </p:blipFill>
        <p:spPr>
          <a:xfrm>
            <a:off x="1193216" y="1896926"/>
            <a:ext cx="2071396" cy="1849866"/>
          </a:xfrm>
          <a:prstGeom prst="rect">
            <a:avLst/>
          </a:prstGeom>
          <a:noFill/>
          <a:ln>
            <a:noFill/>
          </a:ln>
        </p:spPr>
      </p:pic>
      <p:pic>
        <p:nvPicPr>
          <p:cNvPr descr="C:\Users\Survi\AppData\Local\Microsoft\Windows\INetCache\Content.Word\longestDistance.png" id="227" name="Shape 227"/>
          <p:cNvPicPr preferRelativeResize="0"/>
          <p:nvPr/>
        </p:nvPicPr>
        <p:blipFill rotWithShape="1">
          <a:blip r:embed="rId4">
            <a:alphaModFix/>
          </a:blip>
          <a:srcRect b="0" l="0" r="0" t="0"/>
          <a:stretch/>
        </p:blipFill>
        <p:spPr>
          <a:xfrm>
            <a:off x="1193215" y="4506970"/>
            <a:ext cx="2071395" cy="1992552"/>
          </a:xfrm>
          <a:prstGeom prst="rect">
            <a:avLst/>
          </a:prstGeom>
          <a:noFill/>
          <a:ln>
            <a:noFill/>
          </a:ln>
        </p:spPr>
      </p:pic>
      <p:pic>
        <p:nvPicPr>
          <p:cNvPr descr="C:\Users\Survi\AppData\Local\Microsoft\Windows\INetCache\Content.Word\lowestDelayTime.png" id="228" name="Shape 228"/>
          <p:cNvPicPr preferRelativeResize="0"/>
          <p:nvPr/>
        </p:nvPicPr>
        <p:blipFill rotWithShape="1">
          <a:blip r:embed="rId5">
            <a:alphaModFix/>
          </a:blip>
          <a:srcRect b="0" l="0" r="26176" t="0"/>
          <a:stretch/>
        </p:blipFill>
        <p:spPr>
          <a:xfrm>
            <a:off x="7292481" y="1879916"/>
            <a:ext cx="1848944" cy="1889859"/>
          </a:xfrm>
          <a:prstGeom prst="rect">
            <a:avLst/>
          </a:prstGeom>
          <a:noFill/>
          <a:ln>
            <a:noFill/>
          </a:ln>
        </p:spPr>
      </p:pic>
      <p:pic>
        <p:nvPicPr>
          <p:cNvPr descr="C:\Users\Survi\AppData\Local\Microsoft\Windows\INetCache\Content.Word\lowestDelayPercent.png" id="229" name="Shape 229"/>
          <p:cNvPicPr preferRelativeResize="0"/>
          <p:nvPr/>
        </p:nvPicPr>
        <p:blipFill rotWithShape="1">
          <a:blip r:embed="rId6">
            <a:alphaModFix/>
          </a:blip>
          <a:srcRect b="0" l="0" r="0" t="0"/>
          <a:stretch/>
        </p:blipFill>
        <p:spPr>
          <a:xfrm>
            <a:off x="7292481" y="4466154"/>
            <a:ext cx="1971913" cy="1980074"/>
          </a:xfrm>
          <a:prstGeom prst="rect">
            <a:avLst/>
          </a:prstGeom>
          <a:noFill/>
          <a:ln>
            <a:noFill/>
          </a:ln>
        </p:spPr>
      </p:pic>
      <p:sp>
        <p:nvSpPr>
          <p:cNvPr id="230" name="Shape 230"/>
          <p:cNvSpPr txBox="1"/>
          <p:nvPr/>
        </p:nvSpPr>
        <p:spPr>
          <a:xfrm>
            <a:off x="791494" y="4059739"/>
            <a:ext cx="3587401" cy="571129"/>
          </a:xfrm>
          <a:prstGeom prst="rect">
            <a:avLst/>
          </a:prstGeom>
          <a:noFill/>
          <a:ln>
            <a:noFill/>
          </a:ln>
        </p:spPr>
        <p:txBody>
          <a:bodyPr anchorCtr="0" anchor="t" bIns="45700" lIns="91425" spcFirstLastPara="1" rIns="91425" wrap="square" tIns="45700">
            <a:noAutofit/>
          </a:bodyPr>
          <a:lstStyle/>
          <a:p>
            <a:pPr indent="0" lvl="1" marL="114300" marR="0" rtl="0" algn="l">
              <a:spcBef>
                <a:spcPts val="0"/>
              </a:spcBef>
              <a:spcAft>
                <a:spcPts val="0"/>
              </a:spcAft>
              <a:buClr>
                <a:srgbClr val="78C4F1"/>
              </a:buClr>
              <a:buFont typeface="Noto Sans Symbols"/>
              <a:buNone/>
            </a:pPr>
            <a:r>
              <a:t/>
            </a:r>
            <a:endParaRPr b="0" i="0" sz="1600" u="none" cap="none" strike="noStrike">
              <a:solidFill>
                <a:schemeClr val="lt1"/>
              </a:solidFill>
              <a:latin typeface="Times New Roman"/>
              <a:ea typeface="Times New Roman"/>
              <a:cs typeface="Times New Roman"/>
              <a:sym typeface="Times New Roman"/>
            </a:endParaRPr>
          </a:p>
          <a:p>
            <a:pPr indent="-204470" lvl="1" marL="400050" marR="0" rtl="0" algn="l">
              <a:spcBef>
                <a:spcPts val="1000"/>
              </a:spcBef>
              <a:spcAft>
                <a:spcPts val="0"/>
              </a:spcAft>
              <a:buClr>
                <a:srgbClr val="78C4F1"/>
              </a:buClr>
              <a:buSzPts val="1280"/>
              <a:buFont typeface="Noto Sans Symbols"/>
              <a:buNone/>
            </a:pPr>
            <a:r>
              <a:t/>
            </a:r>
            <a:endParaRPr b="0" i="0" sz="1600" u="none" cap="none" strike="noStrike">
              <a:solidFill>
                <a:schemeClr val="lt1"/>
              </a:solidFill>
              <a:latin typeface="Times New Roman"/>
              <a:ea typeface="Times New Roman"/>
              <a:cs typeface="Times New Roman"/>
              <a:sym typeface="Times New Roman"/>
            </a:endParaRPr>
          </a:p>
          <a:p>
            <a:pPr indent="-204470" lvl="1" marL="400050" marR="0" rtl="0" algn="l">
              <a:spcBef>
                <a:spcPts val="1000"/>
              </a:spcBef>
              <a:spcAft>
                <a:spcPts val="0"/>
              </a:spcAft>
              <a:buClr>
                <a:srgbClr val="78C4F1"/>
              </a:buClr>
              <a:buSzPts val="1280"/>
              <a:buFont typeface="Noto Sans Symbols"/>
              <a:buNone/>
            </a:pPr>
            <a:r>
              <a:t/>
            </a:r>
            <a:endParaRPr b="0" i="0" sz="1600" u="none" cap="none" strike="noStrike">
              <a:solidFill>
                <a:schemeClr val="lt1"/>
              </a:solidFill>
              <a:latin typeface="Times New Roman"/>
              <a:ea typeface="Times New Roman"/>
              <a:cs typeface="Times New Roman"/>
              <a:sym typeface="Times New Roman"/>
            </a:endParaRPr>
          </a:p>
          <a:p>
            <a:pPr indent="-204470" lvl="1" marL="400050" marR="0" rtl="0" algn="l">
              <a:spcBef>
                <a:spcPts val="1000"/>
              </a:spcBef>
              <a:spcAft>
                <a:spcPts val="0"/>
              </a:spcAft>
              <a:buClr>
                <a:srgbClr val="78C4F1"/>
              </a:buClr>
              <a:buSzPts val="1280"/>
              <a:buFont typeface="Noto Sans Symbols"/>
              <a:buNone/>
            </a:pPr>
            <a:r>
              <a:t/>
            </a:r>
            <a:endParaRPr b="0" i="0" sz="1600" u="none" cap="none" strike="noStrike">
              <a:solidFill>
                <a:schemeClr val="lt1"/>
              </a:solidFill>
              <a:latin typeface="Times New Roman"/>
              <a:ea typeface="Times New Roman"/>
              <a:cs typeface="Times New Roman"/>
              <a:sym typeface="Times New Roman"/>
            </a:endParaRPr>
          </a:p>
          <a:p>
            <a:pPr indent="-204470" lvl="1" marL="400050" marR="0" rtl="0" algn="l">
              <a:spcBef>
                <a:spcPts val="1000"/>
              </a:spcBef>
              <a:spcAft>
                <a:spcPts val="0"/>
              </a:spcAft>
              <a:buClr>
                <a:srgbClr val="78C4F1"/>
              </a:buClr>
              <a:buSzPts val="1280"/>
              <a:buFont typeface="Noto Sans Symbols"/>
              <a:buNone/>
            </a:pPr>
            <a:r>
              <a:t/>
            </a:r>
            <a:endParaRPr b="0" i="0" sz="1600" u="none" cap="none" strike="noStrike">
              <a:solidFill>
                <a:schemeClr val="lt1"/>
              </a:solidFill>
              <a:latin typeface="Times New Roman"/>
              <a:ea typeface="Times New Roman"/>
              <a:cs typeface="Times New Roman"/>
              <a:sym typeface="Times New Roman"/>
            </a:endParaRPr>
          </a:p>
          <a:p>
            <a:pPr indent="-204470" lvl="1" marL="400050" marR="0" rtl="0" algn="l">
              <a:spcBef>
                <a:spcPts val="1000"/>
              </a:spcBef>
              <a:spcAft>
                <a:spcPts val="0"/>
              </a:spcAft>
              <a:buClr>
                <a:srgbClr val="78C4F1"/>
              </a:buClr>
              <a:buSzPts val="1280"/>
              <a:buFont typeface="Noto Sans Symbols"/>
              <a:buNone/>
            </a:pPr>
            <a:r>
              <a:t/>
            </a:r>
            <a:endParaRPr b="0" i="0" sz="1600" u="none" cap="none" strike="noStrike">
              <a:solidFill>
                <a:schemeClr val="lt1"/>
              </a:solidFill>
              <a:latin typeface="Times New Roman"/>
              <a:ea typeface="Times New Roman"/>
              <a:cs typeface="Times New Roman"/>
              <a:sym typeface="Times New Roman"/>
            </a:endParaRPr>
          </a:p>
          <a:p>
            <a:pPr indent="-204470" lvl="1" marL="400050" marR="0" rtl="0" algn="l">
              <a:spcBef>
                <a:spcPts val="1000"/>
              </a:spcBef>
              <a:spcAft>
                <a:spcPts val="0"/>
              </a:spcAft>
              <a:buClr>
                <a:srgbClr val="78C4F1"/>
              </a:buClr>
              <a:buSzPts val="1280"/>
              <a:buFont typeface="Noto Sans Symbols"/>
              <a:buNone/>
            </a:pPr>
            <a:r>
              <a:t/>
            </a:r>
            <a:endParaRPr b="0" i="0" sz="1600" u="none" cap="none" strike="noStrike">
              <a:solidFill>
                <a:schemeClr val="lt1"/>
              </a:solidFill>
              <a:latin typeface="Times New Roman"/>
              <a:ea typeface="Times New Roman"/>
              <a:cs typeface="Times New Roman"/>
              <a:sym typeface="Times New Roman"/>
            </a:endParaRPr>
          </a:p>
          <a:p>
            <a:pPr indent="-204470" lvl="1" marL="400050" marR="0" rtl="0" algn="l">
              <a:spcBef>
                <a:spcPts val="1000"/>
              </a:spcBef>
              <a:spcAft>
                <a:spcPts val="0"/>
              </a:spcAft>
              <a:buClr>
                <a:srgbClr val="78C4F1"/>
              </a:buClr>
              <a:buSzPts val="1280"/>
              <a:buFont typeface="Noto Sans Symbols"/>
              <a:buNone/>
            </a:pPr>
            <a:r>
              <a:t/>
            </a:r>
            <a:endParaRPr b="0" i="0" sz="1600" u="none" cap="none" strike="noStrike">
              <a:solidFill>
                <a:schemeClr val="lt1"/>
              </a:solidFill>
              <a:latin typeface="Times New Roman"/>
              <a:ea typeface="Times New Roman"/>
              <a:cs typeface="Times New Roman"/>
              <a:sym typeface="Times New Roman"/>
            </a:endParaRPr>
          </a:p>
        </p:txBody>
      </p:sp>
      <p:sp>
        <p:nvSpPr>
          <p:cNvPr id="231" name="Shape 231"/>
          <p:cNvSpPr/>
          <p:nvPr/>
        </p:nvSpPr>
        <p:spPr>
          <a:xfrm>
            <a:off x="791494" y="1336582"/>
            <a:ext cx="4389361" cy="707886"/>
          </a:xfrm>
          <a:prstGeom prst="rect">
            <a:avLst/>
          </a:prstGeom>
          <a:noFill/>
          <a:ln>
            <a:noFill/>
          </a:ln>
        </p:spPr>
        <p:txBody>
          <a:bodyPr anchorCtr="0" anchor="t" bIns="45700" lIns="91425" spcFirstLastPara="1" rIns="91425" wrap="square" tIns="45700">
            <a:noAutofit/>
          </a:bodyPr>
          <a:lstStyle/>
          <a:p>
            <a:pPr indent="-285750" lvl="1" marL="400050" marR="0" rtl="0" algn="l">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Largest Number of Air Routes:</a:t>
            </a:r>
            <a:endParaRPr/>
          </a:p>
          <a:p>
            <a:pPr indent="-285750" lvl="1" marL="400050" marR="0" rtl="0" algn="l">
              <a:spcBef>
                <a:spcPts val="0"/>
              </a:spcBef>
              <a:spcAft>
                <a:spcPts val="0"/>
              </a:spcAft>
              <a:buNone/>
            </a:pPr>
            <a:r>
              <a:t/>
            </a:r>
            <a:endParaRPr b="0" i="0" sz="2000" u="none" cap="none" strike="noStrike">
              <a:solidFill>
                <a:schemeClr val="lt1"/>
              </a:solidFill>
              <a:latin typeface="Century Gothic"/>
              <a:ea typeface="Century Gothic"/>
              <a:cs typeface="Century Gothic"/>
              <a:sym typeface="Century Gothic"/>
            </a:endParaRPr>
          </a:p>
        </p:txBody>
      </p:sp>
      <p:sp>
        <p:nvSpPr>
          <p:cNvPr id="232" name="Shape 232"/>
          <p:cNvSpPr/>
          <p:nvPr/>
        </p:nvSpPr>
        <p:spPr>
          <a:xfrm>
            <a:off x="853966" y="3788230"/>
            <a:ext cx="2698125" cy="707886"/>
          </a:xfrm>
          <a:prstGeom prst="rect">
            <a:avLst/>
          </a:prstGeom>
          <a:noFill/>
          <a:ln>
            <a:noFill/>
          </a:ln>
        </p:spPr>
        <p:txBody>
          <a:bodyPr anchorCtr="0" anchor="t" bIns="45700" lIns="91425" spcFirstLastPara="1" rIns="91425" wrap="square" tIns="45700">
            <a:noAutofit/>
          </a:bodyPr>
          <a:lstStyle/>
          <a:p>
            <a:pPr indent="-285750" lvl="1" marL="400050" marR="0" rtl="0" algn="l">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Longest Distance:</a:t>
            </a:r>
            <a:endParaRPr/>
          </a:p>
          <a:p>
            <a:pPr indent="-285750" lvl="1" marL="400050" marR="0" rtl="0" algn="l">
              <a:spcBef>
                <a:spcPts val="0"/>
              </a:spcBef>
              <a:spcAft>
                <a:spcPts val="0"/>
              </a:spcAft>
              <a:buNone/>
            </a:pPr>
            <a:r>
              <a:t/>
            </a:r>
            <a:endParaRPr b="0" i="0" sz="2000" u="none" cap="none" strike="noStrike">
              <a:solidFill>
                <a:schemeClr val="lt1"/>
              </a:solidFill>
              <a:latin typeface="Century Gothic"/>
              <a:ea typeface="Century Gothic"/>
              <a:cs typeface="Century Gothic"/>
              <a:sym typeface="Century Gothic"/>
            </a:endParaRPr>
          </a:p>
        </p:txBody>
      </p:sp>
      <p:sp>
        <p:nvSpPr>
          <p:cNvPr id="233" name="Shape 233"/>
          <p:cNvSpPr/>
          <p:nvPr/>
        </p:nvSpPr>
        <p:spPr>
          <a:xfrm>
            <a:off x="5623843" y="1336581"/>
            <a:ext cx="2947145" cy="707886"/>
          </a:xfrm>
          <a:prstGeom prst="rect">
            <a:avLst/>
          </a:prstGeom>
          <a:noFill/>
          <a:ln>
            <a:noFill/>
          </a:ln>
        </p:spPr>
        <p:txBody>
          <a:bodyPr anchorCtr="0" anchor="t" bIns="45700" lIns="91425" spcFirstLastPara="1" rIns="91425" wrap="square" tIns="45700">
            <a:noAutofit/>
          </a:bodyPr>
          <a:lstStyle/>
          <a:p>
            <a:pPr indent="-285750" lvl="1" marL="400050" marR="0" rtl="0" algn="l">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Lowest Delay Time:</a:t>
            </a:r>
            <a:endParaRPr/>
          </a:p>
          <a:p>
            <a:pPr indent="-285750" lvl="1" marL="400050" marR="0" rtl="0" algn="l">
              <a:spcBef>
                <a:spcPts val="0"/>
              </a:spcBef>
              <a:spcAft>
                <a:spcPts val="0"/>
              </a:spcAft>
              <a:buNone/>
            </a:pPr>
            <a:r>
              <a:t/>
            </a:r>
            <a:endParaRPr b="0" i="0" sz="2000" u="none" cap="none" strike="noStrike">
              <a:solidFill>
                <a:schemeClr val="lt1"/>
              </a:solidFill>
              <a:latin typeface="Century Gothic"/>
              <a:ea typeface="Century Gothic"/>
              <a:cs typeface="Century Gothic"/>
              <a:sym typeface="Century Gothic"/>
            </a:endParaRPr>
          </a:p>
        </p:txBody>
      </p:sp>
      <p:sp>
        <p:nvSpPr>
          <p:cNvPr id="234" name="Shape 234"/>
          <p:cNvSpPr/>
          <p:nvPr/>
        </p:nvSpPr>
        <p:spPr>
          <a:xfrm>
            <a:off x="5623844" y="3788229"/>
            <a:ext cx="3707198" cy="707886"/>
          </a:xfrm>
          <a:prstGeom prst="rect">
            <a:avLst/>
          </a:prstGeom>
          <a:noFill/>
          <a:ln>
            <a:noFill/>
          </a:ln>
        </p:spPr>
        <p:txBody>
          <a:bodyPr anchorCtr="0" anchor="t" bIns="45700" lIns="91425" spcFirstLastPara="1" rIns="91425" wrap="square" tIns="45700">
            <a:noAutofit/>
          </a:bodyPr>
          <a:lstStyle/>
          <a:p>
            <a:pPr indent="-285750" lvl="1" marL="400050" marR="0" rtl="0" algn="l">
              <a:spcBef>
                <a:spcPts val="0"/>
              </a:spcBef>
              <a:spcAft>
                <a:spcPts val="0"/>
              </a:spcAft>
              <a:buNone/>
            </a:pPr>
            <a:r>
              <a:rPr b="0" i="0" lang="en-US" sz="2000" u="none" cap="none" strike="noStrike">
                <a:solidFill>
                  <a:schemeClr val="lt1"/>
                </a:solidFill>
                <a:latin typeface="Century Gothic"/>
                <a:ea typeface="Century Gothic"/>
                <a:cs typeface="Century Gothic"/>
                <a:sym typeface="Century Gothic"/>
              </a:rPr>
              <a:t>Lowest Delay Percentage:</a:t>
            </a:r>
            <a:endParaRPr/>
          </a:p>
          <a:p>
            <a:pPr indent="-285750" lvl="1" marL="400050" marR="0" rtl="0" algn="l">
              <a:spcBef>
                <a:spcPts val="0"/>
              </a:spcBef>
              <a:spcAft>
                <a:spcPts val="0"/>
              </a:spcAft>
              <a:buNone/>
            </a:pPr>
            <a:r>
              <a:t/>
            </a:r>
            <a:endParaRPr b="0" i="0" sz="20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4200" u="none" cap="none" strike="noStrike">
                <a:solidFill>
                  <a:schemeClr val="lt2"/>
                </a:solidFill>
                <a:latin typeface="Century Gothic"/>
                <a:ea typeface="Century Gothic"/>
                <a:cs typeface="Century Gothic"/>
                <a:sym typeface="Century Gothic"/>
              </a:rPr>
              <a:t>Best Airline Output &amp; Graph</a:t>
            </a:r>
            <a:endParaRPr/>
          </a:p>
        </p:txBody>
      </p:sp>
      <p:pic>
        <p:nvPicPr>
          <p:cNvPr descr="https://lh3.googleusercontent.com/NHU3o_EFN8ittiTpbf_C7_EAY8KmNcAmOIHJStgrPo4p65_kOgyeNtt2TeIzN8sLAPPqjBUZMXXDMXX-PbvTwZ2jxfJyMZhMclURFX7RK1qGgURKq0s4f6vQmVZVyjXLpK4CAtUE" id="240" name="Shape 240"/>
          <p:cNvPicPr preferRelativeResize="0"/>
          <p:nvPr>
            <p:ph idx="1" type="body"/>
          </p:nvPr>
        </p:nvPicPr>
        <p:blipFill rotWithShape="1">
          <a:blip r:embed="rId3">
            <a:alphaModFix/>
          </a:blip>
          <a:srcRect b="0" l="0" r="0" t="0"/>
          <a:stretch/>
        </p:blipFill>
        <p:spPr>
          <a:xfrm>
            <a:off x="846179" y="2060575"/>
            <a:ext cx="3331126" cy="4195763"/>
          </a:xfrm>
          <a:prstGeom prst="rect">
            <a:avLst/>
          </a:prstGeom>
          <a:noFill/>
          <a:ln>
            <a:noFill/>
          </a:ln>
        </p:spPr>
      </p:pic>
      <p:pic>
        <p:nvPicPr>
          <p:cNvPr id="241" name="Shape 241"/>
          <p:cNvPicPr preferRelativeResize="0"/>
          <p:nvPr/>
        </p:nvPicPr>
        <p:blipFill rotWithShape="1">
          <a:blip r:embed="rId4">
            <a:alphaModFix/>
          </a:blip>
          <a:srcRect b="0" l="0" r="0" t="0"/>
          <a:stretch/>
        </p:blipFill>
        <p:spPr>
          <a:xfrm>
            <a:off x="4691270" y="2042452"/>
            <a:ext cx="6923314" cy="41482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589316" y="140346"/>
            <a:ext cx="9404723" cy="14005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4200" u="none" cap="none" strike="noStrike">
                <a:solidFill>
                  <a:schemeClr val="lt2"/>
                </a:solidFill>
                <a:latin typeface="Century Gothic"/>
                <a:ea typeface="Century Gothic"/>
                <a:cs typeface="Century Gothic"/>
                <a:sym typeface="Century Gothic"/>
              </a:rPr>
              <a:t>Statistical Delay Calculation </a:t>
            </a:r>
            <a:endParaRPr b="0" i="0" sz="4200" u="none" cap="none" strike="noStrike">
              <a:solidFill>
                <a:schemeClr val="lt2"/>
              </a:solidFill>
              <a:latin typeface="Century Gothic"/>
              <a:ea typeface="Century Gothic"/>
              <a:cs typeface="Century Gothic"/>
              <a:sym typeface="Century Gothic"/>
            </a:endParaRPr>
          </a:p>
        </p:txBody>
      </p:sp>
      <p:sp>
        <p:nvSpPr>
          <p:cNvPr id="247" name="Shape 247"/>
          <p:cNvSpPr txBox="1"/>
          <p:nvPr>
            <p:ph idx="1" type="body"/>
          </p:nvPr>
        </p:nvSpPr>
        <p:spPr>
          <a:xfrm>
            <a:off x="182837" y="959891"/>
            <a:ext cx="11677058" cy="541256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rPr b="0" i="0" lang="en-US" sz="1400" u="none" cap="none" strike="noStrike">
                <a:solidFill>
                  <a:schemeClr val="lt1"/>
                </a:solidFill>
                <a:latin typeface="Century Gothic"/>
                <a:ea typeface="Century Gothic"/>
                <a:cs typeface="Century Gothic"/>
                <a:sym typeface="Century Gothic"/>
              </a:rPr>
              <a:t>Found the average delay for categories carrier, month, hour.</a:t>
            </a:r>
            <a:endParaRPr/>
          </a:p>
          <a:p>
            <a:pPr indent="0" lvl="0" marL="0" marR="0" rtl="0" algn="l">
              <a:spcBef>
                <a:spcPts val="1000"/>
              </a:spcBef>
              <a:spcAft>
                <a:spcPts val="0"/>
              </a:spcAft>
              <a:buClr>
                <a:schemeClr val="accent1"/>
              </a:buClr>
              <a:buFont typeface="Noto Sans Symbols"/>
              <a:buNone/>
            </a:pPr>
            <a:r>
              <a:t/>
            </a:r>
            <a:endParaRPr b="0" i="0" sz="1400" u="none" cap="none" strike="noStrike">
              <a:solidFill>
                <a:schemeClr val="lt1"/>
              </a:solidFill>
              <a:latin typeface="Century Gothic"/>
              <a:ea typeface="Century Gothic"/>
              <a:cs typeface="Century Gothic"/>
              <a:sym typeface="Century Gothic"/>
            </a:endParaRPr>
          </a:p>
          <a:p>
            <a:pPr indent="-285750" lvl="1" marL="742950" marR="0" rtl="0" algn="just">
              <a:spcBef>
                <a:spcPts val="1000"/>
              </a:spcBef>
              <a:spcAft>
                <a:spcPts val="0"/>
              </a:spcAft>
              <a:buClr>
                <a:schemeClr val="accent1"/>
              </a:buClr>
              <a:buSzPts val="1120"/>
              <a:buFont typeface="Noto Sans Symbols"/>
              <a:buChar char="▶"/>
            </a:pPr>
            <a:r>
              <a:rPr b="1" i="0" lang="en-US" sz="1400" u="none" cap="none" strike="noStrike">
                <a:solidFill>
                  <a:schemeClr val="lt1"/>
                </a:solidFill>
                <a:latin typeface="Century Gothic"/>
                <a:ea typeface="Century Gothic"/>
                <a:cs typeface="Century Gothic"/>
                <a:sym typeface="Century Gothic"/>
              </a:rPr>
              <a:t>CarrierAvgDelay</a:t>
            </a:r>
            <a:r>
              <a:rPr b="0" i="0" lang="en-US" sz="1400" u="none" cap="none" strike="noStrike">
                <a:solidFill>
                  <a:schemeClr val="lt1"/>
                </a:solidFill>
                <a:latin typeface="Century Gothic"/>
                <a:ea typeface="Century Gothic"/>
                <a:cs typeface="Century Gothic"/>
                <a:sym typeface="Century Gothic"/>
              </a:rPr>
              <a:t>  – Found the average delay for each unique airline carrier.</a:t>
            </a:r>
            <a:endParaRPr/>
          </a:p>
          <a:p>
            <a:pPr indent="0" lvl="1" marL="457200" marR="0" rtl="0" algn="just">
              <a:spcBef>
                <a:spcPts val="1000"/>
              </a:spcBef>
              <a:spcAft>
                <a:spcPts val="0"/>
              </a:spcAft>
              <a:buClr>
                <a:schemeClr val="accent1"/>
              </a:buClr>
              <a:buFont typeface="Noto Sans Symbols"/>
              <a:buNone/>
            </a:pPr>
            <a:r>
              <a:t/>
            </a:r>
            <a:endParaRPr b="0" i="0" sz="1400" u="none" cap="none" strike="noStrike">
              <a:solidFill>
                <a:schemeClr val="lt1"/>
              </a:solidFill>
              <a:latin typeface="Century Gothic"/>
              <a:ea typeface="Century Gothic"/>
              <a:cs typeface="Century Gothic"/>
              <a:sym typeface="Century Gothic"/>
            </a:endParaRPr>
          </a:p>
          <a:p>
            <a:pPr indent="-228600" lvl="2" marL="1143000" marR="0" rtl="0" algn="just">
              <a:spcBef>
                <a:spcPts val="1000"/>
              </a:spcBef>
              <a:spcAft>
                <a:spcPts val="0"/>
              </a:spcAft>
              <a:buClr>
                <a:schemeClr val="accent1"/>
              </a:buClr>
              <a:buSzPts val="1120"/>
              <a:buFont typeface="Noto Sans Symbols"/>
              <a:buChar char="▶"/>
            </a:pPr>
            <a:r>
              <a:rPr b="0" i="0" lang="en-US" sz="1400" u="sng" cap="none" strike="noStrike">
                <a:solidFill>
                  <a:schemeClr val="lt1"/>
                </a:solidFill>
                <a:latin typeface="Century Gothic"/>
                <a:ea typeface="Century Gothic"/>
                <a:cs typeface="Century Gothic"/>
                <a:sym typeface="Century Gothic"/>
              </a:rPr>
              <a:t>CarrierAvgArrDelay</a:t>
            </a:r>
            <a:r>
              <a:rPr b="0" i="0" lang="en-US" sz="1400" u="none" cap="none" strike="noStrike">
                <a:solidFill>
                  <a:schemeClr val="lt1"/>
                </a:solidFill>
                <a:latin typeface="Century Gothic"/>
                <a:ea typeface="Century Gothic"/>
                <a:cs typeface="Century Gothic"/>
                <a:sym typeface="Century Gothic"/>
              </a:rPr>
              <a:t> -  Calculated the average delay time for each airline carrier based on arrival delay minutes.</a:t>
            </a:r>
            <a:endParaRPr/>
          </a:p>
          <a:p>
            <a:pPr indent="-228600" lvl="2" marL="1143000" marR="0" rtl="0" algn="just">
              <a:spcBef>
                <a:spcPts val="1000"/>
              </a:spcBef>
              <a:spcAft>
                <a:spcPts val="0"/>
              </a:spcAft>
              <a:buClr>
                <a:schemeClr val="accent1"/>
              </a:buClr>
              <a:buSzPts val="1120"/>
              <a:buFont typeface="Noto Sans Symbols"/>
              <a:buChar char="▶"/>
            </a:pPr>
            <a:r>
              <a:rPr b="0" i="0" lang="en-US" sz="1400" u="sng" cap="none" strike="noStrike">
                <a:solidFill>
                  <a:schemeClr val="lt1"/>
                </a:solidFill>
                <a:latin typeface="Century Gothic"/>
                <a:ea typeface="Century Gothic"/>
                <a:cs typeface="Century Gothic"/>
                <a:sym typeface="Century Gothic"/>
              </a:rPr>
              <a:t>CarrierAvgDeptDelay</a:t>
            </a:r>
            <a:r>
              <a:rPr b="0" i="0" lang="en-US" sz="1400" u="none" cap="none" strike="noStrike">
                <a:solidFill>
                  <a:schemeClr val="lt1"/>
                </a:solidFill>
                <a:latin typeface="Century Gothic"/>
                <a:ea typeface="Century Gothic"/>
                <a:cs typeface="Century Gothic"/>
                <a:sym typeface="Century Gothic"/>
              </a:rPr>
              <a:t> - Calculated the average delay time for each airline carrier based on departure delay minutes.</a:t>
            </a:r>
            <a:endParaRPr/>
          </a:p>
          <a:p>
            <a:pPr indent="-157480" lvl="2" marL="1143000" marR="0" rtl="0" algn="just">
              <a:spcBef>
                <a:spcPts val="1000"/>
              </a:spcBef>
              <a:spcAft>
                <a:spcPts val="0"/>
              </a:spcAft>
              <a:buClr>
                <a:schemeClr val="accent1"/>
              </a:buClr>
              <a:buSzPts val="1120"/>
              <a:buFont typeface="Noto Sans Symbols"/>
              <a:buNone/>
            </a:pPr>
            <a:r>
              <a:t/>
            </a:r>
            <a:endParaRPr b="0" i="0" sz="1400" u="none" cap="none" strike="noStrike">
              <a:solidFill>
                <a:schemeClr val="lt1"/>
              </a:solidFill>
              <a:latin typeface="Century Gothic"/>
              <a:ea typeface="Century Gothic"/>
              <a:cs typeface="Century Gothic"/>
              <a:sym typeface="Century Gothic"/>
            </a:endParaRPr>
          </a:p>
          <a:p>
            <a:pPr indent="-285750" lvl="1" marL="742950" marR="0" rtl="0" algn="just">
              <a:spcBef>
                <a:spcPts val="1000"/>
              </a:spcBef>
              <a:spcAft>
                <a:spcPts val="0"/>
              </a:spcAft>
              <a:buClr>
                <a:schemeClr val="accent1"/>
              </a:buClr>
              <a:buSzPts val="1120"/>
              <a:buFont typeface="Noto Sans Symbols"/>
              <a:buChar char="▶"/>
            </a:pPr>
            <a:r>
              <a:rPr b="1" i="0" lang="en-US" sz="1400" u="none" cap="none" strike="noStrike">
                <a:solidFill>
                  <a:schemeClr val="lt1"/>
                </a:solidFill>
                <a:latin typeface="Century Gothic"/>
                <a:ea typeface="Century Gothic"/>
                <a:cs typeface="Century Gothic"/>
                <a:sym typeface="Century Gothic"/>
              </a:rPr>
              <a:t>HourlyAvgDelay</a:t>
            </a:r>
            <a:r>
              <a:rPr b="0" i="0" lang="en-US" sz="1400" u="none" cap="none" strike="noStrike">
                <a:solidFill>
                  <a:schemeClr val="lt1"/>
                </a:solidFill>
                <a:latin typeface="Century Gothic"/>
                <a:ea typeface="Century Gothic"/>
                <a:cs typeface="Century Gothic"/>
                <a:sym typeface="Century Gothic"/>
              </a:rPr>
              <a:t> – Found the average delay for each hour of the day.</a:t>
            </a:r>
            <a:endParaRPr/>
          </a:p>
          <a:p>
            <a:pPr indent="0" lvl="1" marL="457200" marR="0" rtl="0" algn="just">
              <a:spcBef>
                <a:spcPts val="1000"/>
              </a:spcBef>
              <a:spcAft>
                <a:spcPts val="0"/>
              </a:spcAft>
              <a:buClr>
                <a:schemeClr val="accent1"/>
              </a:buClr>
              <a:buFont typeface="Noto Sans Symbols"/>
              <a:buNone/>
            </a:pPr>
            <a:r>
              <a:t/>
            </a:r>
            <a:endParaRPr b="0" i="0" sz="1400" u="none" cap="none" strike="noStrike">
              <a:solidFill>
                <a:schemeClr val="lt1"/>
              </a:solidFill>
              <a:latin typeface="Century Gothic"/>
              <a:ea typeface="Century Gothic"/>
              <a:cs typeface="Century Gothic"/>
              <a:sym typeface="Century Gothic"/>
            </a:endParaRPr>
          </a:p>
          <a:p>
            <a:pPr indent="-228600" lvl="2" marL="1143000" marR="0" rtl="0" algn="just">
              <a:spcBef>
                <a:spcPts val="1000"/>
              </a:spcBef>
              <a:spcAft>
                <a:spcPts val="0"/>
              </a:spcAft>
              <a:buClr>
                <a:schemeClr val="accent1"/>
              </a:buClr>
              <a:buSzPts val="1120"/>
              <a:buFont typeface="Noto Sans Symbols"/>
              <a:buChar char="▶"/>
            </a:pPr>
            <a:r>
              <a:rPr b="0" i="0" lang="en-US" sz="1400" u="sng" cap="none" strike="noStrike">
                <a:solidFill>
                  <a:schemeClr val="lt1"/>
                </a:solidFill>
                <a:latin typeface="Century Gothic"/>
                <a:ea typeface="Century Gothic"/>
                <a:cs typeface="Century Gothic"/>
                <a:sym typeface="Century Gothic"/>
              </a:rPr>
              <a:t>HourlyAvgArrDelay</a:t>
            </a:r>
            <a:r>
              <a:rPr b="0" i="0" lang="en-US" sz="1400" u="none" cap="none" strike="noStrike">
                <a:solidFill>
                  <a:schemeClr val="lt1"/>
                </a:solidFill>
                <a:latin typeface="Century Gothic"/>
                <a:ea typeface="Century Gothic"/>
                <a:cs typeface="Century Gothic"/>
                <a:sym typeface="Century Gothic"/>
              </a:rPr>
              <a:t> -   Calculated the average delay time for each hour of the day based on arrival delay minutes.</a:t>
            </a:r>
            <a:endParaRPr/>
          </a:p>
          <a:p>
            <a:pPr indent="-228600" lvl="2" marL="1143000" marR="0" rtl="0" algn="just">
              <a:spcBef>
                <a:spcPts val="1000"/>
              </a:spcBef>
              <a:spcAft>
                <a:spcPts val="0"/>
              </a:spcAft>
              <a:buClr>
                <a:schemeClr val="accent1"/>
              </a:buClr>
              <a:buSzPts val="1120"/>
              <a:buFont typeface="Noto Sans Symbols"/>
              <a:buChar char="▶"/>
            </a:pPr>
            <a:r>
              <a:rPr b="0" i="0" lang="en-US" sz="1400" u="sng" cap="none" strike="noStrike">
                <a:solidFill>
                  <a:schemeClr val="lt1"/>
                </a:solidFill>
                <a:latin typeface="Century Gothic"/>
                <a:ea typeface="Century Gothic"/>
                <a:cs typeface="Century Gothic"/>
                <a:sym typeface="Century Gothic"/>
              </a:rPr>
              <a:t>HourlyAvgDeptDelay</a:t>
            </a:r>
            <a:r>
              <a:rPr b="0" i="0" lang="en-US" sz="1400" u="none" cap="none" strike="noStrike">
                <a:solidFill>
                  <a:schemeClr val="lt1"/>
                </a:solidFill>
                <a:latin typeface="Century Gothic"/>
                <a:ea typeface="Century Gothic"/>
                <a:cs typeface="Century Gothic"/>
                <a:sym typeface="Century Gothic"/>
              </a:rPr>
              <a:t> - Calculated the average delay time for each hour of the day based on departure delay minutes.</a:t>
            </a:r>
            <a:endParaRPr/>
          </a:p>
          <a:p>
            <a:pPr indent="-157480" lvl="2" marL="1143000" marR="0" rtl="0" algn="just">
              <a:spcBef>
                <a:spcPts val="1000"/>
              </a:spcBef>
              <a:spcAft>
                <a:spcPts val="0"/>
              </a:spcAft>
              <a:buClr>
                <a:schemeClr val="accent1"/>
              </a:buClr>
              <a:buSzPts val="1120"/>
              <a:buFont typeface="Noto Sans Symbols"/>
              <a:buNone/>
            </a:pPr>
            <a:r>
              <a:t/>
            </a:r>
            <a:endParaRPr b="0" i="0" sz="1400" u="none" cap="none" strike="noStrike">
              <a:solidFill>
                <a:schemeClr val="lt1"/>
              </a:solidFill>
              <a:latin typeface="Century Gothic"/>
              <a:ea typeface="Century Gothic"/>
              <a:cs typeface="Century Gothic"/>
              <a:sym typeface="Century Gothic"/>
            </a:endParaRPr>
          </a:p>
          <a:p>
            <a:pPr indent="-285750" lvl="1" marL="742950" marR="0" rtl="0" algn="just">
              <a:spcBef>
                <a:spcPts val="1000"/>
              </a:spcBef>
              <a:spcAft>
                <a:spcPts val="0"/>
              </a:spcAft>
              <a:buClr>
                <a:schemeClr val="accent1"/>
              </a:buClr>
              <a:buSzPts val="1120"/>
              <a:buFont typeface="Noto Sans Symbols"/>
              <a:buChar char="▶"/>
            </a:pPr>
            <a:r>
              <a:rPr b="1" i="0" lang="en-US" sz="1400" u="none" cap="none" strike="noStrike">
                <a:solidFill>
                  <a:schemeClr val="lt1"/>
                </a:solidFill>
                <a:latin typeface="Century Gothic"/>
                <a:ea typeface="Century Gothic"/>
                <a:cs typeface="Century Gothic"/>
                <a:sym typeface="Century Gothic"/>
              </a:rPr>
              <a:t>MonthlyAvgDelay</a:t>
            </a:r>
            <a:r>
              <a:rPr b="0" i="0" lang="en-US" sz="1400" u="none" cap="none" strike="noStrike">
                <a:solidFill>
                  <a:schemeClr val="lt1"/>
                </a:solidFill>
                <a:latin typeface="Century Gothic"/>
                <a:ea typeface="Century Gothic"/>
                <a:cs typeface="Century Gothic"/>
                <a:sym typeface="Century Gothic"/>
              </a:rPr>
              <a:t> – Found the average delay for each month of the year </a:t>
            </a:r>
            <a:endParaRPr/>
          </a:p>
          <a:p>
            <a:pPr indent="0" lvl="1" marL="457200" marR="0" rtl="0" algn="just">
              <a:spcBef>
                <a:spcPts val="1000"/>
              </a:spcBef>
              <a:spcAft>
                <a:spcPts val="0"/>
              </a:spcAft>
              <a:buClr>
                <a:schemeClr val="accent1"/>
              </a:buClr>
              <a:buFont typeface="Noto Sans Symbols"/>
              <a:buNone/>
            </a:pPr>
            <a:r>
              <a:t/>
            </a:r>
            <a:endParaRPr b="0" i="0" sz="1400" u="none" cap="none" strike="noStrike">
              <a:solidFill>
                <a:schemeClr val="lt1"/>
              </a:solidFill>
              <a:latin typeface="Century Gothic"/>
              <a:ea typeface="Century Gothic"/>
              <a:cs typeface="Century Gothic"/>
              <a:sym typeface="Century Gothic"/>
            </a:endParaRPr>
          </a:p>
          <a:p>
            <a:pPr indent="-228600" lvl="2" marL="1143000" marR="0" rtl="0" algn="just">
              <a:spcBef>
                <a:spcPts val="1000"/>
              </a:spcBef>
              <a:spcAft>
                <a:spcPts val="0"/>
              </a:spcAft>
              <a:buClr>
                <a:schemeClr val="accent1"/>
              </a:buClr>
              <a:buSzPts val="1120"/>
              <a:buFont typeface="Noto Sans Symbols"/>
              <a:buChar char="▶"/>
            </a:pPr>
            <a:r>
              <a:rPr b="0" i="0" lang="en-US" sz="1400" u="sng" cap="none" strike="noStrike">
                <a:solidFill>
                  <a:schemeClr val="lt1"/>
                </a:solidFill>
                <a:latin typeface="Century Gothic"/>
                <a:ea typeface="Century Gothic"/>
                <a:cs typeface="Century Gothic"/>
                <a:sym typeface="Century Gothic"/>
              </a:rPr>
              <a:t>MonthlyAvgArrDelay</a:t>
            </a:r>
            <a:r>
              <a:rPr b="0" i="0" lang="en-US" sz="1400" u="none" cap="none" strike="noStrike">
                <a:solidFill>
                  <a:schemeClr val="lt1"/>
                </a:solidFill>
                <a:latin typeface="Century Gothic"/>
                <a:ea typeface="Century Gothic"/>
                <a:cs typeface="Century Gothic"/>
                <a:sym typeface="Century Gothic"/>
              </a:rPr>
              <a:t> -  Calculated the average delay time for each month of the year 2007 based on arrival delay minutes.</a:t>
            </a:r>
            <a:endParaRPr/>
          </a:p>
          <a:p>
            <a:pPr indent="-228600" lvl="2" marL="1143000" marR="0" rtl="0" algn="just">
              <a:spcBef>
                <a:spcPts val="1000"/>
              </a:spcBef>
              <a:spcAft>
                <a:spcPts val="0"/>
              </a:spcAft>
              <a:buClr>
                <a:schemeClr val="accent1"/>
              </a:buClr>
              <a:buSzPts val="1120"/>
              <a:buFont typeface="Noto Sans Symbols"/>
              <a:buChar char="▶"/>
            </a:pPr>
            <a:r>
              <a:rPr b="0" i="0" lang="en-US" sz="1400" u="none" cap="none" strike="noStrike">
                <a:solidFill>
                  <a:schemeClr val="lt1"/>
                </a:solidFill>
                <a:latin typeface="Century Gothic"/>
                <a:ea typeface="Century Gothic"/>
                <a:cs typeface="Century Gothic"/>
                <a:sym typeface="Century Gothic"/>
              </a:rPr>
              <a:t> </a:t>
            </a:r>
            <a:r>
              <a:rPr b="0" i="0" lang="en-US" sz="1400" u="sng" cap="none" strike="noStrike">
                <a:solidFill>
                  <a:schemeClr val="lt1"/>
                </a:solidFill>
                <a:latin typeface="Century Gothic"/>
                <a:ea typeface="Century Gothic"/>
                <a:cs typeface="Century Gothic"/>
                <a:sym typeface="Century Gothic"/>
              </a:rPr>
              <a:t>MonthlyAvgDeptDelay</a:t>
            </a:r>
            <a:r>
              <a:rPr b="0" i="0" lang="en-US" sz="1400" u="none" cap="none" strike="noStrike">
                <a:solidFill>
                  <a:schemeClr val="lt1"/>
                </a:solidFill>
                <a:latin typeface="Century Gothic"/>
                <a:ea typeface="Century Gothic"/>
                <a:cs typeface="Century Gothic"/>
                <a:sym typeface="Century Gothic"/>
              </a:rPr>
              <a:t> - Calculated the average delay time for each month of the year 2007 based on departure delay minutes.</a:t>
            </a:r>
            <a:endParaRPr/>
          </a:p>
          <a:p>
            <a:pPr indent="-261620" lvl="0" marL="342900" marR="0" rtl="0" algn="l">
              <a:spcBef>
                <a:spcPts val="1000"/>
              </a:spcBef>
              <a:spcAft>
                <a:spcPts val="0"/>
              </a:spcAft>
              <a:buClr>
                <a:schemeClr val="accent1"/>
              </a:buClr>
              <a:buSzPts val="1280"/>
              <a:buFont typeface="Noto Sans Symbols"/>
              <a:buNone/>
            </a:pPr>
            <a:r>
              <a:t/>
            </a:r>
            <a:endParaRPr b="0" i="0" sz="16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0" y="12299"/>
            <a:ext cx="10515600" cy="104339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3780" u="none" cap="none" strike="noStrike">
                <a:solidFill>
                  <a:schemeClr val="lt2"/>
                </a:solidFill>
                <a:latin typeface="Century Gothic"/>
                <a:ea typeface="Century Gothic"/>
                <a:cs typeface="Century Gothic"/>
                <a:sym typeface="Century Gothic"/>
              </a:rPr>
              <a:t>Statistical Delay Calculation Graph(Carrier)</a:t>
            </a:r>
            <a:endParaRPr/>
          </a:p>
        </p:txBody>
      </p:sp>
      <p:sp>
        <p:nvSpPr>
          <p:cNvPr id="253" name="Shape 253"/>
          <p:cNvSpPr txBox="1"/>
          <p:nvPr>
            <p:ph idx="1" type="body"/>
          </p:nvPr>
        </p:nvSpPr>
        <p:spPr>
          <a:xfrm>
            <a:off x="249900" y="1859777"/>
            <a:ext cx="5384168" cy="693314"/>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accent1"/>
              </a:buClr>
              <a:buFont typeface="Noto Sans Symbols"/>
              <a:buNone/>
            </a:pPr>
            <a:r>
              <a:rPr b="1" i="0" lang="en-US" sz="1295" u="none" cap="none" strike="noStrike">
                <a:solidFill>
                  <a:schemeClr val="lt1"/>
                </a:solidFill>
                <a:latin typeface="Century Gothic"/>
                <a:ea typeface="Century Gothic"/>
                <a:cs typeface="Century Gothic"/>
                <a:sym typeface="Century Gothic"/>
              </a:rPr>
              <a:t>CarrierAvgArrDelay </a:t>
            </a:r>
            <a:r>
              <a:rPr b="0" i="0" lang="en-US" sz="1295" u="none" cap="none" strike="noStrike">
                <a:solidFill>
                  <a:schemeClr val="lt1"/>
                </a:solidFill>
                <a:latin typeface="Century Gothic"/>
                <a:ea typeface="Century Gothic"/>
                <a:cs typeface="Century Gothic"/>
                <a:sym typeface="Century Gothic"/>
              </a:rPr>
              <a:t>-  Calculated the average delay time for each airline carrier based on arrival delay minutes.</a:t>
            </a:r>
            <a:endParaRPr/>
          </a:p>
        </p:txBody>
      </p:sp>
      <p:pic>
        <p:nvPicPr>
          <p:cNvPr descr="https://lh5.googleusercontent.com/9tDTEJEQxJwlzeOIGD8DtJHzQ9HVknf5-s3hVJxRVt_yEGy0dyPvIwLUe-QBiDNpDTys2N76nAQ1oCm_2ONs5bVZN72uHLbQnY5mDJjJBKPkCGcAdJUeZhb4HhfUBLiYtE4tBDxT" id="254" name="Shape 254"/>
          <p:cNvPicPr preferRelativeResize="0"/>
          <p:nvPr>
            <p:ph idx="2" type="body"/>
          </p:nvPr>
        </p:nvPicPr>
        <p:blipFill rotWithShape="1">
          <a:blip r:embed="rId3">
            <a:alphaModFix/>
          </a:blip>
          <a:srcRect b="0" l="0" r="0" t="0"/>
          <a:stretch/>
        </p:blipFill>
        <p:spPr>
          <a:xfrm>
            <a:off x="359298" y="2867560"/>
            <a:ext cx="5274769" cy="3056756"/>
          </a:xfrm>
          <a:prstGeom prst="rect">
            <a:avLst/>
          </a:prstGeom>
          <a:noFill/>
          <a:ln>
            <a:noFill/>
          </a:ln>
        </p:spPr>
      </p:pic>
      <p:sp>
        <p:nvSpPr>
          <p:cNvPr id="255" name="Shape 255"/>
          <p:cNvSpPr txBox="1"/>
          <p:nvPr>
            <p:ph idx="3" type="body"/>
          </p:nvPr>
        </p:nvSpPr>
        <p:spPr>
          <a:xfrm>
            <a:off x="6172200" y="1859777"/>
            <a:ext cx="5737718" cy="687220"/>
          </a:xfrm>
          <a:prstGeom prst="rect">
            <a:avLst/>
          </a:prstGeom>
          <a:noFill/>
          <a:ln>
            <a:noFill/>
          </a:ln>
        </p:spPr>
        <p:txBody>
          <a:bodyPr anchorCtr="0" anchor="b" bIns="45700" lIns="91425" spcFirstLastPara="1" rIns="91425" wrap="square" tIns="45700">
            <a:noAutofit/>
          </a:bodyPr>
          <a:lstStyle/>
          <a:p>
            <a:pPr indent="0" lvl="0" marL="0" marR="0" rtl="0" algn="l">
              <a:lnSpc>
                <a:spcPct val="160000"/>
              </a:lnSpc>
              <a:spcBef>
                <a:spcPts val="0"/>
              </a:spcBef>
              <a:spcAft>
                <a:spcPts val="0"/>
              </a:spcAft>
              <a:buClr>
                <a:schemeClr val="accent1"/>
              </a:buClr>
              <a:buFont typeface="Noto Sans Symbols"/>
              <a:buNone/>
            </a:pPr>
            <a:r>
              <a:rPr b="1" i="0" lang="en-US" sz="1400" u="none" cap="none" strike="noStrike">
                <a:solidFill>
                  <a:schemeClr val="lt1"/>
                </a:solidFill>
                <a:latin typeface="Century Gothic"/>
                <a:ea typeface="Century Gothic"/>
                <a:cs typeface="Century Gothic"/>
                <a:sym typeface="Century Gothic"/>
              </a:rPr>
              <a:t>CarrierAvgDeptDelay</a:t>
            </a:r>
            <a:r>
              <a:rPr b="0" i="0" lang="en-US" sz="1400" u="none" cap="none" strike="noStrike">
                <a:solidFill>
                  <a:schemeClr val="lt1"/>
                </a:solidFill>
                <a:latin typeface="Century Gothic"/>
                <a:ea typeface="Century Gothic"/>
                <a:cs typeface="Century Gothic"/>
                <a:sym typeface="Century Gothic"/>
              </a:rPr>
              <a:t> -  Calculated the average delay time for each airline carrier based on departure delay minutes.</a:t>
            </a:r>
            <a:endParaRPr/>
          </a:p>
        </p:txBody>
      </p:sp>
      <p:pic>
        <p:nvPicPr>
          <p:cNvPr descr="https://lh4.googleusercontent.com/0QGmSRXsclzWTuUob9z6V6sioFn345HcPXSgMEF3G0LSMkVs8E8EMfSS_QHFgUC0qDqT5eJUq8j4N-y0JO8WRSdwRza1tlonKJ_zTBuybUyfkSfTZDu8QVil_sPtxkA0QOXGUZ2j" id="256" name="Shape 256"/>
          <p:cNvPicPr preferRelativeResize="0"/>
          <p:nvPr>
            <p:ph idx="4" type="body"/>
          </p:nvPr>
        </p:nvPicPr>
        <p:blipFill rotWithShape="1">
          <a:blip r:embed="rId4">
            <a:alphaModFix/>
          </a:blip>
          <a:srcRect b="0" l="0" r="0" t="0"/>
          <a:stretch/>
        </p:blipFill>
        <p:spPr>
          <a:xfrm>
            <a:off x="6119812" y="2867559"/>
            <a:ext cx="5880462" cy="30675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0" y="0"/>
            <a:ext cx="10515600" cy="117565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3780" u="none" cap="none" strike="noStrike">
                <a:solidFill>
                  <a:schemeClr val="lt2"/>
                </a:solidFill>
                <a:latin typeface="Century Gothic"/>
                <a:ea typeface="Century Gothic"/>
                <a:cs typeface="Century Gothic"/>
                <a:sym typeface="Century Gothic"/>
              </a:rPr>
              <a:t>Statistical Delay Calculation Graph(Hour)</a:t>
            </a:r>
            <a:endParaRPr/>
          </a:p>
        </p:txBody>
      </p:sp>
      <p:sp>
        <p:nvSpPr>
          <p:cNvPr id="262" name="Shape 262"/>
          <p:cNvSpPr txBox="1"/>
          <p:nvPr>
            <p:ph idx="1" type="body"/>
          </p:nvPr>
        </p:nvSpPr>
        <p:spPr>
          <a:xfrm>
            <a:off x="-372279" y="1395106"/>
            <a:ext cx="6224734" cy="931853"/>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t/>
            </a:r>
            <a:endParaRPr b="0" i="0" sz="1600" u="none" cap="none" strike="noStrike">
              <a:solidFill>
                <a:schemeClr val="accent1"/>
              </a:solidFill>
              <a:latin typeface="Century Gothic"/>
              <a:ea typeface="Century Gothic"/>
              <a:cs typeface="Century Gothic"/>
              <a:sym typeface="Century Gothic"/>
            </a:endParaRPr>
          </a:p>
          <a:p>
            <a:pPr indent="0" lvl="2" marL="914400" marR="0" rtl="0" algn="l">
              <a:spcBef>
                <a:spcPts val="1000"/>
              </a:spcBef>
              <a:spcAft>
                <a:spcPts val="0"/>
              </a:spcAft>
              <a:buClr>
                <a:schemeClr val="accent1"/>
              </a:buClr>
              <a:buFont typeface="Noto Sans Symbols"/>
              <a:buNone/>
            </a:pPr>
            <a:r>
              <a:rPr b="1" i="0" lang="en-US" sz="1600" u="none" cap="none" strike="noStrike">
                <a:solidFill>
                  <a:schemeClr val="lt1"/>
                </a:solidFill>
                <a:latin typeface="Century Gothic"/>
                <a:ea typeface="Century Gothic"/>
                <a:cs typeface="Century Gothic"/>
                <a:sym typeface="Century Gothic"/>
              </a:rPr>
              <a:t>HourlyAvgArrDelay </a:t>
            </a:r>
            <a:r>
              <a:rPr b="0" i="0" lang="en-US" sz="1600" u="none" cap="none" strike="noStrike">
                <a:solidFill>
                  <a:schemeClr val="lt1"/>
                </a:solidFill>
                <a:latin typeface="Century Gothic"/>
                <a:ea typeface="Century Gothic"/>
                <a:cs typeface="Century Gothic"/>
                <a:sym typeface="Century Gothic"/>
              </a:rPr>
              <a:t>-  Calculated the average delay time for each hour of the day based on arrival delay minutes.</a:t>
            </a:r>
            <a:endParaRPr/>
          </a:p>
          <a:p>
            <a:pPr indent="0" lvl="0" marL="0" marR="0" rtl="0" algn="l">
              <a:spcBef>
                <a:spcPts val="1000"/>
              </a:spcBef>
              <a:spcAft>
                <a:spcPts val="0"/>
              </a:spcAft>
              <a:buClr>
                <a:schemeClr val="accent1"/>
              </a:buClr>
              <a:buFont typeface="Noto Sans Symbols"/>
              <a:buNone/>
            </a:pPr>
            <a:r>
              <a:t/>
            </a:r>
            <a:endParaRPr b="0" i="0" sz="1600" u="none" cap="none" strike="noStrike">
              <a:solidFill>
                <a:schemeClr val="accent1"/>
              </a:solidFill>
              <a:latin typeface="Century Gothic"/>
              <a:ea typeface="Century Gothic"/>
              <a:cs typeface="Century Gothic"/>
              <a:sym typeface="Century Gothic"/>
            </a:endParaRPr>
          </a:p>
        </p:txBody>
      </p:sp>
      <p:pic>
        <p:nvPicPr>
          <p:cNvPr descr="https://lh6.googleusercontent.com/g1xSjfAKqi7PaTHfjJpLo7ZFbN0LJTZIcrHzufe8Ruwg1vAzBGagTWn7OpHtXll4nk2q5Vq37yRAnCUrFt1rdbw7cDndi1rq2An3mMqbZWDStH8ii8cmBnEhHCdaSslEEgbBnD55" id="263" name="Shape 263"/>
          <p:cNvPicPr preferRelativeResize="0"/>
          <p:nvPr>
            <p:ph idx="2" type="body"/>
          </p:nvPr>
        </p:nvPicPr>
        <p:blipFill rotWithShape="1">
          <a:blip r:embed="rId3">
            <a:alphaModFix/>
          </a:blip>
          <a:srcRect b="0" l="0" r="0" t="0"/>
          <a:stretch/>
        </p:blipFill>
        <p:spPr>
          <a:xfrm>
            <a:off x="2224873" y="2067805"/>
            <a:ext cx="7538193" cy="4635327"/>
          </a:xfrm>
          <a:prstGeom prst="rect">
            <a:avLst/>
          </a:prstGeom>
          <a:noFill/>
          <a:ln>
            <a:noFill/>
          </a:ln>
        </p:spPr>
      </p:pic>
      <p:sp>
        <p:nvSpPr>
          <p:cNvPr id="264" name="Shape 264"/>
          <p:cNvSpPr txBox="1"/>
          <p:nvPr>
            <p:ph idx="3" type="body"/>
          </p:nvPr>
        </p:nvSpPr>
        <p:spPr>
          <a:xfrm>
            <a:off x="5257800" y="1503047"/>
            <a:ext cx="6662056" cy="823912"/>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r>
              <a:t/>
            </a:r>
            <a:endParaRPr b="0" i="0" sz="1600" u="none" cap="none" strike="noStrike">
              <a:solidFill>
                <a:schemeClr val="accent1"/>
              </a:solidFill>
              <a:latin typeface="Century Gothic"/>
              <a:ea typeface="Century Gothic"/>
              <a:cs typeface="Century Gothic"/>
              <a:sym typeface="Century Gothic"/>
            </a:endParaRPr>
          </a:p>
          <a:p>
            <a:pPr indent="0" lvl="2" marL="914400" marR="0" rtl="0" algn="l">
              <a:spcBef>
                <a:spcPts val="1000"/>
              </a:spcBef>
              <a:spcAft>
                <a:spcPts val="0"/>
              </a:spcAft>
              <a:buClr>
                <a:schemeClr val="accent1"/>
              </a:buClr>
              <a:buFont typeface="Noto Sans Symbols"/>
              <a:buNone/>
            </a:pPr>
            <a:r>
              <a:rPr b="1" i="0" lang="en-US" sz="1600" u="none" cap="none" strike="noStrike">
                <a:solidFill>
                  <a:schemeClr val="lt1"/>
                </a:solidFill>
                <a:latin typeface="Century Gothic"/>
                <a:ea typeface="Century Gothic"/>
                <a:cs typeface="Century Gothic"/>
                <a:sym typeface="Century Gothic"/>
              </a:rPr>
              <a:t>HourlyDeptAvgDelay</a:t>
            </a:r>
            <a:r>
              <a:rPr b="0" i="0" lang="en-US" sz="1600" u="none" cap="none" strike="noStrike">
                <a:solidFill>
                  <a:schemeClr val="lt1"/>
                </a:solidFill>
                <a:latin typeface="Century Gothic"/>
                <a:ea typeface="Century Gothic"/>
                <a:cs typeface="Century Gothic"/>
                <a:sym typeface="Century Gothic"/>
              </a:rPr>
              <a:t> -  Calculated the average delay time for each hour of the day based on departure delay minutes.</a:t>
            </a:r>
            <a:endParaRPr/>
          </a:p>
          <a:p>
            <a:pPr indent="0" lvl="0" marL="0" marR="0" rtl="0" algn="l">
              <a:spcBef>
                <a:spcPts val="1000"/>
              </a:spcBef>
              <a:spcAft>
                <a:spcPts val="0"/>
              </a:spcAft>
              <a:buClr>
                <a:schemeClr val="accent1"/>
              </a:buClr>
              <a:buFont typeface="Noto Sans Symbols"/>
              <a:buNone/>
            </a:pPr>
            <a:r>
              <a:t/>
            </a:r>
            <a:endParaRPr b="0" i="0" sz="1600" u="none" cap="none" strike="noStrike">
              <a:solidFill>
                <a:schemeClr val="accent1"/>
              </a:solidFill>
              <a:latin typeface="Century Gothic"/>
              <a:ea typeface="Century Gothic"/>
              <a:cs typeface="Century Gothic"/>
              <a:sym typeface="Century Gothic"/>
            </a:endParaRPr>
          </a:p>
        </p:txBody>
      </p:sp>
      <p:sp>
        <p:nvSpPr>
          <p:cNvPr id="265" name="Shape 265"/>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Font typeface="Noto Sans Symbols"/>
              <a:buNone/>
            </a:pPr>
            <a:br>
              <a:rPr b="0" i="0" lang="en-US" sz="1800" u="none" cap="none" strike="noStrike">
                <a:solidFill>
                  <a:schemeClr val="lt1"/>
                </a:solidFill>
                <a:latin typeface="Century Gothic"/>
                <a:ea typeface="Century Gothic"/>
                <a:cs typeface="Century Gothic"/>
                <a:sym typeface="Century Gothic"/>
              </a:rPr>
            </a:b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0" y="191068"/>
            <a:ext cx="10515600" cy="13255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3780" u="none" cap="none" strike="noStrike">
                <a:solidFill>
                  <a:schemeClr val="lt2"/>
                </a:solidFill>
                <a:latin typeface="Century Gothic"/>
                <a:ea typeface="Century Gothic"/>
                <a:cs typeface="Century Gothic"/>
                <a:sym typeface="Century Gothic"/>
              </a:rPr>
              <a:t>Statistical Delay Calculation Graph (Month)</a:t>
            </a:r>
            <a:endParaRPr b="0" i="0" sz="3780" u="none" cap="none" strike="noStrike">
              <a:solidFill>
                <a:schemeClr val="lt2"/>
              </a:solidFill>
              <a:latin typeface="Century Gothic"/>
              <a:ea typeface="Century Gothic"/>
              <a:cs typeface="Century Gothic"/>
              <a:sym typeface="Century Gothic"/>
            </a:endParaRPr>
          </a:p>
        </p:txBody>
      </p:sp>
      <p:sp>
        <p:nvSpPr>
          <p:cNvPr id="271" name="Shape 271"/>
          <p:cNvSpPr txBox="1"/>
          <p:nvPr>
            <p:ph idx="1" type="body"/>
          </p:nvPr>
        </p:nvSpPr>
        <p:spPr>
          <a:xfrm>
            <a:off x="176066" y="1681163"/>
            <a:ext cx="5895324" cy="8239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accent1"/>
              </a:buClr>
              <a:buFont typeface="Noto Sans Symbols"/>
              <a:buNone/>
            </a:pPr>
            <a:r>
              <a:rPr b="1" i="0" lang="en-US" sz="1665" u="none" cap="none" strike="noStrike">
                <a:solidFill>
                  <a:schemeClr val="lt1"/>
                </a:solidFill>
                <a:latin typeface="Century Gothic"/>
                <a:ea typeface="Century Gothic"/>
                <a:cs typeface="Century Gothic"/>
                <a:sym typeface="Century Gothic"/>
              </a:rPr>
              <a:t>MonthlyArrAvgDelay</a:t>
            </a:r>
            <a:r>
              <a:rPr b="0" i="0" lang="en-US" sz="1665" u="none" cap="none" strike="noStrike">
                <a:solidFill>
                  <a:schemeClr val="lt1"/>
                </a:solidFill>
                <a:latin typeface="Century Gothic"/>
                <a:ea typeface="Century Gothic"/>
                <a:cs typeface="Century Gothic"/>
                <a:sym typeface="Century Gothic"/>
              </a:rPr>
              <a:t> -  Calculated the average delay time for each month of the year 2007 based on arrival delay minutes.</a:t>
            </a:r>
            <a:endParaRPr/>
          </a:p>
        </p:txBody>
      </p:sp>
      <p:pic>
        <p:nvPicPr>
          <p:cNvPr descr="https://lh3.googleusercontent.com/yGgw8TfR7bdD_N7Qz0mnSSj3mA-rhNBgfcVFD8EnbdOrU6J82sx5QenorHl3QZw1PSv_s1Gmxlz7GgYcihbmCQhZ73N5imwelSz8EF4DNanbQd2u9dw-2W8w2zkn3FLF2CIuFnsY" id="272" name="Shape 272"/>
          <p:cNvPicPr preferRelativeResize="0"/>
          <p:nvPr>
            <p:ph idx="2" type="body"/>
          </p:nvPr>
        </p:nvPicPr>
        <p:blipFill rotWithShape="1">
          <a:blip r:embed="rId3">
            <a:alphaModFix/>
          </a:blip>
          <a:srcRect b="0" l="0" r="0" t="0"/>
          <a:stretch/>
        </p:blipFill>
        <p:spPr>
          <a:xfrm>
            <a:off x="330891" y="3061437"/>
            <a:ext cx="5246381" cy="3160470"/>
          </a:xfrm>
          <a:prstGeom prst="rect">
            <a:avLst/>
          </a:prstGeom>
          <a:noFill/>
          <a:ln>
            <a:noFill/>
          </a:ln>
        </p:spPr>
      </p:pic>
      <p:sp>
        <p:nvSpPr>
          <p:cNvPr id="273" name="Shape 273"/>
          <p:cNvSpPr txBox="1"/>
          <p:nvPr>
            <p:ph idx="3" type="body"/>
          </p:nvPr>
        </p:nvSpPr>
        <p:spPr>
          <a:xfrm>
            <a:off x="6206523" y="2084807"/>
            <a:ext cx="5350091" cy="840536"/>
          </a:xfrm>
          <a:prstGeom prst="rect">
            <a:avLst/>
          </a:prstGeom>
          <a:noFill/>
          <a:ln>
            <a:noFill/>
          </a:ln>
        </p:spPr>
        <p:txBody>
          <a:bodyPr anchorCtr="0" anchor="b" bIns="45700" lIns="91425" spcFirstLastPara="1" rIns="91425" wrap="square" tIns="45700">
            <a:noAutofit/>
          </a:bodyPr>
          <a:lstStyle/>
          <a:p>
            <a:pPr indent="0" lvl="2" marL="0" marR="0" rtl="0" algn="just">
              <a:spcBef>
                <a:spcPts val="0"/>
              </a:spcBef>
              <a:spcAft>
                <a:spcPts val="0"/>
              </a:spcAft>
              <a:buClr>
                <a:schemeClr val="accent1"/>
              </a:buClr>
              <a:buFont typeface="Noto Sans Symbols"/>
              <a:buNone/>
            </a:pPr>
            <a:r>
              <a:rPr b="1" i="0" lang="en-US" sz="1700" u="none" cap="none" strike="noStrike">
                <a:solidFill>
                  <a:schemeClr val="lt1"/>
                </a:solidFill>
                <a:latin typeface="Century Gothic"/>
                <a:ea typeface="Century Gothic"/>
                <a:cs typeface="Century Gothic"/>
                <a:sym typeface="Century Gothic"/>
              </a:rPr>
              <a:t>MonthlyDeptAvgDelay </a:t>
            </a:r>
            <a:r>
              <a:rPr b="0" i="0" lang="en-US" sz="1700" u="none" cap="none" strike="noStrike">
                <a:solidFill>
                  <a:schemeClr val="lt1"/>
                </a:solidFill>
                <a:latin typeface="Century Gothic"/>
                <a:ea typeface="Century Gothic"/>
                <a:cs typeface="Century Gothic"/>
                <a:sym typeface="Century Gothic"/>
              </a:rPr>
              <a:t>- Calculated the average delay time for each month of the year 2007 based on departure delay minutes.</a:t>
            </a:r>
            <a:endParaRPr/>
          </a:p>
          <a:p>
            <a:pPr indent="0" lvl="0" marL="0" marR="0" rtl="0" algn="l">
              <a:spcBef>
                <a:spcPts val="1000"/>
              </a:spcBef>
              <a:spcAft>
                <a:spcPts val="0"/>
              </a:spcAft>
              <a:buClr>
                <a:schemeClr val="accent1"/>
              </a:buClr>
              <a:buFont typeface="Noto Sans Symbols"/>
              <a:buNone/>
            </a:pPr>
            <a:r>
              <a:t/>
            </a:r>
            <a:endParaRPr b="0" i="0" sz="1700" u="none" cap="none" strike="noStrike">
              <a:solidFill>
                <a:schemeClr val="accent1"/>
              </a:solidFill>
              <a:latin typeface="Century Gothic"/>
              <a:ea typeface="Century Gothic"/>
              <a:cs typeface="Century Gothic"/>
              <a:sym typeface="Century Gothic"/>
            </a:endParaRPr>
          </a:p>
        </p:txBody>
      </p:sp>
      <p:pic>
        <p:nvPicPr>
          <p:cNvPr descr="https://lh4.googleusercontent.com/Q5NsRIzN2U_DSYe3HSgieAAd8TRHnLD_2c4QHOlu02PTdvNE4iOTKMHdVe1SGtjan5WgjEaErIAND_kiOLFi1agOGxByBFLZgzeJkeiB2ASPbVaAbCLG-wbUHHDHs0hmyFx-GinF" id="274" name="Shape 274"/>
          <p:cNvPicPr preferRelativeResize="0"/>
          <p:nvPr>
            <p:ph idx="4" type="body"/>
          </p:nvPr>
        </p:nvPicPr>
        <p:blipFill rotWithShape="1">
          <a:blip r:embed="rId4">
            <a:alphaModFix/>
          </a:blip>
          <a:srcRect b="0" l="0" r="0" t="0"/>
          <a:stretch/>
        </p:blipFill>
        <p:spPr>
          <a:xfrm>
            <a:off x="6319177" y="3061437"/>
            <a:ext cx="5124784" cy="31604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0" y="125172"/>
            <a:ext cx="10402529" cy="14005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4000" u="none" cap="none" strike="noStrike">
                <a:solidFill>
                  <a:schemeClr val="lt2"/>
                </a:solidFill>
                <a:latin typeface="Century Gothic"/>
                <a:ea typeface="Century Gothic"/>
                <a:cs typeface="Century Gothic"/>
                <a:sym typeface="Century Gothic"/>
              </a:rPr>
              <a:t>RAIL ACCIDENTS BY STATE (1975 – 2008)</a:t>
            </a:r>
            <a:endParaRPr/>
          </a:p>
        </p:txBody>
      </p:sp>
      <p:pic>
        <p:nvPicPr>
          <p:cNvPr id="280" name="Shape 280"/>
          <p:cNvPicPr preferRelativeResize="0"/>
          <p:nvPr/>
        </p:nvPicPr>
        <p:blipFill rotWithShape="1">
          <a:blip r:embed="rId3">
            <a:alphaModFix/>
          </a:blip>
          <a:srcRect b="0" l="0" r="0" t="0"/>
          <a:stretch/>
        </p:blipFill>
        <p:spPr>
          <a:xfrm>
            <a:off x="68826" y="1016000"/>
            <a:ext cx="12123174" cy="57331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p:nvPr/>
        </p:nvSpPr>
        <p:spPr>
          <a:xfrm>
            <a:off x="2470638" y="2057401"/>
            <a:ext cx="7465443" cy="36317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lang="en-US" sz="11500" cap="none">
                <a:solidFill>
                  <a:schemeClr val="accent1"/>
                </a:solidFill>
                <a:latin typeface="Century Gothic"/>
                <a:ea typeface="Century Gothic"/>
                <a:cs typeface="Century Gothic"/>
                <a:sym typeface="Century Gothic"/>
              </a:rPr>
              <a:t>THANK</a:t>
            </a:r>
            <a:endParaRPr/>
          </a:p>
          <a:p>
            <a:pPr indent="0" lvl="0" marL="0" marR="0" rtl="0" algn="ctr">
              <a:spcBef>
                <a:spcPts val="0"/>
              </a:spcBef>
              <a:spcAft>
                <a:spcPts val="0"/>
              </a:spcAft>
              <a:buNone/>
            </a:pPr>
            <a:r>
              <a:rPr lang="en-US" sz="11500">
                <a:solidFill>
                  <a:schemeClr val="accent1"/>
                </a:solidFill>
                <a:latin typeface="Century Gothic"/>
                <a:ea typeface="Century Gothic"/>
                <a:cs typeface="Century Gothic"/>
                <a:sym typeface="Century Gothic"/>
              </a:rPr>
              <a:t>YOU</a:t>
            </a:r>
            <a:endParaRPr b="0" sz="11500" cap="none">
              <a:solidFill>
                <a:schemeClr val="accen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4400" u="none" cap="none" strike="noStrike">
                <a:solidFill>
                  <a:schemeClr val="lt2"/>
                </a:solidFill>
                <a:latin typeface="Century Gothic"/>
                <a:ea typeface="Century Gothic"/>
                <a:cs typeface="Century Gothic"/>
                <a:sym typeface="Century Gothic"/>
              </a:rPr>
              <a:t>Transportation Databases </a:t>
            </a:r>
            <a:endParaRPr b="0" i="0" sz="4200" u="none" cap="none" strike="noStrike">
              <a:solidFill>
                <a:schemeClr val="lt2"/>
              </a:solidFill>
              <a:latin typeface="Century Gothic"/>
              <a:ea typeface="Century Gothic"/>
              <a:cs typeface="Century Gothic"/>
              <a:sym typeface="Century Gothic"/>
            </a:endParaRPr>
          </a:p>
        </p:txBody>
      </p:sp>
      <p:sp>
        <p:nvSpPr>
          <p:cNvPr id="155" name="Shape 155"/>
          <p:cNvSpPr txBox="1"/>
          <p:nvPr>
            <p:ph idx="1" type="body"/>
          </p:nvPr>
        </p:nvSpPr>
        <p:spPr>
          <a:xfrm>
            <a:off x="342900" y="1337300"/>
            <a:ext cx="10811644" cy="5307719"/>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60000"/>
              </a:lnSpc>
              <a:spcBef>
                <a:spcPts val="0"/>
              </a:spcBef>
              <a:spcAft>
                <a:spcPts val="0"/>
              </a:spcAft>
              <a:buClr>
                <a:schemeClr val="accent1"/>
              </a:buClr>
              <a:buSzPts val="1360"/>
              <a:buFont typeface="Noto Sans Symbols"/>
              <a:buChar char="▶"/>
            </a:pPr>
            <a:r>
              <a:rPr b="0" i="0" lang="en-US" sz="1700" u="none" cap="none" strike="noStrike">
                <a:solidFill>
                  <a:schemeClr val="lt1"/>
                </a:solidFill>
                <a:latin typeface="Century Gothic"/>
                <a:ea typeface="Century Gothic"/>
                <a:cs typeface="Century Gothic"/>
                <a:sym typeface="Century Gothic"/>
              </a:rPr>
              <a:t>Data and statistics from the US Department of Transportation on Aviation, Maritime, Highway, Transit, Rail, Pipeline, Bike/Pedestrian and other modes of transportation.</a:t>
            </a:r>
            <a:endParaRPr/>
          </a:p>
          <a:p>
            <a:pPr indent="-342900" lvl="0" marL="342900" marR="0" rtl="0" algn="just">
              <a:lnSpc>
                <a:spcPct val="160000"/>
              </a:lnSpc>
              <a:spcBef>
                <a:spcPts val="1000"/>
              </a:spcBef>
              <a:spcAft>
                <a:spcPts val="0"/>
              </a:spcAft>
              <a:buClr>
                <a:schemeClr val="accent1"/>
              </a:buClr>
              <a:buSzPts val="1360"/>
              <a:buFont typeface="Noto Sans Symbols"/>
              <a:buChar char="▶"/>
            </a:pPr>
            <a:r>
              <a:rPr b="0" i="0" lang="en-US" sz="1700" u="none" cap="none" strike="noStrike">
                <a:solidFill>
                  <a:schemeClr val="lt1"/>
                </a:solidFill>
                <a:latin typeface="Century Gothic"/>
                <a:ea typeface="Century Gothic"/>
                <a:cs typeface="Century Gothic"/>
                <a:sym typeface="Century Gothic"/>
              </a:rPr>
              <a:t>The Transportation dataset is available on AWS as a public database under the “Economics” category. We access this on AWS console using a AWS-snapshot-id (snap-37668b5e).</a:t>
            </a:r>
            <a:endParaRPr/>
          </a:p>
          <a:p>
            <a:pPr indent="-342900" lvl="0" marL="342900" marR="0" rtl="0" algn="just">
              <a:lnSpc>
                <a:spcPct val="160000"/>
              </a:lnSpc>
              <a:spcBef>
                <a:spcPts val="1000"/>
              </a:spcBef>
              <a:spcAft>
                <a:spcPts val="0"/>
              </a:spcAft>
              <a:buClr>
                <a:schemeClr val="accent1"/>
              </a:buClr>
              <a:buSzPts val="1360"/>
              <a:buFont typeface="Noto Sans Symbols"/>
              <a:buChar char="▶"/>
            </a:pPr>
            <a:r>
              <a:rPr b="0" i="0" lang="en-US" sz="1700" u="none" cap="none" strike="noStrike">
                <a:solidFill>
                  <a:schemeClr val="lt1"/>
                </a:solidFill>
                <a:latin typeface="Century Gothic"/>
                <a:ea typeface="Century Gothic"/>
                <a:cs typeface="Century Gothic"/>
                <a:sym typeface="Century Gothic"/>
              </a:rPr>
              <a:t>We have used 2 datasets under Aviation category and 1 dataset from Rail category for this project.</a:t>
            </a:r>
            <a:endParaRPr/>
          </a:p>
          <a:p>
            <a:pPr indent="-285750" lvl="1" marL="742950" marR="0" rtl="0" algn="just">
              <a:lnSpc>
                <a:spcPct val="160000"/>
              </a:lnSpc>
              <a:spcBef>
                <a:spcPts val="1000"/>
              </a:spcBef>
              <a:spcAft>
                <a:spcPts val="0"/>
              </a:spcAft>
              <a:buClr>
                <a:schemeClr val="accent1"/>
              </a:buClr>
              <a:buSzPts val="1360"/>
              <a:buFont typeface="Noto Sans Symbols"/>
              <a:buChar char="▶"/>
            </a:pPr>
            <a:r>
              <a:rPr b="0" i="0" lang="en-US" sz="1700" u="sng" cap="none" strike="noStrike">
                <a:solidFill>
                  <a:schemeClr val="lt1"/>
                </a:solidFill>
                <a:latin typeface="Century Gothic"/>
                <a:ea typeface="Century Gothic"/>
                <a:cs typeface="Century Gothic"/>
                <a:sym typeface="Century Gothic"/>
              </a:rPr>
              <a:t>Origin-Destination Survey Dataset</a:t>
            </a:r>
            <a:r>
              <a:rPr b="0" i="0" lang="en-US" sz="1530" u="none" cap="none" strike="noStrike">
                <a:solidFill>
                  <a:schemeClr val="lt1"/>
                </a:solidFill>
                <a:latin typeface="Century Gothic"/>
                <a:ea typeface="Century Gothic"/>
                <a:cs typeface="Century Gothic"/>
                <a:sym typeface="Century Gothic"/>
              </a:rPr>
              <a:t>: Data includes origin, destination and other itinerary details of passengers transported. </a:t>
            </a:r>
            <a:endParaRPr b="0" i="0" sz="1700" u="none" cap="none" strike="noStrike">
              <a:solidFill>
                <a:schemeClr val="lt1"/>
              </a:solidFill>
              <a:latin typeface="Century Gothic"/>
              <a:ea typeface="Century Gothic"/>
              <a:cs typeface="Century Gothic"/>
              <a:sym typeface="Century Gothic"/>
            </a:endParaRPr>
          </a:p>
          <a:p>
            <a:pPr indent="-285750" lvl="1" marL="742950" marR="0" rtl="0" algn="just">
              <a:lnSpc>
                <a:spcPct val="160000"/>
              </a:lnSpc>
              <a:spcBef>
                <a:spcPts val="1000"/>
              </a:spcBef>
              <a:spcAft>
                <a:spcPts val="0"/>
              </a:spcAft>
              <a:buClr>
                <a:schemeClr val="accent1"/>
              </a:buClr>
              <a:buSzPts val="1360"/>
              <a:buFont typeface="Noto Sans Symbols"/>
              <a:buChar char="▶"/>
            </a:pPr>
            <a:r>
              <a:rPr b="0" i="0" lang="en-US" sz="1700" u="sng" cap="none" strike="noStrike">
                <a:solidFill>
                  <a:schemeClr val="lt1"/>
                </a:solidFill>
                <a:latin typeface="Century Gothic"/>
                <a:ea typeface="Century Gothic"/>
                <a:cs typeface="Century Gothic"/>
                <a:sym typeface="Century Gothic"/>
              </a:rPr>
              <a:t>On-time performance Dataset</a:t>
            </a:r>
            <a:r>
              <a:rPr b="0" i="0" lang="en-US" sz="1700" u="none" cap="none" strike="noStrike">
                <a:solidFill>
                  <a:schemeClr val="lt1"/>
                </a:solidFill>
                <a:latin typeface="Century Gothic"/>
                <a:ea typeface="Century Gothic"/>
                <a:cs typeface="Century Gothic"/>
                <a:sym typeface="Century Gothic"/>
              </a:rPr>
              <a:t>: </a:t>
            </a:r>
            <a:r>
              <a:rPr b="0" i="0" lang="en-US" sz="1530" u="none" cap="none" strike="noStrike">
                <a:solidFill>
                  <a:schemeClr val="lt1"/>
                </a:solidFill>
                <a:latin typeface="Century Gothic"/>
                <a:ea typeface="Century Gothic"/>
                <a:cs typeface="Century Gothic"/>
                <a:sym typeface="Century Gothic"/>
              </a:rPr>
              <a:t>Summary information on the number of on-time, delayed, canceled and diverted flights from the year 1988 to 2008 are available in this dataset.</a:t>
            </a:r>
            <a:endParaRPr/>
          </a:p>
          <a:p>
            <a:pPr indent="-285750" lvl="1" marL="742950" marR="0" rtl="0" algn="just">
              <a:lnSpc>
                <a:spcPct val="160000"/>
              </a:lnSpc>
              <a:spcBef>
                <a:spcPts val="1000"/>
              </a:spcBef>
              <a:spcAft>
                <a:spcPts val="0"/>
              </a:spcAft>
              <a:buClr>
                <a:schemeClr val="accent1"/>
              </a:buClr>
              <a:buSzPts val="1224"/>
              <a:buFont typeface="Noto Sans Symbols"/>
              <a:buChar char="▶"/>
            </a:pPr>
            <a:r>
              <a:rPr b="0" i="0" lang="en-US" sz="1530" u="sng" cap="none" strike="noStrike">
                <a:solidFill>
                  <a:schemeClr val="lt1"/>
                </a:solidFill>
                <a:latin typeface="Century Gothic"/>
                <a:ea typeface="Century Gothic"/>
                <a:cs typeface="Century Gothic"/>
                <a:sym typeface="Century Gothic"/>
              </a:rPr>
              <a:t>RailRoad Accident Dataset</a:t>
            </a:r>
            <a:r>
              <a:rPr b="0" i="0" lang="en-US" sz="1530" u="none" cap="none" strike="noStrike">
                <a:solidFill>
                  <a:schemeClr val="lt1"/>
                </a:solidFill>
                <a:latin typeface="Century Gothic"/>
                <a:ea typeface="Century Gothic"/>
                <a:cs typeface="Century Gothic"/>
                <a:sym typeface="Century Gothic"/>
              </a:rPr>
              <a:t>: Contains information about all the rail road accidents from year 1975 to 2008.</a:t>
            </a:r>
            <a:endParaRPr/>
          </a:p>
          <a:p>
            <a:pPr indent="-208026" lvl="1" marL="742950" marR="0" rtl="0" algn="just">
              <a:lnSpc>
                <a:spcPct val="160000"/>
              </a:lnSpc>
              <a:spcBef>
                <a:spcPts val="1000"/>
              </a:spcBef>
              <a:spcAft>
                <a:spcPts val="0"/>
              </a:spcAft>
              <a:buClr>
                <a:schemeClr val="accent1"/>
              </a:buClr>
              <a:buSzPts val="1224"/>
              <a:buFont typeface="Noto Sans Symbols"/>
              <a:buNone/>
            </a:pPr>
            <a:r>
              <a:t/>
            </a:r>
            <a:endParaRPr b="0" i="0" sz="1530" u="none" cap="none" strike="noStrike">
              <a:solidFill>
                <a:schemeClr val="lt1"/>
              </a:solidFill>
              <a:latin typeface="Century Gothic"/>
              <a:ea typeface="Century Gothic"/>
              <a:cs typeface="Century Gothic"/>
              <a:sym typeface="Century Gothic"/>
            </a:endParaRPr>
          </a:p>
          <a:p>
            <a:pPr indent="-199390" lvl="1" marL="742950" marR="0" rtl="0" algn="just">
              <a:lnSpc>
                <a:spcPct val="160000"/>
              </a:lnSpc>
              <a:spcBef>
                <a:spcPts val="1000"/>
              </a:spcBef>
              <a:spcAft>
                <a:spcPts val="0"/>
              </a:spcAft>
              <a:buClr>
                <a:schemeClr val="accent1"/>
              </a:buClr>
              <a:buSzPts val="1360"/>
              <a:buFont typeface="Noto Sans Symbols"/>
              <a:buNone/>
            </a:pPr>
            <a:r>
              <a:t/>
            </a:r>
            <a:endParaRPr b="0" i="0" sz="1700" u="none" cap="none" strike="noStrike">
              <a:solidFill>
                <a:schemeClr val="lt1"/>
              </a:solidFill>
              <a:latin typeface="Century Gothic"/>
              <a:ea typeface="Century Gothic"/>
              <a:cs typeface="Century Gothic"/>
              <a:sym typeface="Century Gothic"/>
            </a:endParaRPr>
          </a:p>
          <a:p>
            <a:pPr indent="-256540" lvl="0" marL="342900" marR="0" rtl="0" algn="just">
              <a:lnSpc>
                <a:spcPct val="160000"/>
              </a:lnSpc>
              <a:spcBef>
                <a:spcPts val="1000"/>
              </a:spcBef>
              <a:spcAft>
                <a:spcPts val="0"/>
              </a:spcAft>
              <a:buClr>
                <a:schemeClr val="accent1"/>
              </a:buClr>
              <a:buSzPts val="1360"/>
              <a:buFont typeface="Noto Sans Symbols"/>
              <a:buNone/>
            </a:pPr>
            <a:r>
              <a:t/>
            </a:r>
            <a:endParaRPr b="0" i="0" sz="17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4200" u="none" cap="none" strike="noStrike">
                <a:solidFill>
                  <a:schemeClr val="lt2"/>
                </a:solidFill>
                <a:latin typeface="Century Gothic"/>
                <a:ea typeface="Century Gothic"/>
                <a:cs typeface="Century Gothic"/>
                <a:sym typeface="Century Gothic"/>
              </a:rPr>
              <a:t>Analysis Overview</a:t>
            </a:r>
            <a:endParaRPr b="0" i="0" sz="4200" u="none" cap="none" strike="noStrike">
              <a:solidFill>
                <a:schemeClr val="lt2"/>
              </a:solidFill>
              <a:latin typeface="Century Gothic"/>
              <a:ea typeface="Century Gothic"/>
              <a:cs typeface="Century Gothic"/>
              <a:sym typeface="Century Gothic"/>
            </a:endParaRPr>
          </a:p>
        </p:txBody>
      </p:sp>
      <p:sp>
        <p:nvSpPr>
          <p:cNvPr id="161" name="Shape 161"/>
          <p:cNvSpPr txBox="1"/>
          <p:nvPr>
            <p:ph idx="1" type="body"/>
          </p:nvPr>
        </p:nvSpPr>
        <p:spPr>
          <a:xfrm>
            <a:off x="410794" y="1361711"/>
            <a:ext cx="10227898" cy="53556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1"/>
              </a:buClr>
              <a:buSzPts val="1406"/>
              <a:buFont typeface="Noto Sans Symbols"/>
              <a:buChar char="▶"/>
            </a:pPr>
            <a:r>
              <a:rPr b="0" i="0" lang="en-US" sz="1757" u="none" cap="none" strike="noStrike">
                <a:solidFill>
                  <a:schemeClr val="lt1"/>
                </a:solidFill>
                <a:latin typeface="Century Gothic"/>
                <a:ea typeface="Century Gothic"/>
                <a:cs typeface="Century Gothic"/>
                <a:sym typeface="Century Gothic"/>
              </a:rPr>
              <a:t>Found the best airline for the year 2007 based on a comprehensive ranking system of each airline by finding :</a:t>
            </a:r>
            <a:endParaRPr/>
          </a:p>
          <a:p>
            <a:pPr indent="-285750" lvl="1" marL="742950" marR="0" rtl="0" algn="l">
              <a:lnSpc>
                <a:spcPct val="80000"/>
              </a:lnSpc>
              <a:spcBef>
                <a:spcPts val="1000"/>
              </a:spcBef>
              <a:spcAft>
                <a:spcPts val="0"/>
              </a:spcAft>
              <a:buClr>
                <a:schemeClr val="accent1"/>
              </a:buClr>
              <a:buSzPts val="1406"/>
              <a:buFont typeface="Courier New"/>
              <a:buChar char="o"/>
            </a:pPr>
            <a:r>
              <a:rPr b="0" i="0" lang="en-US" sz="1757" u="none" cap="none" strike="noStrike">
                <a:solidFill>
                  <a:schemeClr val="lt1"/>
                </a:solidFill>
                <a:latin typeface="Century Gothic"/>
                <a:ea typeface="Century Gothic"/>
                <a:cs typeface="Century Gothic"/>
                <a:sym typeface="Century Gothic"/>
              </a:rPr>
              <a:t>largest number of air routes covered by each airline</a:t>
            </a:r>
            <a:endParaRPr/>
          </a:p>
          <a:p>
            <a:pPr indent="-285750" lvl="1" marL="742950" marR="0" rtl="0" algn="l">
              <a:lnSpc>
                <a:spcPct val="80000"/>
              </a:lnSpc>
              <a:spcBef>
                <a:spcPts val="1000"/>
              </a:spcBef>
              <a:spcAft>
                <a:spcPts val="0"/>
              </a:spcAft>
              <a:buClr>
                <a:schemeClr val="accent1"/>
              </a:buClr>
              <a:buSzPts val="1406"/>
              <a:buFont typeface="Courier New"/>
              <a:buChar char="o"/>
            </a:pPr>
            <a:r>
              <a:rPr b="0" i="0" lang="en-US" sz="1757" u="none" cap="none" strike="noStrike">
                <a:solidFill>
                  <a:schemeClr val="lt1"/>
                </a:solidFill>
                <a:latin typeface="Century Gothic"/>
                <a:ea typeface="Century Gothic"/>
                <a:cs typeface="Century Gothic"/>
                <a:sym typeface="Century Gothic"/>
              </a:rPr>
              <a:t>longest distance covered by each airline</a:t>
            </a:r>
            <a:endParaRPr/>
          </a:p>
          <a:p>
            <a:pPr indent="-285750" lvl="1" marL="742950" marR="0" rtl="0" algn="l">
              <a:lnSpc>
                <a:spcPct val="80000"/>
              </a:lnSpc>
              <a:spcBef>
                <a:spcPts val="1000"/>
              </a:spcBef>
              <a:spcAft>
                <a:spcPts val="0"/>
              </a:spcAft>
              <a:buClr>
                <a:schemeClr val="accent1"/>
              </a:buClr>
              <a:buSzPts val="1406"/>
              <a:buFont typeface="Courier New"/>
              <a:buChar char="o"/>
            </a:pPr>
            <a:r>
              <a:rPr b="0" i="0" lang="en-US" sz="1757" u="none" cap="none" strike="noStrike">
                <a:solidFill>
                  <a:schemeClr val="lt1"/>
                </a:solidFill>
                <a:latin typeface="Century Gothic"/>
                <a:ea typeface="Century Gothic"/>
                <a:cs typeface="Century Gothic"/>
                <a:sym typeface="Century Gothic"/>
              </a:rPr>
              <a:t>lowest delay time for each airline</a:t>
            </a:r>
            <a:endParaRPr/>
          </a:p>
          <a:p>
            <a:pPr indent="-285750" lvl="1" marL="742950" marR="0" rtl="0" algn="l">
              <a:lnSpc>
                <a:spcPct val="80000"/>
              </a:lnSpc>
              <a:spcBef>
                <a:spcPts val="1000"/>
              </a:spcBef>
              <a:spcAft>
                <a:spcPts val="0"/>
              </a:spcAft>
              <a:buClr>
                <a:schemeClr val="accent1"/>
              </a:buClr>
              <a:buSzPts val="1406"/>
              <a:buFont typeface="Courier New"/>
              <a:buChar char="o"/>
            </a:pPr>
            <a:r>
              <a:rPr b="0" i="0" lang="en-US" sz="1757" u="none" cap="none" strike="noStrike">
                <a:solidFill>
                  <a:schemeClr val="lt1"/>
                </a:solidFill>
                <a:latin typeface="Century Gothic"/>
                <a:ea typeface="Century Gothic"/>
                <a:cs typeface="Century Gothic"/>
                <a:sym typeface="Century Gothic"/>
              </a:rPr>
              <a:t>lowest delay percentage for each airline</a:t>
            </a:r>
            <a:endParaRPr/>
          </a:p>
          <a:p>
            <a:pPr indent="0" lvl="1" marL="457200" marR="0" rtl="0" algn="l">
              <a:lnSpc>
                <a:spcPct val="80000"/>
              </a:lnSpc>
              <a:spcBef>
                <a:spcPts val="1000"/>
              </a:spcBef>
              <a:spcAft>
                <a:spcPts val="0"/>
              </a:spcAft>
              <a:buClr>
                <a:schemeClr val="accent1"/>
              </a:buClr>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342900" lvl="0" marL="342900" marR="0" rtl="0" algn="l">
              <a:lnSpc>
                <a:spcPct val="80000"/>
              </a:lnSpc>
              <a:spcBef>
                <a:spcPts val="1000"/>
              </a:spcBef>
              <a:spcAft>
                <a:spcPts val="0"/>
              </a:spcAft>
              <a:buClr>
                <a:schemeClr val="accent1"/>
              </a:buClr>
              <a:buSzPts val="1406"/>
              <a:buFont typeface="Noto Sans Symbols"/>
              <a:buChar char="▶"/>
            </a:pPr>
            <a:r>
              <a:rPr b="0" i="0" lang="en-US" sz="1757" u="none" cap="none" strike="noStrike">
                <a:solidFill>
                  <a:schemeClr val="lt1"/>
                </a:solidFill>
                <a:latin typeface="Century Gothic"/>
                <a:ea typeface="Century Gothic"/>
                <a:cs typeface="Century Gothic"/>
                <a:sym typeface="Century Gothic"/>
              </a:rPr>
              <a:t>Found the busiest airport for each quarter for the years ranging from 2000 to 2008 in the dataset, by computing the number of arriving passenger for every airport.(Using Hbase)</a:t>
            </a:r>
            <a:endParaRPr/>
          </a:p>
          <a:p>
            <a:pPr indent="-253644" lvl="0" marL="342900" marR="0" rtl="0" algn="l">
              <a:lnSpc>
                <a:spcPct val="80000"/>
              </a:lnSpc>
              <a:spcBef>
                <a:spcPts val="1000"/>
              </a:spcBef>
              <a:spcAft>
                <a:spcPts val="0"/>
              </a:spcAft>
              <a:buClr>
                <a:schemeClr val="accent1"/>
              </a:buClr>
              <a:buSzPts val="1406"/>
              <a:buFont typeface="Noto Sans Symbols"/>
              <a:buNone/>
            </a:pPr>
            <a:r>
              <a:t/>
            </a:r>
            <a:endParaRPr b="0" i="0" sz="1757" u="none" cap="none" strike="noStrike">
              <a:solidFill>
                <a:schemeClr val="lt1"/>
              </a:solidFill>
              <a:latin typeface="Century Gothic"/>
              <a:ea typeface="Century Gothic"/>
              <a:cs typeface="Century Gothic"/>
              <a:sym typeface="Century Gothic"/>
            </a:endParaRPr>
          </a:p>
          <a:p>
            <a:pPr indent="-285750" lvl="1" marL="285750" marR="0" rtl="0" algn="l">
              <a:lnSpc>
                <a:spcPct val="80000"/>
              </a:lnSpc>
              <a:spcBef>
                <a:spcPts val="1000"/>
              </a:spcBef>
              <a:spcAft>
                <a:spcPts val="0"/>
              </a:spcAft>
              <a:buClr>
                <a:schemeClr val="accent1"/>
              </a:buClr>
              <a:buSzPts val="1406"/>
              <a:buFont typeface="Noto Sans Symbols"/>
              <a:buChar char="o"/>
            </a:pPr>
            <a:r>
              <a:rPr b="0" i="0" lang="en-US" sz="1757" u="none" cap="none" strike="noStrike">
                <a:solidFill>
                  <a:schemeClr val="lt1"/>
                </a:solidFill>
                <a:latin typeface="Century Gothic"/>
                <a:ea typeface="Century Gothic"/>
                <a:cs typeface="Century Gothic"/>
                <a:sym typeface="Century Gothic"/>
              </a:rPr>
              <a:t>Found the average delay based of metrics like :</a:t>
            </a:r>
            <a:endParaRPr/>
          </a:p>
          <a:p>
            <a:pPr indent="-293688" lvl="1" marL="687388" marR="0" rtl="0" algn="l">
              <a:lnSpc>
                <a:spcPct val="80000"/>
              </a:lnSpc>
              <a:spcBef>
                <a:spcPts val="1000"/>
              </a:spcBef>
              <a:spcAft>
                <a:spcPts val="0"/>
              </a:spcAft>
              <a:buClr>
                <a:schemeClr val="accent1"/>
              </a:buClr>
              <a:buSzPts val="1406"/>
              <a:buFont typeface="Courier New"/>
              <a:buChar char="o"/>
            </a:pPr>
            <a:r>
              <a:rPr b="0" i="0" lang="en-US" sz="1757" u="none" cap="none" strike="noStrike">
                <a:solidFill>
                  <a:schemeClr val="lt1"/>
                </a:solidFill>
                <a:latin typeface="Century Gothic"/>
                <a:ea typeface="Century Gothic"/>
                <a:cs typeface="Century Gothic"/>
                <a:sym typeface="Century Gothic"/>
              </a:rPr>
              <a:t>Carrier</a:t>
            </a:r>
            <a:endParaRPr/>
          </a:p>
          <a:p>
            <a:pPr indent="-293688" lvl="1" marL="687388" marR="0" rtl="0" algn="l">
              <a:lnSpc>
                <a:spcPct val="80000"/>
              </a:lnSpc>
              <a:spcBef>
                <a:spcPts val="1000"/>
              </a:spcBef>
              <a:spcAft>
                <a:spcPts val="0"/>
              </a:spcAft>
              <a:buClr>
                <a:schemeClr val="accent1"/>
              </a:buClr>
              <a:buSzPts val="1406"/>
              <a:buFont typeface="Courier New"/>
              <a:buChar char="o"/>
            </a:pPr>
            <a:r>
              <a:rPr b="0" i="0" lang="en-US" sz="1757" u="none" cap="none" strike="noStrike">
                <a:solidFill>
                  <a:schemeClr val="lt1"/>
                </a:solidFill>
                <a:latin typeface="Century Gothic"/>
                <a:ea typeface="Century Gothic"/>
                <a:cs typeface="Century Gothic"/>
                <a:sym typeface="Century Gothic"/>
              </a:rPr>
              <a:t>Month</a:t>
            </a:r>
            <a:endParaRPr/>
          </a:p>
          <a:p>
            <a:pPr indent="-293688" lvl="1" marL="687388" marR="0" rtl="0" algn="l">
              <a:lnSpc>
                <a:spcPct val="80000"/>
              </a:lnSpc>
              <a:spcBef>
                <a:spcPts val="1000"/>
              </a:spcBef>
              <a:spcAft>
                <a:spcPts val="0"/>
              </a:spcAft>
              <a:buClr>
                <a:schemeClr val="accent1"/>
              </a:buClr>
              <a:buSzPts val="1406"/>
              <a:buFont typeface="Courier New"/>
              <a:buChar char="o"/>
            </a:pPr>
            <a:r>
              <a:rPr b="0" i="0" lang="en-US" sz="1757" u="none" cap="none" strike="noStrike">
                <a:solidFill>
                  <a:schemeClr val="lt1"/>
                </a:solidFill>
                <a:latin typeface="Century Gothic"/>
                <a:ea typeface="Century Gothic"/>
                <a:cs typeface="Century Gothic"/>
                <a:sym typeface="Century Gothic"/>
              </a:rPr>
              <a:t>Hour</a:t>
            </a:r>
            <a:endParaRPr/>
          </a:p>
          <a:p>
            <a:pPr indent="-7938" lvl="1" marL="401638" marR="0" rtl="0" algn="l">
              <a:lnSpc>
                <a:spcPct val="80000"/>
              </a:lnSpc>
              <a:spcBef>
                <a:spcPts val="1000"/>
              </a:spcBef>
              <a:spcAft>
                <a:spcPts val="0"/>
              </a:spcAft>
              <a:buClr>
                <a:schemeClr val="accent1"/>
              </a:buClr>
              <a:buFont typeface="Noto Sans Symbols"/>
              <a:buNone/>
            </a:pPr>
            <a:r>
              <a:t/>
            </a:r>
            <a:endParaRPr b="0" i="0" sz="1757" u="none" cap="none" strike="noStrike">
              <a:solidFill>
                <a:schemeClr val="lt1"/>
              </a:solidFill>
              <a:latin typeface="Century Gothic"/>
              <a:ea typeface="Century Gothic"/>
              <a:cs typeface="Century Gothic"/>
              <a:sym typeface="Century Gothic"/>
            </a:endParaRPr>
          </a:p>
          <a:p>
            <a:pPr indent="-344488" lvl="0" marL="344488" marR="0" rtl="0" algn="l">
              <a:lnSpc>
                <a:spcPct val="80000"/>
              </a:lnSpc>
              <a:spcBef>
                <a:spcPts val="1000"/>
              </a:spcBef>
              <a:spcAft>
                <a:spcPts val="0"/>
              </a:spcAft>
              <a:buClr>
                <a:schemeClr val="accent1"/>
              </a:buClr>
              <a:buSzPts val="1554"/>
              <a:buFont typeface="Noto Sans Symbols"/>
              <a:buChar char="▶"/>
            </a:pPr>
            <a:r>
              <a:rPr b="0" i="0" lang="en-US" sz="1942" u="none" cap="none" strike="noStrike">
                <a:solidFill>
                  <a:schemeClr val="lt1"/>
                </a:solidFill>
                <a:latin typeface="Century Gothic"/>
                <a:ea typeface="Century Gothic"/>
                <a:cs typeface="Century Gothic"/>
                <a:sym typeface="Century Gothic"/>
              </a:rPr>
              <a:t>Found the number of Rail Road accidents for each state from 1975 to 2008.</a:t>
            </a:r>
            <a:endParaRPr/>
          </a:p>
          <a:p>
            <a:pPr indent="-188684" lvl="0" marL="287338" marR="0" rtl="0" algn="l">
              <a:lnSpc>
                <a:spcPct val="80000"/>
              </a:lnSpc>
              <a:spcBef>
                <a:spcPts val="1000"/>
              </a:spcBef>
              <a:spcAft>
                <a:spcPts val="0"/>
              </a:spcAft>
              <a:buClr>
                <a:schemeClr val="accent1"/>
              </a:buClr>
              <a:buSzPts val="1554"/>
              <a:buFont typeface="Courier New"/>
              <a:buNone/>
            </a:pPr>
            <a:r>
              <a:t/>
            </a:r>
            <a:endParaRPr b="0" i="0" sz="1942" u="none" cap="none" strike="noStrike">
              <a:solidFill>
                <a:schemeClr val="lt1"/>
              </a:solidFill>
              <a:latin typeface="Century Gothic"/>
              <a:ea typeface="Century Gothic"/>
              <a:cs typeface="Century Gothic"/>
              <a:sym typeface="Century Gothic"/>
            </a:endParaRPr>
          </a:p>
          <a:p>
            <a:pPr indent="-248920" lvl="0" marL="342900" marR="0" rtl="0" algn="l">
              <a:lnSpc>
                <a:spcPct val="80000"/>
              </a:lnSpc>
              <a:spcBef>
                <a:spcPts val="1000"/>
              </a:spcBef>
              <a:spcAft>
                <a:spcPts val="0"/>
              </a:spcAft>
              <a:buClr>
                <a:schemeClr val="accent1"/>
              </a:buClr>
              <a:buSzPts val="1480"/>
              <a:buFont typeface="Noto Sans Symbols"/>
              <a:buNone/>
            </a:pPr>
            <a:r>
              <a:t/>
            </a:r>
            <a:endParaRPr b="0" i="0" sz="185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838200" y="137945"/>
            <a:ext cx="10515600" cy="13255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4200" u="none" cap="none" strike="noStrike">
                <a:solidFill>
                  <a:schemeClr val="lt2"/>
                </a:solidFill>
                <a:latin typeface="Century Gothic"/>
                <a:ea typeface="Century Gothic"/>
                <a:cs typeface="Century Gothic"/>
                <a:sym typeface="Century Gothic"/>
              </a:rPr>
              <a:t>Busiest Airport</a:t>
            </a:r>
            <a:endParaRPr/>
          </a:p>
        </p:txBody>
      </p:sp>
      <p:sp>
        <p:nvSpPr>
          <p:cNvPr id="167" name="Shape 167"/>
          <p:cNvSpPr txBox="1"/>
          <p:nvPr>
            <p:ph idx="1" type="body"/>
          </p:nvPr>
        </p:nvSpPr>
        <p:spPr>
          <a:xfrm>
            <a:off x="141989" y="959836"/>
            <a:ext cx="10989838" cy="5838529"/>
          </a:xfrm>
          <a:prstGeom prst="rect">
            <a:avLst/>
          </a:prstGeom>
          <a:noFill/>
          <a:ln>
            <a:noFill/>
          </a:ln>
        </p:spPr>
        <p:txBody>
          <a:bodyPr anchorCtr="0" anchor="t" bIns="45700" lIns="91425" spcFirstLastPara="1" rIns="91425" wrap="square" tIns="45700">
            <a:noAutofit/>
          </a:bodyPr>
          <a:lstStyle/>
          <a:p>
            <a:pPr indent="0" lvl="0" marL="0" marR="0" rtl="0" algn="just">
              <a:lnSpc>
                <a:spcPct val="160000"/>
              </a:lnSpc>
              <a:spcBef>
                <a:spcPts val="0"/>
              </a:spcBef>
              <a:spcAft>
                <a:spcPts val="0"/>
              </a:spcAft>
              <a:buClr>
                <a:schemeClr val="accent1"/>
              </a:buClr>
              <a:buFont typeface="Noto Sans Symbols"/>
              <a:buNone/>
            </a:pPr>
            <a:r>
              <a:rPr b="0" i="0" lang="en-US" sz="1480" u="none" cap="none" strike="noStrike">
                <a:solidFill>
                  <a:schemeClr val="lt1"/>
                </a:solidFill>
                <a:latin typeface="Century Gothic"/>
                <a:ea typeface="Century Gothic"/>
                <a:cs typeface="Century Gothic"/>
                <a:sym typeface="Century Gothic"/>
              </a:rPr>
              <a:t>Found the busiest airport for each quarter for the years ranging from 2000 to 2008 in the dataset.</a:t>
            </a:r>
            <a:endParaRPr b="1" i="0" sz="1480" u="none" cap="none" strike="noStrike">
              <a:solidFill>
                <a:schemeClr val="lt1"/>
              </a:solidFill>
              <a:latin typeface="Century Gothic"/>
              <a:ea typeface="Century Gothic"/>
              <a:cs typeface="Century Gothic"/>
              <a:sym typeface="Century Gothic"/>
            </a:endParaRPr>
          </a:p>
          <a:p>
            <a:pPr indent="-342900" lvl="1" marL="342900" marR="0" rtl="0" algn="just">
              <a:lnSpc>
                <a:spcPct val="160000"/>
              </a:lnSpc>
              <a:spcBef>
                <a:spcPts val="1000"/>
              </a:spcBef>
              <a:spcAft>
                <a:spcPts val="0"/>
              </a:spcAft>
              <a:buClr>
                <a:schemeClr val="accent1"/>
              </a:buClr>
              <a:buSzPts val="1332"/>
              <a:buFont typeface="Noto Sans Symbols"/>
              <a:buChar char="▶"/>
            </a:pPr>
            <a:r>
              <a:rPr b="1" i="0" lang="en-US" sz="1665" u="none" cap="none" strike="noStrike">
                <a:solidFill>
                  <a:schemeClr val="lt1"/>
                </a:solidFill>
                <a:latin typeface="Century Gothic"/>
                <a:ea typeface="Century Gothic"/>
                <a:cs typeface="Century Gothic"/>
                <a:sym typeface="Century Gothic"/>
              </a:rPr>
              <a:t>Passenger Count </a:t>
            </a:r>
            <a:r>
              <a:rPr b="0" i="0" lang="en-US" sz="1480" u="none" cap="none" strike="noStrike">
                <a:solidFill>
                  <a:schemeClr val="lt1"/>
                </a:solidFill>
                <a:latin typeface="Century Gothic"/>
                <a:ea typeface="Century Gothic"/>
                <a:cs typeface="Century Gothic"/>
                <a:sym typeface="Century Gothic"/>
              </a:rPr>
              <a:t>– </a:t>
            </a:r>
            <a:r>
              <a:rPr b="0" i="0" lang="en-US" sz="1295" u="none" cap="none" strike="noStrike">
                <a:solidFill>
                  <a:schemeClr val="lt1"/>
                </a:solidFill>
                <a:latin typeface="Century Gothic"/>
                <a:ea typeface="Century Gothic"/>
                <a:cs typeface="Century Gothic"/>
                <a:sym typeface="Century Gothic"/>
              </a:rPr>
              <a:t>Compute the count of number of passengers to an airport for each quarter of the year. We used secondary sort 	to sort the input records of Origin Destination survey dataset by year &amp; quarter. </a:t>
            </a:r>
            <a:endParaRPr/>
          </a:p>
          <a:p>
            <a:pPr indent="-228600" lvl="2" marL="1143000" marR="0" rtl="0" algn="just">
              <a:lnSpc>
                <a:spcPct val="160000"/>
              </a:lnSpc>
              <a:spcBef>
                <a:spcPts val="1000"/>
              </a:spcBef>
              <a:spcAft>
                <a:spcPts val="0"/>
              </a:spcAft>
              <a:buClr>
                <a:schemeClr val="accent1"/>
              </a:buClr>
              <a:buSzPts val="1036"/>
              <a:buFont typeface="Noto Sans Symbols"/>
              <a:buChar char="▶"/>
            </a:pPr>
            <a:r>
              <a:rPr b="0" i="0" lang="en-US" sz="1295" u="none" cap="none" strike="noStrike">
                <a:solidFill>
                  <a:schemeClr val="lt1"/>
                </a:solidFill>
                <a:latin typeface="Century Gothic"/>
                <a:ea typeface="Century Gothic"/>
                <a:cs typeface="Century Gothic"/>
                <a:sym typeface="Century Gothic"/>
              </a:rPr>
              <a:t>To solve the problem, we need to sort the dataset on year, quarter and then by passenger count. </a:t>
            </a:r>
            <a:endParaRPr/>
          </a:p>
          <a:p>
            <a:pPr indent="-228600" lvl="2" marL="1143000" marR="0" rtl="0" algn="just">
              <a:lnSpc>
                <a:spcPct val="160000"/>
              </a:lnSpc>
              <a:spcBef>
                <a:spcPts val="1000"/>
              </a:spcBef>
              <a:spcAft>
                <a:spcPts val="0"/>
              </a:spcAft>
              <a:buClr>
                <a:schemeClr val="accent1"/>
              </a:buClr>
              <a:buSzPts val="1036"/>
              <a:buFont typeface="Noto Sans Symbols"/>
              <a:buChar char="▶"/>
            </a:pPr>
            <a:r>
              <a:rPr b="0" i="0" lang="en-US" sz="1295" u="none" cap="none" strike="noStrike">
                <a:solidFill>
                  <a:schemeClr val="lt1"/>
                </a:solidFill>
                <a:latin typeface="Century Gothic"/>
                <a:ea typeface="Century Gothic"/>
                <a:cs typeface="Century Gothic"/>
                <a:sym typeface="Century Gothic"/>
              </a:rPr>
              <a:t>We used the secondary sort logic to sort by Year and Quarter. In the reduce task, for each pair of year and quarter we store the passenger count for each destination using a hashmap.</a:t>
            </a:r>
            <a:endParaRPr/>
          </a:p>
          <a:p>
            <a:pPr indent="-228600" lvl="2" marL="1143000" marR="0" rtl="0" algn="just">
              <a:lnSpc>
                <a:spcPct val="160000"/>
              </a:lnSpc>
              <a:spcBef>
                <a:spcPts val="1000"/>
              </a:spcBef>
              <a:spcAft>
                <a:spcPts val="0"/>
              </a:spcAft>
              <a:buClr>
                <a:schemeClr val="accent1"/>
              </a:buClr>
              <a:buSzPts val="1036"/>
              <a:buFont typeface="Noto Sans Symbols"/>
              <a:buChar char="▶"/>
            </a:pPr>
            <a:r>
              <a:rPr b="0" i="0" lang="en-US" sz="1295" u="none" cap="none" strike="noStrike">
                <a:solidFill>
                  <a:schemeClr val="lt1"/>
                </a:solidFill>
                <a:latin typeface="Century Gothic"/>
                <a:ea typeface="Century Gothic"/>
                <a:cs typeface="Century Gothic"/>
                <a:sym typeface="Century Gothic"/>
              </a:rPr>
              <a:t>We find the destination with the maximum passenger count using the ValueComparator helper class. Thus, we emit the destination with maximum passenger count for each pair of year and quarter.</a:t>
            </a:r>
            <a:endParaRPr/>
          </a:p>
          <a:p>
            <a:pPr indent="-342900" lvl="2" marL="342900" marR="0" rtl="0" algn="just">
              <a:lnSpc>
                <a:spcPct val="160000"/>
              </a:lnSpc>
              <a:spcBef>
                <a:spcPts val="1000"/>
              </a:spcBef>
              <a:spcAft>
                <a:spcPts val="0"/>
              </a:spcAft>
              <a:buClr>
                <a:schemeClr val="accent1"/>
              </a:buClr>
              <a:buSzPts val="1332"/>
              <a:buFont typeface="Noto Sans Symbols"/>
              <a:buChar char="▶"/>
            </a:pPr>
            <a:r>
              <a:rPr b="1" i="0" lang="en-US" sz="1665" u="none" cap="none" strike="noStrike">
                <a:solidFill>
                  <a:schemeClr val="lt1"/>
                </a:solidFill>
                <a:latin typeface="Century Gothic"/>
                <a:ea typeface="Century Gothic"/>
                <a:cs typeface="Century Gothic"/>
                <a:sym typeface="Century Gothic"/>
              </a:rPr>
              <a:t>TransportPopulate</a:t>
            </a:r>
            <a:r>
              <a:rPr b="0" i="0" lang="en-US" sz="1480" u="none" cap="none" strike="noStrike">
                <a:solidFill>
                  <a:schemeClr val="lt1"/>
                </a:solidFill>
                <a:latin typeface="Century Gothic"/>
                <a:ea typeface="Century Gothic"/>
                <a:cs typeface="Century Gothic"/>
                <a:sym typeface="Century Gothic"/>
              </a:rPr>
              <a:t> -  </a:t>
            </a:r>
            <a:r>
              <a:rPr b="0" i="0" lang="en-US" sz="1295" u="none" cap="none" strike="noStrike">
                <a:solidFill>
                  <a:schemeClr val="lt1"/>
                </a:solidFill>
                <a:latin typeface="Century Gothic"/>
                <a:ea typeface="Century Gothic"/>
                <a:cs typeface="Century Gothic"/>
                <a:sym typeface="Century Gothic"/>
              </a:rPr>
              <a:t>Populate the On-time performance dataset in to the HBase table to perform the equi-join.</a:t>
            </a:r>
            <a:endParaRPr/>
          </a:p>
          <a:p>
            <a:pPr indent="-342900" lvl="0" marL="342900" marR="0" rtl="0" algn="just">
              <a:lnSpc>
                <a:spcPct val="160000"/>
              </a:lnSpc>
              <a:spcBef>
                <a:spcPts val="1000"/>
              </a:spcBef>
              <a:spcAft>
                <a:spcPts val="0"/>
              </a:spcAft>
              <a:buClr>
                <a:schemeClr val="accent1"/>
              </a:buClr>
              <a:buSzPts val="1332"/>
              <a:buFont typeface="Noto Sans Symbols"/>
              <a:buChar char="▶"/>
            </a:pPr>
            <a:r>
              <a:rPr b="1" i="0" lang="en-US" sz="1665" u="none" cap="none" strike="noStrike">
                <a:solidFill>
                  <a:schemeClr val="lt1"/>
                </a:solidFill>
                <a:latin typeface="Century Gothic"/>
                <a:ea typeface="Century Gothic"/>
                <a:cs typeface="Century Gothic"/>
                <a:sym typeface="Century Gothic"/>
              </a:rPr>
              <a:t>Average Delay calculation </a:t>
            </a:r>
            <a:r>
              <a:rPr b="0" i="0" lang="en-US" sz="1665" u="none" cap="none" strike="noStrike">
                <a:solidFill>
                  <a:schemeClr val="lt1"/>
                </a:solidFill>
                <a:latin typeface="Century Gothic"/>
                <a:ea typeface="Century Gothic"/>
                <a:cs typeface="Century Gothic"/>
                <a:sym typeface="Century Gothic"/>
              </a:rPr>
              <a:t>– </a:t>
            </a:r>
            <a:r>
              <a:rPr b="0" i="0" lang="en-US" sz="1295" u="none" cap="none" strike="noStrike">
                <a:solidFill>
                  <a:schemeClr val="lt1"/>
                </a:solidFill>
                <a:latin typeface="Century Gothic"/>
                <a:ea typeface="Century Gothic"/>
                <a:cs typeface="Century Gothic"/>
                <a:sym typeface="Century Gothic"/>
              </a:rPr>
              <a:t>Compute the average delay for the busiest airports for each quarter of the years ranging from 2000 to 2008. We performed an equi-join of the On-time performance dataset and the result of the Passenger Count.</a:t>
            </a:r>
            <a:endParaRPr/>
          </a:p>
          <a:p>
            <a:pPr indent="-228600" lvl="2" marL="1143000" marR="0" rtl="0" algn="just">
              <a:lnSpc>
                <a:spcPct val="160000"/>
              </a:lnSpc>
              <a:spcBef>
                <a:spcPts val="1000"/>
              </a:spcBef>
              <a:spcAft>
                <a:spcPts val="0"/>
              </a:spcAft>
              <a:buClr>
                <a:schemeClr val="accent1"/>
              </a:buClr>
              <a:buSzPts val="1036"/>
              <a:buFont typeface="Noto Sans Symbols"/>
              <a:buChar char="▶"/>
            </a:pPr>
            <a:r>
              <a:rPr b="0" i="0" lang="en-US" sz="1295" u="none" cap="none" strike="noStrike">
                <a:solidFill>
                  <a:schemeClr val="lt1"/>
                </a:solidFill>
                <a:latin typeface="Century Gothic"/>
                <a:ea typeface="Century Gothic"/>
                <a:cs typeface="Century Gothic"/>
                <a:sym typeface="Century Gothic"/>
              </a:rPr>
              <a:t>We added the result from the PassengerCount task to an arraylist &lt;String&gt; - busiestAirport</a:t>
            </a:r>
            <a:endParaRPr/>
          </a:p>
          <a:p>
            <a:pPr indent="-347663" lvl="0" marL="1198563" marR="0" rtl="0" algn="just">
              <a:lnSpc>
                <a:spcPct val="160000"/>
              </a:lnSpc>
              <a:spcBef>
                <a:spcPts val="1000"/>
              </a:spcBef>
              <a:spcAft>
                <a:spcPts val="0"/>
              </a:spcAft>
              <a:buClr>
                <a:schemeClr val="accent1"/>
              </a:buClr>
              <a:buSzPts val="1036"/>
              <a:buFont typeface="Noto Sans Symbols"/>
              <a:buChar char="▶"/>
            </a:pPr>
            <a:r>
              <a:rPr b="0" i="0" lang="en-US" sz="1295" u="none" cap="none" strike="noStrike">
                <a:solidFill>
                  <a:schemeClr val="lt1"/>
                </a:solidFill>
                <a:latin typeface="Century Gothic"/>
                <a:ea typeface="Century Gothic"/>
                <a:cs typeface="Century Gothic"/>
                <a:sym typeface="Century Gothic"/>
              </a:rPr>
              <a:t>For each year, quarter and destination from the arraylist we find the average delay from the transportTable in HBase.</a:t>
            </a:r>
            <a:endParaRPr/>
          </a:p>
          <a:p>
            <a:pPr indent="-3175" lvl="2" marL="460375" marR="0" rtl="0" algn="just">
              <a:lnSpc>
                <a:spcPct val="160000"/>
              </a:lnSpc>
              <a:spcBef>
                <a:spcPts val="1000"/>
              </a:spcBef>
              <a:spcAft>
                <a:spcPts val="0"/>
              </a:spcAft>
              <a:buClr>
                <a:schemeClr val="accent1"/>
              </a:buClr>
              <a:buFont typeface="Noto Sans Symbols"/>
              <a:buNone/>
            </a:pPr>
            <a:r>
              <a:t/>
            </a:r>
            <a:endParaRPr b="0" i="0" sz="1295" u="none" cap="none" strike="noStrike">
              <a:solidFill>
                <a:schemeClr val="lt1"/>
              </a:solidFill>
              <a:latin typeface="Century Gothic"/>
              <a:ea typeface="Century Gothic"/>
              <a:cs typeface="Century Gothic"/>
              <a:sym typeface="Century Gothic"/>
            </a:endParaRPr>
          </a:p>
          <a:p>
            <a:pPr indent="-3175" lvl="2" marL="460375" marR="0" rtl="0" algn="just">
              <a:lnSpc>
                <a:spcPct val="160000"/>
              </a:lnSpc>
              <a:spcBef>
                <a:spcPts val="1000"/>
              </a:spcBef>
              <a:spcAft>
                <a:spcPts val="0"/>
              </a:spcAft>
              <a:buClr>
                <a:schemeClr val="accent1"/>
              </a:buClr>
              <a:buFont typeface="Noto Sans Symbols"/>
              <a:buNone/>
            </a:pPr>
            <a:r>
              <a:t/>
            </a:r>
            <a:endParaRPr b="0" i="0" sz="1480" u="none" cap="none" strike="noStrike">
              <a:solidFill>
                <a:schemeClr val="lt1"/>
              </a:solidFill>
              <a:latin typeface="Century Gothic"/>
              <a:ea typeface="Century Gothic"/>
              <a:cs typeface="Century Gothic"/>
              <a:sym typeface="Century Gothic"/>
            </a:endParaRPr>
          </a:p>
          <a:p>
            <a:pPr indent="0" lvl="0" marL="0" marR="0" rtl="0" algn="just">
              <a:lnSpc>
                <a:spcPct val="160000"/>
              </a:lnSpc>
              <a:spcBef>
                <a:spcPts val="1000"/>
              </a:spcBef>
              <a:spcAft>
                <a:spcPts val="0"/>
              </a:spcAft>
              <a:buClr>
                <a:schemeClr val="accent1"/>
              </a:buClr>
              <a:buFont typeface="Noto Sans Symbols"/>
              <a:buNone/>
            </a:pPr>
            <a:r>
              <a:t/>
            </a:r>
            <a:endParaRPr b="0" i="0" sz="148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4200" u="none" cap="none" strike="noStrike">
                <a:solidFill>
                  <a:schemeClr val="lt2"/>
                </a:solidFill>
                <a:latin typeface="Century Gothic"/>
                <a:ea typeface="Century Gothic"/>
                <a:cs typeface="Century Gothic"/>
                <a:sym typeface="Century Gothic"/>
              </a:rPr>
              <a:t>Busiest Airport</a:t>
            </a:r>
            <a:endParaRPr/>
          </a:p>
        </p:txBody>
      </p:sp>
      <p:sp>
        <p:nvSpPr>
          <p:cNvPr id="173" name="Shape 173"/>
          <p:cNvSpPr/>
          <p:nvPr/>
        </p:nvSpPr>
        <p:spPr>
          <a:xfrm>
            <a:off x="1103313" y="2052638"/>
            <a:ext cx="8947150" cy="4195762"/>
          </a:xfrm>
          <a:custGeom>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a:spcBef>
                <a:spcPts val="0"/>
              </a:spcBef>
              <a:spcAft>
                <a:spcPts val="0"/>
              </a:spcAft>
              <a:buNone/>
            </a:pPr>
            <a:r>
              <a:t/>
            </a:r>
            <a:endParaRPr/>
          </a:p>
        </p:txBody>
      </p:sp>
      <p:grpSp>
        <p:nvGrpSpPr>
          <p:cNvPr id="174" name="Shape 174"/>
          <p:cNvGrpSpPr/>
          <p:nvPr/>
        </p:nvGrpSpPr>
        <p:grpSpPr>
          <a:xfrm>
            <a:off x="1132492" y="1911294"/>
            <a:ext cx="9445028" cy="4225592"/>
            <a:chOff x="490708" y="1343344"/>
            <a:chExt cx="9445028" cy="4225592"/>
          </a:xfrm>
        </p:grpSpPr>
        <p:sp>
          <p:nvSpPr>
            <p:cNvPr id="175" name="Shape 175"/>
            <p:cNvSpPr/>
            <p:nvPr/>
          </p:nvSpPr>
          <p:spPr>
            <a:xfrm>
              <a:off x="2408118" y="3762854"/>
              <a:ext cx="6309909" cy="1806082"/>
            </a:xfrm>
            <a:prstGeom prst="roundRect">
              <a:avLst>
                <a:gd fmla="val 16667" name="adj"/>
              </a:avLst>
            </a:prstGeom>
            <a:solidFill>
              <a:srgbClr val="E5C13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txBox="1"/>
            <p:nvPr/>
          </p:nvSpPr>
          <p:spPr>
            <a:xfrm>
              <a:off x="2496284" y="3851020"/>
              <a:ext cx="6133577" cy="1629750"/>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lt1"/>
                </a:buClr>
                <a:buFont typeface="Century Gothic"/>
                <a:buNone/>
              </a:pPr>
              <a:r>
                <a:rPr b="1" i="0" lang="en-US" sz="1600" u="none" cap="none" strike="noStrike">
                  <a:solidFill>
                    <a:schemeClr val="lt1"/>
                  </a:solidFill>
                  <a:latin typeface="Century Gothic"/>
                  <a:ea typeface="Century Gothic"/>
                  <a:cs typeface="Century Gothic"/>
                  <a:sym typeface="Century Gothic"/>
                </a:rPr>
                <a:t>Average Delay calculation:</a:t>
              </a:r>
              <a:endParaRPr/>
            </a:p>
            <a:p>
              <a:pPr indent="0" lvl="0" marL="0" marR="0" rtl="0" algn="ctr">
                <a:lnSpc>
                  <a:spcPct val="90000"/>
                </a:lnSpc>
                <a:spcBef>
                  <a:spcPts val="560"/>
                </a:spcBef>
                <a:spcAft>
                  <a:spcPts val="0"/>
                </a:spcAft>
                <a:buClr>
                  <a:schemeClr val="lt1"/>
                </a:buClr>
                <a:buFont typeface="Century Gothic"/>
                <a:buNone/>
              </a:pPr>
              <a:r>
                <a:rPr b="0" i="0" lang="en-US" sz="1600" u="none" cap="none" strike="noStrike">
                  <a:solidFill>
                    <a:schemeClr val="lt1"/>
                  </a:solidFill>
                  <a:latin typeface="Century Gothic"/>
                  <a:ea typeface="Century Gothic"/>
                  <a:cs typeface="Century Gothic"/>
                  <a:sym typeface="Century Gothic"/>
                </a:rPr>
                <a:t>Compute the average delay for the busiest airports for each quarter of the years ranging from 2000 to 2008. We performed an equi-join of the On-time performance dataset and the result of the Passenger Count.</a:t>
              </a:r>
              <a:endParaRPr b="0" i="0" sz="1600" u="none" cap="none" strike="noStrike">
                <a:solidFill>
                  <a:schemeClr val="lt1"/>
                </a:solidFill>
                <a:latin typeface="Century Gothic"/>
                <a:ea typeface="Century Gothic"/>
                <a:cs typeface="Century Gothic"/>
                <a:sym typeface="Century Gothic"/>
              </a:endParaRPr>
            </a:p>
          </p:txBody>
        </p:sp>
        <p:sp>
          <p:nvSpPr>
            <p:cNvPr id="177" name="Shape 177"/>
            <p:cNvSpPr/>
            <p:nvPr/>
          </p:nvSpPr>
          <p:spPr>
            <a:xfrm rot="-3022006">
              <a:off x="6098891" y="3311726"/>
              <a:ext cx="1171544" cy="0"/>
            </a:xfrm>
            <a:custGeom>
              <a:pathLst>
                <a:path extrusionOk="0" h="120000" w="120000">
                  <a:moveTo>
                    <a:pt x="0" y="0"/>
                  </a:moveTo>
                  <a:lnTo>
                    <a:pt x="119999" y="0"/>
                  </a:lnTo>
                </a:path>
              </a:pathLst>
            </a:custGeom>
            <a:noFill/>
            <a:ln cap="rnd" cmpd="sng" w="19050">
              <a:solidFill>
                <a:srgbClr val="E5C131"/>
              </a:solidFill>
              <a:prstDash val="solid"/>
              <a:round/>
              <a:headEnd len="sm" w="sm" type="none"/>
              <a:tailEnd len="sm" w="sm" type="none"/>
            </a:ln>
          </p:spPr>
        </p:sp>
        <p:sp>
          <p:nvSpPr>
            <p:cNvPr id="178" name="Shape 178"/>
            <p:cNvSpPr/>
            <p:nvPr/>
          </p:nvSpPr>
          <p:spPr>
            <a:xfrm>
              <a:off x="5408773" y="1378086"/>
              <a:ext cx="4526963" cy="1482511"/>
            </a:xfrm>
            <a:prstGeom prst="roundRect">
              <a:avLst>
                <a:gd fmla="val 16667" name="adj"/>
              </a:avLst>
            </a:prstGeom>
            <a:solidFill>
              <a:srgbClr val="EE782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txBox="1"/>
            <p:nvPr/>
          </p:nvSpPr>
          <p:spPr>
            <a:xfrm>
              <a:off x="5481143" y="1450456"/>
              <a:ext cx="4382223" cy="133777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Font typeface="Century Gothic"/>
                <a:buNone/>
              </a:pPr>
              <a:r>
                <a:rPr b="1" i="0" lang="en-US" sz="1800" u="none" cap="none" strike="noStrike">
                  <a:solidFill>
                    <a:schemeClr val="lt1"/>
                  </a:solidFill>
                  <a:latin typeface="Century Gothic"/>
                  <a:ea typeface="Century Gothic"/>
                  <a:cs typeface="Century Gothic"/>
                  <a:sym typeface="Century Gothic"/>
                </a:rPr>
                <a:t>TransportPopulate:</a:t>
              </a:r>
              <a:endParaRPr/>
            </a:p>
            <a:p>
              <a:pPr indent="0" lvl="0" marL="0" marR="0" rtl="0" algn="ctr">
                <a:lnSpc>
                  <a:spcPct val="90000"/>
                </a:lnSpc>
                <a:spcBef>
                  <a:spcPts val="630"/>
                </a:spcBef>
                <a:spcAft>
                  <a:spcPts val="0"/>
                </a:spcAft>
                <a:buClr>
                  <a:schemeClr val="lt1"/>
                </a:buClr>
                <a:buFont typeface="Century Gothic"/>
                <a:buNone/>
              </a:pPr>
              <a:r>
                <a:rPr b="0" i="0" lang="en-US" sz="1800" u="none" cap="none" strike="noStrike">
                  <a:solidFill>
                    <a:schemeClr val="lt1"/>
                  </a:solidFill>
                  <a:latin typeface="Century Gothic"/>
                  <a:ea typeface="Century Gothic"/>
                  <a:cs typeface="Century Gothic"/>
                  <a:sym typeface="Century Gothic"/>
                </a:rPr>
                <a:t>Populate the On-time performance dataset in to the HBase table to perform the equi-join.</a:t>
              </a:r>
              <a:endParaRPr/>
            </a:p>
          </p:txBody>
        </p:sp>
        <p:sp>
          <p:nvSpPr>
            <p:cNvPr id="180" name="Shape 180"/>
            <p:cNvSpPr/>
            <p:nvPr/>
          </p:nvSpPr>
          <p:spPr>
            <a:xfrm rot="-8331348">
              <a:off x="3435966" y="3352426"/>
              <a:ext cx="1247583" cy="0"/>
            </a:xfrm>
            <a:custGeom>
              <a:pathLst>
                <a:path extrusionOk="0" h="120000" w="120000">
                  <a:moveTo>
                    <a:pt x="0" y="0"/>
                  </a:moveTo>
                  <a:lnTo>
                    <a:pt x="120000" y="0"/>
                  </a:lnTo>
                </a:path>
              </a:pathLst>
            </a:custGeom>
            <a:noFill/>
            <a:ln cap="rnd" cmpd="sng" w="19050">
              <a:solidFill>
                <a:srgbClr val="E5C131"/>
              </a:solidFill>
              <a:prstDash val="solid"/>
              <a:round/>
              <a:headEnd len="sm" w="sm" type="none"/>
              <a:tailEnd len="sm" w="sm" type="none"/>
            </a:ln>
          </p:spPr>
        </p:sp>
        <p:sp>
          <p:nvSpPr>
            <p:cNvPr id="181" name="Shape 181"/>
            <p:cNvSpPr/>
            <p:nvPr/>
          </p:nvSpPr>
          <p:spPr>
            <a:xfrm>
              <a:off x="490708" y="1343344"/>
              <a:ext cx="4368879" cy="1598654"/>
            </a:xfrm>
            <a:prstGeom prst="roundRect">
              <a:avLst>
                <a:gd fmla="val 16667" name="adj"/>
              </a:avLst>
            </a:prstGeom>
            <a:solidFill>
              <a:srgbClr val="59A0F5"/>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txBox="1"/>
            <p:nvPr/>
          </p:nvSpPr>
          <p:spPr>
            <a:xfrm>
              <a:off x="568748" y="1421384"/>
              <a:ext cx="4212799" cy="1442574"/>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lt1"/>
                </a:buClr>
                <a:buFont typeface="Century Gothic"/>
                <a:buNone/>
              </a:pPr>
              <a:r>
                <a:rPr b="1" i="0" lang="en-US" sz="1400" u="none" cap="none" strike="noStrike">
                  <a:solidFill>
                    <a:schemeClr val="lt1"/>
                  </a:solidFill>
                  <a:latin typeface="Century Gothic"/>
                  <a:ea typeface="Century Gothic"/>
                  <a:cs typeface="Century Gothic"/>
                  <a:sym typeface="Century Gothic"/>
                </a:rPr>
                <a:t>Passenger Count :</a:t>
              </a:r>
              <a:endParaRPr/>
            </a:p>
            <a:p>
              <a:pPr indent="0" lvl="0" marL="0" marR="0" rtl="0" algn="ctr">
                <a:lnSpc>
                  <a:spcPct val="90000"/>
                </a:lnSpc>
                <a:spcBef>
                  <a:spcPts val="490"/>
                </a:spcBef>
                <a:spcAft>
                  <a:spcPts val="0"/>
                </a:spcAft>
                <a:buClr>
                  <a:schemeClr val="lt1"/>
                </a:buClr>
                <a:buFont typeface="Century Gothic"/>
                <a:buNone/>
              </a:pPr>
              <a:r>
                <a:rPr b="0" i="0" lang="en-US" sz="1400" u="none" cap="none" strike="noStrike">
                  <a:solidFill>
                    <a:schemeClr val="lt1"/>
                  </a:solidFill>
                  <a:latin typeface="Century Gothic"/>
                  <a:ea typeface="Century Gothic"/>
                  <a:cs typeface="Century Gothic"/>
                  <a:sym typeface="Century Gothic"/>
                </a:rPr>
                <a:t>Compute the count of number of passengers to an airport for each quarter of the year. We used secondary sort to sort the input records of Origin Destination survey dataset by year &amp; quarter. </a:t>
              </a:r>
              <a:endParaRPr b="0" i="0" sz="14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838200" y="120906"/>
            <a:ext cx="10515600" cy="103480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2"/>
              </a:buClr>
              <a:buFont typeface="Century Gothic"/>
              <a:buNone/>
            </a:pPr>
            <a:r>
              <a:rPr b="0" i="0" lang="en-US" sz="4200" u="none" cap="none" strike="noStrike">
                <a:solidFill>
                  <a:schemeClr val="lt2"/>
                </a:solidFill>
                <a:latin typeface="Century Gothic"/>
                <a:ea typeface="Century Gothic"/>
                <a:cs typeface="Century Gothic"/>
                <a:sym typeface="Century Gothic"/>
              </a:rPr>
              <a:t>Busiest Airport(Outputs)</a:t>
            </a:r>
            <a:endParaRPr/>
          </a:p>
        </p:txBody>
      </p:sp>
      <p:sp>
        <p:nvSpPr>
          <p:cNvPr id="188" name="Shape 188"/>
          <p:cNvSpPr txBox="1"/>
          <p:nvPr>
            <p:ph idx="1" type="body"/>
          </p:nvPr>
        </p:nvSpPr>
        <p:spPr>
          <a:xfrm>
            <a:off x="709937" y="1155711"/>
            <a:ext cx="3322511" cy="34442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Font typeface="Noto Sans Symbols"/>
              <a:buNone/>
            </a:pPr>
            <a:r>
              <a:rPr b="0" i="0" lang="en-US" sz="1850" u="none" cap="none" strike="noStrike">
                <a:solidFill>
                  <a:schemeClr val="lt1"/>
                </a:solidFill>
                <a:latin typeface="Century Gothic"/>
                <a:ea typeface="Century Gothic"/>
                <a:cs typeface="Century Gothic"/>
                <a:sym typeface="Century Gothic"/>
              </a:rPr>
              <a:t> TransportPopulate :</a:t>
            </a:r>
            <a:endParaRPr/>
          </a:p>
          <a:p>
            <a:pPr indent="-248920" lvl="0" marL="342900" marR="0" rtl="0" algn="l">
              <a:lnSpc>
                <a:spcPct val="80000"/>
              </a:lnSpc>
              <a:spcBef>
                <a:spcPts val="1000"/>
              </a:spcBef>
              <a:spcAft>
                <a:spcPts val="0"/>
              </a:spcAft>
              <a:buClr>
                <a:schemeClr val="accent1"/>
              </a:buClr>
              <a:buSzPts val="1480"/>
              <a:buFont typeface="Noto Sans Symbols"/>
              <a:buNone/>
            </a:pPr>
            <a:r>
              <a:t/>
            </a:r>
            <a:endParaRPr b="0" i="0" sz="1850" u="none" cap="none" strike="noStrike">
              <a:solidFill>
                <a:schemeClr val="lt1"/>
              </a:solidFill>
              <a:latin typeface="Century Gothic"/>
              <a:ea typeface="Century Gothic"/>
              <a:cs typeface="Century Gothic"/>
              <a:sym typeface="Century Gothic"/>
            </a:endParaRPr>
          </a:p>
        </p:txBody>
      </p:sp>
      <p:sp>
        <p:nvSpPr>
          <p:cNvPr id="189" name="Shape 189"/>
          <p:cNvSpPr txBox="1"/>
          <p:nvPr>
            <p:ph idx="2" type="body"/>
          </p:nvPr>
        </p:nvSpPr>
        <p:spPr>
          <a:xfrm>
            <a:off x="5377721" y="1155711"/>
            <a:ext cx="3698125" cy="34442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Font typeface="Noto Sans Symbols"/>
              <a:buNone/>
            </a:pPr>
            <a:r>
              <a:rPr b="0" i="0" lang="en-US" sz="1850" u="none" cap="none" strike="noStrike">
                <a:solidFill>
                  <a:schemeClr val="lt1"/>
                </a:solidFill>
                <a:latin typeface="Century Gothic"/>
                <a:ea typeface="Century Gothic"/>
                <a:cs typeface="Century Gothic"/>
                <a:sym typeface="Century Gothic"/>
              </a:rPr>
              <a:t>Passenger Count:</a:t>
            </a:r>
            <a:endParaRPr/>
          </a:p>
          <a:p>
            <a:pPr indent="-248920" lvl="0" marL="342900" marR="0" rtl="0" algn="l">
              <a:lnSpc>
                <a:spcPct val="80000"/>
              </a:lnSpc>
              <a:spcBef>
                <a:spcPts val="1000"/>
              </a:spcBef>
              <a:spcAft>
                <a:spcPts val="0"/>
              </a:spcAft>
              <a:buClr>
                <a:schemeClr val="accent1"/>
              </a:buClr>
              <a:buSzPts val="1480"/>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248920" lvl="0" marL="342900" marR="0" rtl="0" algn="l">
              <a:lnSpc>
                <a:spcPct val="80000"/>
              </a:lnSpc>
              <a:spcBef>
                <a:spcPts val="1000"/>
              </a:spcBef>
              <a:spcAft>
                <a:spcPts val="0"/>
              </a:spcAft>
              <a:buClr>
                <a:schemeClr val="accent1"/>
              </a:buClr>
              <a:buSzPts val="1480"/>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248920" lvl="0" marL="342900" marR="0" rtl="0" algn="l">
              <a:lnSpc>
                <a:spcPct val="80000"/>
              </a:lnSpc>
              <a:spcBef>
                <a:spcPts val="1000"/>
              </a:spcBef>
              <a:spcAft>
                <a:spcPts val="0"/>
              </a:spcAft>
              <a:buClr>
                <a:schemeClr val="accent1"/>
              </a:buClr>
              <a:buSzPts val="1480"/>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248920" lvl="0" marL="342900" marR="0" rtl="0" algn="l">
              <a:lnSpc>
                <a:spcPct val="80000"/>
              </a:lnSpc>
              <a:spcBef>
                <a:spcPts val="1000"/>
              </a:spcBef>
              <a:spcAft>
                <a:spcPts val="0"/>
              </a:spcAft>
              <a:buClr>
                <a:schemeClr val="accent1"/>
              </a:buClr>
              <a:buSzPts val="1480"/>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248920" lvl="0" marL="342900" marR="0" rtl="0" algn="l">
              <a:lnSpc>
                <a:spcPct val="80000"/>
              </a:lnSpc>
              <a:spcBef>
                <a:spcPts val="1000"/>
              </a:spcBef>
              <a:spcAft>
                <a:spcPts val="0"/>
              </a:spcAft>
              <a:buClr>
                <a:schemeClr val="accent1"/>
              </a:buClr>
              <a:buSzPts val="1480"/>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0" lvl="0" marL="0" marR="0" rtl="0" algn="l">
              <a:lnSpc>
                <a:spcPct val="80000"/>
              </a:lnSpc>
              <a:spcBef>
                <a:spcPts val="1000"/>
              </a:spcBef>
              <a:spcAft>
                <a:spcPts val="0"/>
              </a:spcAft>
              <a:buClr>
                <a:schemeClr val="accent1"/>
              </a:buClr>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248920" lvl="0" marL="342900" marR="0" rtl="0" algn="l">
              <a:lnSpc>
                <a:spcPct val="80000"/>
              </a:lnSpc>
              <a:spcBef>
                <a:spcPts val="1000"/>
              </a:spcBef>
              <a:spcAft>
                <a:spcPts val="0"/>
              </a:spcAft>
              <a:buClr>
                <a:schemeClr val="accent1"/>
              </a:buClr>
              <a:buSzPts val="1480"/>
              <a:buFont typeface="Noto Sans Symbols"/>
              <a:buNone/>
            </a:pPr>
            <a:r>
              <a:t/>
            </a:r>
            <a:endParaRPr b="0" i="0" sz="1850" u="none" cap="none" strike="noStrike">
              <a:solidFill>
                <a:schemeClr val="lt1"/>
              </a:solidFill>
              <a:latin typeface="Century Gothic"/>
              <a:ea typeface="Century Gothic"/>
              <a:cs typeface="Century Gothic"/>
              <a:sym typeface="Century Gothic"/>
            </a:endParaRPr>
          </a:p>
        </p:txBody>
      </p:sp>
      <p:pic>
        <p:nvPicPr>
          <p:cNvPr descr="C:\Users\Survi\AppData\Local\Microsoft\Windows\INetCache\Content.Word\WhatsApp Image 2017-04-17 at 9.49.28 PM.JPEG" id="190" name="Shape 190"/>
          <p:cNvPicPr preferRelativeResize="0"/>
          <p:nvPr/>
        </p:nvPicPr>
        <p:blipFill rotWithShape="1">
          <a:blip r:embed="rId3">
            <a:alphaModFix/>
          </a:blip>
          <a:srcRect b="0" l="0" r="0" t="0"/>
          <a:stretch/>
        </p:blipFill>
        <p:spPr>
          <a:xfrm>
            <a:off x="838200" y="1568290"/>
            <a:ext cx="4080250" cy="3203648"/>
          </a:xfrm>
          <a:prstGeom prst="rect">
            <a:avLst/>
          </a:prstGeom>
          <a:noFill/>
          <a:ln>
            <a:noFill/>
          </a:ln>
        </p:spPr>
      </p:pic>
      <p:pic>
        <p:nvPicPr>
          <p:cNvPr descr="https://lh4.googleusercontent.com/SF6v8uHU-L4iL2o-Jk6Tze128Mzx7wB-OdHrjMYdIV2ZZswgE-HVwdqXMTqhSa6x2I0qCfEioLOdMslLeDJpU8sS-pqAE6bpX1o6Lp0kZ_HOwkB4YDuLfUzIza2dofhPFLvQL7eR" id="191" name="Shape 191"/>
          <p:cNvPicPr preferRelativeResize="0"/>
          <p:nvPr/>
        </p:nvPicPr>
        <p:blipFill rotWithShape="1">
          <a:blip r:embed="rId4">
            <a:alphaModFix/>
          </a:blip>
          <a:srcRect b="0" l="0" r="0" t="0"/>
          <a:stretch/>
        </p:blipFill>
        <p:spPr>
          <a:xfrm>
            <a:off x="5460130" y="1500136"/>
            <a:ext cx="5834441" cy="3271802"/>
          </a:xfrm>
          <a:prstGeom prst="rect">
            <a:avLst/>
          </a:prstGeom>
          <a:noFill/>
          <a:ln>
            <a:noFill/>
          </a:ln>
        </p:spPr>
      </p:pic>
      <p:pic>
        <p:nvPicPr>
          <p:cNvPr descr="C:\Users\Survi\AppData\Local\Microsoft\Windows\INetCache\Content.Word\Captureasd.png" id="192" name="Shape 192"/>
          <p:cNvPicPr preferRelativeResize="0"/>
          <p:nvPr/>
        </p:nvPicPr>
        <p:blipFill rotWithShape="1">
          <a:blip r:embed="rId5">
            <a:alphaModFix/>
          </a:blip>
          <a:srcRect b="57128" l="0" r="0" t="0"/>
          <a:stretch/>
        </p:blipFill>
        <p:spPr>
          <a:xfrm>
            <a:off x="3035306" y="5236055"/>
            <a:ext cx="6608491" cy="1436450"/>
          </a:xfrm>
          <a:prstGeom prst="rect">
            <a:avLst/>
          </a:prstGeom>
          <a:noFill/>
          <a:ln>
            <a:noFill/>
          </a:ln>
        </p:spPr>
      </p:pic>
      <p:sp>
        <p:nvSpPr>
          <p:cNvPr id="193" name="Shape 193"/>
          <p:cNvSpPr txBox="1"/>
          <p:nvPr/>
        </p:nvSpPr>
        <p:spPr>
          <a:xfrm>
            <a:off x="4579880" y="4845099"/>
            <a:ext cx="328074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entury Gothic"/>
                <a:ea typeface="Century Gothic"/>
                <a:cs typeface="Century Gothic"/>
                <a:sym typeface="Century Gothic"/>
              </a:rPr>
              <a:t>Average Delay calculation: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Shape 198"/>
          <p:cNvPicPr preferRelativeResize="0"/>
          <p:nvPr/>
        </p:nvPicPr>
        <p:blipFill rotWithShape="1">
          <a:blip r:embed="rId3">
            <a:alphaModFix/>
          </a:blip>
          <a:srcRect b="0" l="0" r="0" t="0"/>
          <a:stretch/>
        </p:blipFill>
        <p:spPr>
          <a:xfrm>
            <a:off x="90872" y="664502"/>
            <a:ext cx="10478683" cy="59350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838200" y="365126"/>
            <a:ext cx="10515600" cy="92980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Font typeface="Century Gothic"/>
              <a:buNone/>
            </a:pPr>
            <a:r>
              <a:rPr b="0" i="0" lang="en-US" sz="4000" u="none" cap="none" strike="noStrike">
                <a:solidFill>
                  <a:schemeClr val="lt1"/>
                </a:solidFill>
                <a:latin typeface="Century Gothic"/>
                <a:ea typeface="Century Gothic"/>
                <a:cs typeface="Century Gothic"/>
                <a:sym typeface="Century Gothic"/>
              </a:rPr>
              <a:t>Best Airline</a:t>
            </a:r>
            <a:endParaRPr/>
          </a:p>
        </p:txBody>
      </p:sp>
      <p:sp>
        <p:nvSpPr>
          <p:cNvPr id="204" name="Shape 204"/>
          <p:cNvSpPr txBox="1"/>
          <p:nvPr>
            <p:ph idx="1" type="body"/>
          </p:nvPr>
        </p:nvSpPr>
        <p:spPr>
          <a:xfrm>
            <a:off x="554224" y="1340363"/>
            <a:ext cx="10515600" cy="5594310"/>
          </a:xfrm>
          <a:prstGeom prst="rect">
            <a:avLst/>
          </a:prstGeom>
          <a:noFill/>
          <a:ln>
            <a:noFill/>
          </a:ln>
        </p:spPr>
        <p:txBody>
          <a:bodyPr anchorCtr="0" anchor="t" bIns="45700" lIns="91425" spcFirstLastPara="1" rIns="91425" wrap="square" tIns="45700">
            <a:noAutofit/>
          </a:bodyPr>
          <a:lstStyle/>
          <a:p>
            <a:pPr indent="0" lvl="1" marL="114300" marR="0" rtl="0" algn="l">
              <a:lnSpc>
                <a:spcPct val="80000"/>
              </a:lnSpc>
              <a:spcBef>
                <a:spcPts val="0"/>
              </a:spcBef>
              <a:spcAft>
                <a:spcPts val="0"/>
              </a:spcAft>
              <a:buClr>
                <a:schemeClr val="accent1"/>
              </a:buClr>
              <a:buFont typeface="Noto Sans Symbols"/>
              <a:buNone/>
            </a:pPr>
            <a:r>
              <a:rPr b="0" i="0" lang="en-US" sz="1360" u="none" cap="none" strike="noStrike">
                <a:solidFill>
                  <a:schemeClr val="lt1"/>
                </a:solidFill>
                <a:latin typeface="Century Gothic"/>
                <a:ea typeface="Century Gothic"/>
                <a:cs typeface="Century Gothic"/>
                <a:sym typeface="Century Gothic"/>
              </a:rPr>
              <a:t>Found the best airline for the year 2007 by computing the average rank for each airline based on the below mentioned categories and reporting a 10-element-rank from highest to lowest.</a:t>
            </a:r>
            <a:endParaRPr/>
          </a:p>
          <a:p>
            <a:pPr indent="-216662" lvl="1" marL="400050" marR="0" rtl="0" algn="l">
              <a:lnSpc>
                <a:spcPct val="80000"/>
              </a:lnSpc>
              <a:spcBef>
                <a:spcPts val="1000"/>
              </a:spcBef>
              <a:spcAft>
                <a:spcPts val="0"/>
              </a:spcAft>
              <a:buClr>
                <a:schemeClr val="accent1"/>
              </a:buClr>
              <a:buSzPts val="1088"/>
              <a:buFont typeface="Noto Sans Symbols"/>
              <a:buNone/>
            </a:pPr>
            <a:r>
              <a:t/>
            </a:r>
            <a:endParaRPr b="0" i="0" sz="1360" u="none" cap="none" strike="noStrike">
              <a:solidFill>
                <a:schemeClr val="lt1"/>
              </a:solidFill>
              <a:latin typeface="Century Gothic"/>
              <a:ea typeface="Century Gothic"/>
              <a:cs typeface="Century Gothic"/>
              <a:sym typeface="Century Gothic"/>
            </a:endParaRPr>
          </a:p>
          <a:p>
            <a:pPr indent="-342900" lvl="0" marL="342900" marR="0" rtl="0" algn="l">
              <a:lnSpc>
                <a:spcPct val="80000"/>
              </a:lnSpc>
              <a:spcBef>
                <a:spcPts val="1000"/>
              </a:spcBef>
              <a:spcAft>
                <a:spcPts val="0"/>
              </a:spcAft>
              <a:buClr>
                <a:schemeClr val="accent1"/>
              </a:buClr>
              <a:buSzPts val="1088"/>
              <a:buFont typeface="Noto Sans Symbols"/>
              <a:buChar char="▶"/>
            </a:pPr>
            <a:r>
              <a:rPr b="1" i="0" lang="en-US" sz="1360" u="none" cap="none" strike="noStrike">
                <a:solidFill>
                  <a:schemeClr val="lt1"/>
                </a:solidFill>
                <a:latin typeface="Century Gothic"/>
                <a:ea typeface="Century Gothic"/>
                <a:cs typeface="Century Gothic"/>
                <a:sym typeface="Century Gothic"/>
              </a:rPr>
              <a:t>Largest Number of Air Routes </a:t>
            </a:r>
            <a:r>
              <a:rPr b="0" i="0" lang="en-US" sz="1360" u="none" cap="none" strike="noStrike">
                <a:solidFill>
                  <a:schemeClr val="lt1"/>
                </a:solidFill>
                <a:latin typeface="Century Gothic"/>
                <a:ea typeface="Century Gothic"/>
                <a:cs typeface="Century Gothic"/>
                <a:sym typeface="Century Gothic"/>
              </a:rPr>
              <a:t>: </a:t>
            </a:r>
            <a:endParaRPr b="0" i="0" sz="1360" u="none" cap="none" strike="noStrike">
              <a:solidFill>
                <a:schemeClr val="lt1"/>
              </a:solidFill>
              <a:latin typeface="Century Gothic"/>
              <a:ea typeface="Century Gothic"/>
              <a:cs typeface="Century Gothic"/>
              <a:sym typeface="Century Gothic"/>
            </a:endParaRPr>
          </a:p>
          <a:p>
            <a:pPr indent="0" lvl="2" marL="914400" marR="0" rtl="0" algn="l">
              <a:lnSpc>
                <a:spcPct val="80000"/>
              </a:lnSpc>
              <a:spcBef>
                <a:spcPts val="1000"/>
              </a:spcBef>
              <a:spcAft>
                <a:spcPts val="0"/>
              </a:spcAft>
              <a:buClr>
                <a:schemeClr val="accent1"/>
              </a:buClr>
              <a:buFont typeface="Noto Sans Symbols"/>
              <a:buNone/>
            </a:pPr>
            <a:r>
              <a:rPr b="0" i="0" lang="en-US" sz="1360" u="none" cap="none" strike="noStrike">
                <a:solidFill>
                  <a:schemeClr val="lt1"/>
                </a:solidFill>
                <a:latin typeface="Century Gothic"/>
                <a:ea typeface="Century Gothic"/>
                <a:cs typeface="Century Gothic"/>
                <a:sym typeface="Century Gothic"/>
              </a:rPr>
              <a:t>A route is considered as a pair of two different cities. For example, flight from Seattle to Vancouver is considered as a route. But the flight from Vancouver to Seattle is considered as a different flight. We count the total number of flights of each airline and report 10 airlines that have largest number of routes in descending order.</a:t>
            </a:r>
            <a:endParaRPr/>
          </a:p>
          <a:p>
            <a:pPr indent="0" lvl="2" marL="571500" marR="0" rtl="0" algn="l">
              <a:lnSpc>
                <a:spcPct val="80000"/>
              </a:lnSpc>
              <a:spcBef>
                <a:spcPts val="1000"/>
              </a:spcBef>
              <a:spcAft>
                <a:spcPts val="0"/>
              </a:spcAft>
              <a:buClr>
                <a:schemeClr val="accent1"/>
              </a:buClr>
              <a:buFont typeface="Noto Sans Symbols"/>
              <a:buNone/>
            </a:pPr>
            <a:r>
              <a:t/>
            </a:r>
            <a:endParaRPr b="0" i="0" sz="1360" u="none" cap="none" strike="noStrike">
              <a:solidFill>
                <a:schemeClr val="lt1"/>
              </a:solidFill>
              <a:latin typeface="Century Gothic"/>
              <a:ea typeface="Century Gothic"/>
              <a:cs typeface="Century Gothic"/>
              <a:sym typeface="Century Gothic"/>
            </a:endParaRPr>
          </a:p>
          <a:p>
            <a:pPr indent="-342900" lvl="0" marL="342900" marR="0" rtl="0" algn="l">
              <a:lnSpc>
                <a:spcPct val="80000"/>
              </a:lnSpc>
              <a:spcBef>
                <a:spcPts val="1000"/>
              </a:spcBef>
              <a:spcAft>
                <a:spcPts val="0"/>
              </a:spcAft>
              <a:buClr>
                <a:schemeClr val="accent1"/>
              </a:buClr>
              <a:buSzPts val="1088"/>
              <a:buFont typeface="Noto Sans Symbols"/>
              <a:buChar char="▶"/>
            </a:pPr>
            <a:r>
              <a:rPr b="1" i="0" lang="en-US" sz="1360" u="none" cap="none" strike="noStrike">
                <a:solidFill>
                  <a:schemeClr val="lt1"/>
                </a:solidFill>
                <a:latin typeface="Century Gothic"/>
                <a:ea typeface="Century Gothic"/>
                <a:cs typeface="Century Gothic"/>
                <a:sym typeface="Century Gothic"/>
              </a:rPr>
              <a:t>Longest Distance</a:t>
            </a:r>
            <a:r>
              <a:rPr b="0" i="0" lang="en-US" sz="1360" u="none" cap="none" strike="noStrike">
                <a:solidFill>
                  <a:schemeClr val="lt1"/>
                </a:solidFill>
                <a:latin typeface="Century Gothic"/>
                <a:ea typeface="Century Gothic"/>
                <a:cs typeface="Century Gothic"/>
                <a:sym typeface="Century Gothic"/>
              </a:rPr>
              <a:t>: </a:t>
            </a:r>
            <a:endParaRPr b="0" i="0" sz="1360" u="none" cap="none" strike="noStrike">
              <a:solidFill>
                <a:schemeClr val="lt1"/>
              </a:solidFill>
              <a:latin typeface="Century Gothic"/>
              <a:ea typeface="Century Gothic"/>
              <a:cs typeface="Century Gothic"/>
              <a:sym typeface="Century Gothic"/>
            </a:endParaRPr>
          </a:p>
          <a:p>
            <a:pPr indent="0" lvl="2" marL="914400" marR="0" rtl="0" algn="l">
              <a:lnSpc>
                <a:spcPct val="80000"/>
              </a:lnSpc>
              <a:spcBef>
                <a:spcPts val="1000"/>
              </a:spcBef>
              <a:spcAft>
                <a:spcPts val="0"/>
              </a:spcAft>
              <a:buClr>
                <a:schemeClr val="accent1"/>
              </a:buClr>
              <a:buFont typeface="Noto Sans Symbols"/>
              <a:buNone/>
            </a:pPr>
            <a:r>
              <a:rPr b="0" i="0" lang="en-US" sz="1360" u="none" cap="none" strike="noStrike">
                <a:solidFill>
                  <a:schemeClr val="lt1"/>
                </a:solidFill>
                <a:latin typeface="Century Gothic"/>
                <a:ea typeface="Century Gothic"/>
                <a:cs typeface="Century Gothic"/>
                <a:sym typeface="Century Gothic"/>
              </a:rPr>
              <a:t>We add up all the distance traveled of each airline and report 10 airlines that have largest traveled distance in descending order. </a:t>
            </a:r>
            <a:endParaRPr/>
          </a:p>
          <a:p>
            <a:pPr indent="-159511" lvl="2" marL="1143000" marR="0" rtl="0" algn="l">
              <a:lnSpc>
                <a:spcPct val="80000"/>
              </a:lnSpc>
              <a:spcBef>
                <a:spcPts val="1000"/>
              </a:spcBef>
              <a:spcAft>
                <a:spcPts val="0"/>
              </a:spcAft>
              <a:buClr>
                <a:schemeClr val="accent1"/>
              </a:buClr>
              <a:buSzPts val="1088"/>
              <a:buFont typeface="Noto Sans Symbols"/>
              <a:buNone/>
            </a:pPr>
            <a:r>
              <a:t/>
            </a:r>
            <a:endParaRPr b="0" i="0" sz="1360" u="none" cap="none" strike="noStrike">
              <a:solidFill>
                <a:schemeClr val="lt1"/>
              </a:solidFill>
              <a:latin typeface="Century Gothic"/>
              <a:ea typeface="Century Gothic"/>
              <a:cs typeface="Century Gothic"/>
              <a:sym typeface="Century Gothic"/>
            </a:endParaRPr>
          </a:p>
          <a:p>
            <a:pPr indent="-342900" lvl="0" marL="342900" marR="0" rtl="0" algn="l">
              <a:lnSpc>
                <a:spcPct val="80000"/>
              </a:lnSpc>
              <a:spcBef>
                <a:spcPts val="1000"/>
              </a:spcBef>
              <a:spcAft>
                <a:spcPts val="0"/>
              </a:spcAft>
              <a:buClr>
                <a:schemeClr val="accent1"/>
              </a:buClr>
              <a:buSzPts val="1088"/>
              <a:buFont typeface="Noto Sans Symbols"/>
              <a:buChar char="▶"/>
            </a:pPr>
            <a:r>
              <a:rPr b="1" i="0" lang="en-US" sz="1360" u="none" cap="none" strike="noStrike">
                <a:solidFill>
                  <a:schemeClr val="lt1"/>
                </a:solidFill>
                <a:latin typeface="Century Gothic"/>
                <a:ea typeface="Century Gothic"/>
                <a:cs typeface="Century Gothic"/>
                <a:sym typeface="Century Gothic"/>
              </a:rPr>
              <a:t>Lowest Delay Time</a:t>
            </a:r>
            <a:r>
              <a:rPr b="0" i="0" lang="en-US" sz="1360" u="none" cap="none" strike="noStrike">
                <a:solidFill>
                  <a:schemeClr val="lt1"/>
                </a:solidFill>
                <a:latin typeface="Century Gothic"/>
                <a:ea typeface="Century Gothic"/>
                <a:cs typeface="Century Gothic"/>
                <a:sym typeface="Century Gothic"/>
              </a:rPr>
              <a:t>:</a:t>
            </a:r>
            <a:endParaRPr b="0" i="0" sz="1360" u="none" cap="none" strike="noStrike">
              <a:solidFill>
                <a:schemeClr val="lt1"/>
              </a:solidFill>
              <a:latin typeface="Century Gothic"/>
              <a:ea typeface="Century Gothic"/>
              <a:cs typeface="Century Gothic"/>
              <a:sym typeface="Century Gothic"/>
            </a:endParaRPr>
          </a:p>
          <a:p>
            <a:pPr indent="0" lvl="2" marL="914400" marR="0" rtl="0" algn="l">
              <a:lnSpc>
                <a:spcPct val="80000"/>
              </a:lnSpc>
              <a:spcBef>
                <a:spcPts val="1000"/>
              </a:spcBef>
              <a:spcAft>
                <a:spcPts val="0"/>
              </a:spcAft>
              <a:buClr>
                <a:schemeClr val="accent1"/>
              </a:buClr>
              <a:buFont typeface="Noto Sans Symbols"/>
              <a:buNone/>
            </a:pPr>
            <a:r>
              <a:rPr b="0" i="0" lang="en-US" sz="1360" u="none" cap="none" strike="noStrike">
                <a:solidFill>
                  <a:schemeClr val="lt1"/>
                </a:solidFill>
                <a:latin typeface="Century Gothic"/>
                <a:ea typeface="Century Gothic"/>
                <a:cs typeface="Century Gothic"/>
                <a:sym typeface="Century Gothic"/>
              </a:rPr>
              <a:t>We add up all the time gap of flights of each airline and report 10 airlines that have lowest total delaying time in ascending order. </a:t>
            </a:r>
            <a:br>
              <a:rPr b="0" i="0" lang="en-US" sz="1360" u="none" cap="none" strike="noStrike">
                <a:solidFill>
                  <a:schemeClr val="lt1"/>
                </a:solidFill>
                <a:latin typeface="Century Gothic"/>
                <a:ea typeface="Century Gothic"/>
                <a:cs typeface="Century Gothic"/>
                <a:sym typeface="Century Gothic"/>
              </a:rPr>
            </a:br>
            <a:endParaRPr b="0" i="0" sz="1360" u="none" cap="none" strike="noStrike">
              <a:solidFill>
                <a:schemeClr val="lt1"/>
              </a:solidFill>
              <a:latin typeface="Century Gothic"/>
              <a:ea typeface="Century Gothic"/>
              <a:cs typeface="Century Gothic"/>
              <a:sym typeface="Century Gothic"/>
            </a:endParaRPr>
          </a:p>
          <a:p>
            <a:pPr indent="-342900" lvl="0" marL="342900" marR="0" rtl="0" algn="l">
              <a:lnSpc>
                <a:spcPct val="80000"/>
              </a:lnSpc>
              <a:spcBef>
                <a:spcPts val="1000"/>
              </a:spcBef>
              <a:spcAft>
                <a:spcPts val="0"/>
              </a:spcAft>
              <a:buClr>
                <a:schemeClr val="accent1"/>
              </a:buClr>
              <a:buSzPts val="1088"/>
              <a:buFont typeface="Noto Sans Symbols"/>
              <a:buChar char="▶"/>
            </a:pPr>
            <a:r>
              <a:rPr b="1" i="0" lang="en-US" sz="1360" u="none" cap="none" strike="noStrike">
                <a:solidFill>
                  <a:schemeClr val="lt1"/>
                </a:solidFill>
                <a:latin typeface="Century Gothic"/>
                <a:ea typeface="Century Gothic"/>
                <a:cs typeface="Century Gothic"/>
                <a:sym typeface="Century Gothic"/>
              </a:rPr>
              <a:t>Lowest Delay Percentage</a:t>
            </a:r>
            <a:r>
              <a:rPr b="0" i="0" lang="en-US" sz="1360" u="none" cap="none" strike="noStrike">
                <a:solidFill>
                  <a:schemeClr val="lt1"/>
                </a:solidFill>
                <a:latin typeface="Century Gothic"/>
                <a:ea typeface="Century Gothic"/>
                <a:cs typeface="Century Gothic"/>
                <a:sym typeface="Century Gothic"/>
              </a:rPr>
              <a:t>:</a:t>
            </a:r>
            <a:endParaRPr b="0" i="0" sz="1360" u="none" cap="none" strike="noStrike">
              <a:solidFill>
                <a:schemeClr val="lt1"/>
              </a:solidFill>
              <a:latin typeface="Century Gothic"/>
              <a:ea typeface="Century Gothic"/>
              <a:cs typeface="Century Gothic"/>
              <a:sym typeface="Century Gothic"/>
            </a:endParaRPr>
          </a:p>
          <a:p>
            <a:pPr indent="0" lvl="2" marL="914400" marR="0" rtl="0" algn="l">
              <a:lnSpc>
                <a:spcPct val="80000"/>
              </a:lnSpc>
              <a:spcBef>
                <a:spcPts val="1000"/>
              </a:spcBef>
              <a:spcAft>
                <a:spcPts val="0"/>
              </a:spcAft>
              <a:buClr>
                <a:schemeClr val="accent1"/>
              </a:buClr>
              <a:buFont typeface="Noto Sans Symbols"/>
              <a:buNone/>
            </a:pPr>
            <a:r>
              <a:rPr b="0" i="0" lang="en-US" sz="1360" u="none" cap="none" strike="noStrike">
                <a:solidFill>
                  <a:schemeClr val="lt1"/>
                </a:solidFill>
                <a:latin typeface="Century Gothic"/>
                <a:ea typeface="Century Gothic"/>
                <a:cs typeface="Century Gothic"/>
                <a:sym typeface="Century Gothic"/>
              </a:rPr>
              <a:t>First, we count the total number of flights of each airline and the number of delayed flights among the total flights. Then, we divided the number of delayed flights by the total number of flights to get percentages. To report the results, we sorted the list of results in ascending order and reported the first 10 of them.</a:t>
            </a:r>
            <a:endParaRPr/>
          </a:p>
          <a:p>
            <a:pPr indent="-264160" lvl="2" marL="857250" marR="0" rtl="0" algn="l">
              <a:lnSpc>
                <a:spcPct val="80000"/>
              </a:lnSpc>
              <a:spcBef>
                <a:spcPts val="1000"/>
              </a:spcBef>
              <a:spcAft>
                <a:spcPts val="0"/>
              </a:spcAft>
              <a:buClr>
                <a:schemeClr val="accent1"/>
              </a:buClr>
              <a:buSzPts val="340"/>
              <a:buFont typeface="Noto Sans Symbols"/>
              <a:buNone/>
            </a:pPr>
            <a:r>
              <a:t/>
            </a:r>
            <a:endParaRPr b="0" i="0" sz="425" u="none" cap="none" strike="noStrike">
              <a:solidFill>
                <a:schemeClr val="lt1"/>
              </a:solidFill>
              <a:latin typeface="Century Gothic"/>
              <a:ea typeface="Century Gothic"/>
              <a:cs typeface="Century Gothic"/>
              <a:sym typeface="Century Gothic"/>
            </a:endParaRPr>
          </a:p>
          <a:p>
            <a:pPr indent="0" lvl="1" marL="114300" marR="0" rtl="0" algn="l">
              <a:lnSpc>
                <a:spcPct val="80000"/>
              </a:lnSpc>
              <a:spcBef>
                <a:spcPts val="1000"/>
              </a:spcBef>
              <a:spcAft>
                <a:spcPts val="0"/>
              </a:spcAft>
              <a:buClr>
                <a:schemeClr val="accent1"/>
              </a:buClr>
              <a:buFont typeface="Noto Sans Symbols"/>
              <a:buNone/>
            </a:pPr>
            <a:r>
              <a:rPr b="0" i="0" lang="en-US" sz="510" u="none" cap="none" strike="noStrike">
                <a:solidFill>
                  <a:schemeClr val="lt1"/>
                </a:solidFill>
                <a:latin typeface="Century Gothic"/>
                <a:ea typeface="Century Gothic"/>
                <a:cs typeface="Century Gothic"/>
                <a:sym typeface="Century Gothic"/>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grpSp>
        <p:nvGrpSpPr>
          <p:cNvPr id="209" name="Shape 209"/>
          <p:cNvGrpSpPr/>
          <p:nvPr/>
        </p:nvGrpSpPr>
        <p:grpSpPr>
          <a:xfrm>
            <a:off x="1442594" y="1010952"/>
            <a:ext cx="8348868" cy="5594308"/>
            <a:chOff x="0" y="0"/>
            <a:chExt cx="8348868" cy="5594308"/>
          </a:xfrm>
        </p:grpSpPr>
        <p:sp>
          <p:nvSpPr>
            <p:cNvPr id="210" name="Shape 210"/>
            <p:cNvSpPr/>
            <p:nvPr/>
          </p:nvSpPr>
          <p:spPr>
            <a:xfrm rot="-5400000">
              <a:off x="688640" y="-688640"/>
              <a:ext cx="2797154" cy="4174434"/>
            </a:xfrm>
            <a:prstGeom prst="round1Rect">
              <a:avLst>
                <a:gd fmla="val 16667" name="adj"/>
              </a:avLst>
            </a:prstGeom>
            <a:gradFill>
              <a:gsLst>
                <a:gs pos="0">
                  <a:srgbClr val="326896"/>
                </a:gs>
                <a:gs pos="100000">
                  <a:srgbClr val="084466"/>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txBox="1"/>
            <p:nvPr/>
          </p:nvSpPr>
          <p:spPr>
            <a:xfrm>
              <a:off x="0" y="0"/>
              <a:ext cx="4174434" cy="2097865"/>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Font typeface="Century Gothic"/>
                <a:buNone/>
              </a:pPr>
              <a:r>
                <a:rPr b="1" lang="en-US" sz="1500">
                  <a:solidFill>
                    <a:schemeClr val="lt1"/>
                  </a:solidFill>
                  <a:latin typeface="Century Gothic"/>
                  <a:ea typeface="Century Gothic"/>
                  <a:cs typeface="Century Gothic"/>
                  <a:sym typeface="Century Gothic"/>
                </a:rPr>
                <a:t>Largest Number of Air Routes:</a:t>
              </a:r>
              <a:endParaRPr/>
            </a:p>
            <a:p>
              <a:pPr indent="0" lvl="0" marL="0" marR="0" rtl="0" algn="ctr">
                <a:lnSpc>
                  <a:spcPct val="90000"/>
                </a:lnSpc>
                <a:spcBef>
                  <a:spcPts val="525"/>
                </a:spcBef>
                <a:spcAft>
                  <a:spcPts val="0"/>
                </a:spcAft>
                <a:buClr>
                  <a:schemeClr val="lt1"/>
                </a:buClr>
                <a:buFont typeface="Century Gothic"/>
                <a:buNone/>
              </a:pPr>
              <a:r>
                <a:rPr lang="en-US" sz="1500">
                  <a:solidFill>
                    <a:schemeClr val="lt1"/>
                  </a:solidFill>
                  <a:latin typeface="Century Gothic"/>
                  <a:ea typeface="Century Gothic"/>
                  <a:cs typeface="Century Gothic"/>
                  <a:sym typeface="Century Gothic"/>
                </a:rPr>
                <a:t>Found the number of air routes for each airline and selecting top 10 such airlines with the largest count.</a:t>
              </a:r>
              <a:endParaRPr sz="1500">
                <a:solidFill>
                  <a:schemeClr val="lt1"/>
                </a:solidFill>
                <a:latin typeface="Century Gothic"/>
                <a:ea typeface="Century Gothic"/>
                <a:cs typeface="Century Gothic"/>
                <a:sym typeface="Century Gothic"/>
              </a:endParaRPr>
            </a:p>
          </p:txBody>
        </p:sp>
        <p:sp>
          <p:nvSpPr>
            <p:cNvPr id="212" name="Shape 212"/>
            <p:cNvSpPr/>
            <p:nvPr/>
          </p:nvSpPr>
          <p:spPr>
            <a:xfrm>
              <a:off x="4174434" y="0"/>
              <a:ext cx="4174434" cy="2797154"/>
            </a:xfrm>
            <a:prstGeom prst="round1Rect">
              <a:avLst>
                <a:gd fmla="val 16667" name="adj"/>
              </a:avLst>
            </a:prstGeom>
            <a:gradFill>
              <a:gsLst>
                <a:gs pos="0">
                  <a:srgbClr val="326896"/>
                </a:gs>
                <a:gs pos="100000">
                  <a:srgbClr val="084466"/>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txBox="1"/>
            <p:nvPr/>
          </p:nvSpPr>
          <p:spPr>
            <a:xfrm>
              <a:off x="4174434" y="0"/>
              <a:ext cx="4174434" cy="2097865"/>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Font typeface="Century Gothic"/>
                <a:buNone/>
              </a:pPr>
              <a:r>
                <a:rPr b="1" lang="en-US" sz="1500">
                  <a:solidFill>
                    <a:schemeClr val="lt1"/>
                  </a:solidFill>
                  <a:latin typeface="Century Gothic"/>
                  <a:ea typeface="Century Gothic"/>
                  <a:cs typeface="Century Gothic"/>
                  <a:sym typeface="Century Gothic"/>
                </a:rPr>
                <a:t>Largest Number of Air Routes:</a:t>
              </a:r>
              <a:endParaRPr/>
            </a:p>
            <a:p>
              <a:pPr indent="0" lvl="0" marL="0" marR="0" rtl="0" algn="ctr">
                <a:lnSpc>
                  <a:spcPct val="90000"/>
                </a:lnSpc>
                <a:spcBef>
                  <a:spcPts val="525"/>
                </a:spcBef>
                <a:spcAft>
                  <a:spcPts val="0"/>
                </a:spcAft>
                <a:buClr>
                  <a:schemeClr val="lt1"/>
                </a:buClr>
                <a:buFont typeface="Century Gothic"/>
                <a:buNone/>
              </a:pPr>
              <a:r>
                <a:rPr lang="en-US" sz="1500">
                  <a:solidFill>
                    <a:schemeClr val="lt1"/>
                  </a:solidFill>
                  <a:latin typeface="Century Gothic"/>
                  <a:ea typeface="Century Gothic"/>
                  <a:cs typeface="Century Gothic"/>
                  <a:sym typeface="Century Gothic"/>
                </a:rPr>
                <a:t>Found the number of air routes for each airline and selecting top 10 such airlines with the largest count.</a:t>
              </a:r>
              <a:endParaRPr sz="1500">
                <a:solidFill>
                  <a:schemeClr val="lt1"/>
                </a:solidFill>
                <a:latin typeface="Century Gothic"/>
                <a:ea typeface="Century Gothic"/>
                <a:cs typeface="Century Gothic"/>
                <a:sym typeface="Century Gothic"/>
              </a:endParaRPr>
            </a:p>
          </p:txBody>
        </p:sp>
        <p:sp>
          <p:nvSpPr>
            <p:cNvPr id="214" name="Shape 214"/>
            <p:cNvSpPr/>
            <p:nvPr/>
          </p:nvSpPr>
          <p:spPr>
            <a:xfrm rot="10800000">
              <a:off x="0" y="2797154"/>
              <a:ext cx="4174434" cy="2797154"/>
            </a:xfrm>
            <a:prstGeom prst="round1Rect">
              <a:avLst>
                <a:gd fmla="val 16667" name="adj"/>
              </a:avLst>
            </a:prstGeom>
            <a:gradFill>
              <a:gsLst>
                <a:gs pos="0">
                  <a:srgbClr val="326896"/>
                </a:gs>
                <a:gs pos="100000">
                  <a:srgbClr val="084466"/>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txBox="1"/>
            <p:nvPr/>
          </p:nvSpPr>
          <p:spPr>
            <a:xfrm>
              <a:off x="0" y="3496443"/>
              <a:ext cx="4174434" cy="2097865"/>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Font typeface="Century Gothic"/>
                <a:buNone/>
              </a:pPr>
              <a:r>
                <a:rPr b="1" lang="en-US" sz="1500">
                  <a:solidFill>
                    <a:schemeClr val="lt1"/>
                  </a:solidFill>
                  <a:latin typeface="Century Gothic"/>
                  <a:ea typeface="Century Gothic"/>
                  <a:cs typeface="Century Gothic"/>
                  <a:sym typeface="Century Gothic"/>
                </a:rPr>
                <a:t>Lowest Delay Time:</a:t>
              </a:r>
              <a:endParaRPr/>
            </a:p>
            <a:p>
              <a:pPr indent="0" lvl="0" marL="0" marR="0" rtl="0" algn="ctr">
                <a:lnSpc>
                  <a:spcPct val="90000"/>
                </a:lnSpc>
                <a:spcBef>
                  <a:spcPts val="525"/>
                </a:spcBef>
                <a:spcAft>
                  <a:spcPts val="0"/>
                </a:spcAft>
                <a:buClr>
                  <a:schemeClr val="lt1"/>
                </a:buClr>
                <a:buFont typeface="Century Gothic"/>
                <a:buNone/>
              </a:pPr>
              <a:r>
                <a:rPr lang="en-US" sz="1500">
                  <a:solidFill>
                    <a:schemeClr val="lt1"/>
                  </a:solidFill>
                  <a:latin typeface="Century Gothic"/>
                  <a:ea typeface="Century Gothic"/>
                  <a:cs typeface="Century Gothic"/>
                  <a:sym typeface="Century Gothic"/>
                </a:rPr>
                <a:t>Found the total delay time of each airline and reporting a 10-element-rank from lowest to highest</a:t>
              </a:r>
              <a:endParaRPr sz="1500">
                <a:solidFill>
                  <a:schemeClr val="lt1"/>
                </a:solidFill>
                <a:latin typeface="Century Gothic"/>
                <a:ea typeface="Century Gothic"/>
                <a:cs typeface="Century Gothic"/>
                <a:sym typeface="Century Gothic"/>
              </a:endParaRPr>
            </a:p>
          </p:txBody>
        </p:sp>
        <p:sp>
          <p:nvSpPr>
            <p:cNvPr id="216" name="Shape 216"/>
            <p:cNvSpPr/>
            <p:nvPr/>
          </p:nvSpPr>
          <p:spPr>
            <a:xfrm rot="5400000">
              <a:off x="4863074" y="2108514"/>
              <a:ext cx="2797154" cy="4174434"/>
            </a:xfrm>
            <a:prstGeom prst="round1Rect">
              <a:avLst>
                <a:gd fmla="val 16667" name="adj"/>
              </a:avLst>
            </a:prstGeom>
            <a:gradFill>
              <a:gsLst>
                <a:gs pos="0">
                  <a:srgbClr val="326896"/>
                </a:gs>
                <a:gs pos="100000">
                  <a:srgbClr val="084466"/>
                </a:gs>
              </a:gsLst>
              <a:lin ang="5400000" scaled="0"/>
            </a:gra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txBox="1"/>
            <p:nvPr/>
          </p:nvSpPr>
          <p:spPr>
            <a:xfrm>
              <a:off x="4174434" y="3496442"/>
              <a:ext cx="4174434" cy="2097865"/>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lt1"/>
                </a:buClr>
                <a:buFont typeface="Century Gothic"/>
                <a:buNone/>
              </a:pPr>
              <a:r>
                <a:rPr b="1" lang="en-US" sz="1500">
                  <a:solidFill>
                    <a:schemeClr val="lt1"/>
                  </a:solidFill>
                  <a:latin typeface="Century Gothic"/>
                  <a:ea typeface="Century Gothic"/>
                  <a:cs typeface="Century Gothic"/>
                  <a:sym typeface="Century Gothic"/>
                </a:rPr>
                <a:t>Lowest Delay Percentage:</a:t>
              </a:r>
              <a:endParaRPr/>
            </a:p>
            <a:p>
              <a:pPr indent="0" lvl="0" marL="0" marR="0" rtl="0" algn="ctr">
                <a:lnSpc>
                  <a:spcPct val="90000"/>
                </a:lnSpc>
                <a:spcBef>
                  <a:spcPts val="525"/>
                </a:spcBef>
                <a:spcAft>
                  <a:spcPts val="0"/>
                </a:spcAft>
                <a:buClr>
                  <a:schemeClr val="lt1"/>
                </a:buClr>
                <a:buFont typeface="Century Gothic"/>
                <a:buNone/>
              </a:pPr>
              <a:r>
                <a:rPr lang="en-US" sz="1500">
                  <a:solidFill>
                    <a:schemeClr val="lt1"/>
                  </a:solidFill>
                  <a:latin typeface="Century Gothic"/>
                  <a:ea typeface="Century Gothic"/>
                  <a:cs typeface="Century Gothic"/>
                  <a:sym typeface="Century Gothic"/>
                </a:rPr>
                <a:t>Found the number of total flights of each airline and the number of delayed flights to get percentages. Results will be a 10-element-list of ranks from lowest percentage to highest</a:t>
              </a:r>
              <a:endParaRPr sz="1500">
                <a:solidFill>
                  <a:schemeClr val="lt1"/>
                </a:solidFill>
                <a:latin typeface="Century Gothic"/>
                <a:ea typeface="Century Gothic"/>
                <a:cs typeface="Century Gothic"/>
                <a:sym typeface="Century Gothic"/>
              </a:endParaRPr>
            </a:p>
          </p:txBody>
        </p:sp>
        <p:sp>
          <p:nvSpPr>
            <p:cNvPr id="218" name="Shape 218"/>
            <p:cNvSpPr/>
            <p:nvPr/>
          </p:nvSpPr>
          <p:spPr>
            <a:xfrm>
              <a:off x="2603861" y="1801318"/>
              <a:ext cx="3141145" cy="1991671"/>
            </a:xfrm>
            <a:prstGeom prst="roundRect">
              <a:avLst>
                <a:gd fmla="val 16667" name="adj"/>
              </a:avLst>
            </a:prstGeom>
            <a:solidFill>
              <a:srgbClr val="A7B1BF"/>
            </a:solidFill>
            <a:ln>
              <a:noFill/>
            </a:ln>
            <a:effectLst>
              <a:outerShdw blurRad="63500" rotWithShape="0" dir="5400000" dist="38100">
                <a:srgbClr val="000000">
                  <a:alpha val="6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txBox="1"/>
            <p:nvPr/>
          </p:nvSpPr>
          <p:spPr>
            <a:xfrm>
              <a:off x="2701086" y="1898543"/>
              <a:ext cx="2946695" cy="1797221"/>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Font typeface="Century Gothic"/>
                <a:buNone/>
              </a:pPr>
              <a:r>
                <a:rPr b="0" i="0" lang="en-US" sz="1500">
                  <a:solidFill>
                    <a:schemeClr val="lt1"/>
                  </a:solidFill>
                  <a:latin typeface="Century Gothic"/>
                  <a:ea typeface="Century Gothic"/>
                  <a:cs typeface="Century Gothic"/>
                  <a:sym typeface="Century Gothic"/>
                </a:rPr>
                <a:t>Best Airline:</a:t>
              </a:r>
              <a:endParaRPr/>
            </a:p>
            <a:p>
              <a:pPr indent="0" lvl="0" marL="0" marR="0" rtl="0" algn="ctr">
                <a:lnSpc>
                  <a:spcPct val="90000"/>
                </a:lnSpc>
                <a:spcBef>
                  <a:spcPts val="525"/>
                </a:spcBef>
                <a:spcAft>
                  <a:spcPts val="0"/>
                </a:spcAft>
                <a:buClr>
                  <a:schemeClr val="lt1"/>
                </a:buClr>
                <a:buFont typeface="Century Gothic"/>
                <a:buNone/>
              </a:pPr>
              <a:r>
                <a:rPr b="0" i="0" lang="en-US" sz="1500">
                  <a:solidFill>
                    <a:schemeClr val="lt1"/>
                  </a:solidFill>
                  <a:latin typeface="Century Gothic"/>
                  <a:ea typeface="Century Gothic"/>
                  <a:cs typeface="Century Gothic"/>
                  <a:sym typeface="Century Gothic"/>
                </a:rPr>
                <a:t>Gather up all four of the rank, from above mentioned categories, calculate the average rank of each airline and report 10 best airlines in ascending order</a:t>
              </a:r>
              <a:endParaRPr sz="1500">
                <a:solidFill>
                  <a:schemeClr val="lt1"/>
                </a:solidFill>
                <a:latin typeface="Century Gothic"/>
                <a:ea typeface="Century Gothic"/>
                <a:cs typeface="Century Gothic"/>
                <a:sym typeface="Century Gothic"/>
              </a:endParaRPr>
            </a:p>
          </p:txBody>
        </p:sp>
      </p:grpSp>
      <p:sp>
        <p:nvSpPr>
          <p:cNvPr id="220" name="Shape 220"/>
          <p:cNvSpPr txBox="1"/>
          <p:nvPr/>
        </p:nvSpPr>
        <p:spPr>
          <a:xfrm>
            <a:off x="164761" y="194577"/>
            <a:ext cx="11279493"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chemeClr val="lt1"/>
                </a:solidFill>
                <a:latin typeface="Century Gothic"/>
                <a:ea typeface="Century Gothic"/>
                <a:cs typeface="Century Gothic"/>
                <a:sym typeface="Century Gothic"/>
              </a:rPr>
              <a:t>Best Airline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