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2" r:id="rId3"/>
    <p:sldId id="293" r:id="rId4"/>
    <p:sldId id="299" r:id="rId5"/>
    <p:sldId id="300" r:id="rId6"/>
    <p:sldId id="283" r:id="rId7"/>
    <p:sldId id="288" r:id="rId8"/>
    <p:sldId id="272" r:id="rId9"/>
    <p:sldId id="273" r:id="rId10"/>
    <p:sldId id="301" r:id="rId11"/>
    <p:sldId id="297" r:id="rId12"/>
    <p:sldId id="298" r:id="rId13"/>
    <p:sldId id="302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DONGSOON" initials="K" lastIdx="1" clrIdx="0">
    <p:extLst>
      <p:ext uri="{19B8F6BF-5375-455C-9EA6-DF929625EA0E}">
        <p15:presenceInfo xmlns:p15="http://schemas.microsoft.com/office/powerpoint/2012/main" userId="S::eutteumiyo@kpu.ac.kr::963fb8b9-e1b7-4875-b7ca-51bd8ea1a1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69758-F43C-4FF0-96CC-09DFC82E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8FC7F-4AE7-499E-8EBE-34CD57D9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468-9C6B-4FF3-AEC5-70C0E742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270EA-1E22-406C-AACB-7A78BA52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229B-F4D2-4160-BEA1-991482B4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F0E46-97B5-4946-9E99-612A3240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43831-F357-4EB8-8DE6-90DA3E10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EF845-4EE5-4BCF-9870-A9BC471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C8AF4-FC73-445A-B958-A7758DDE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69990-5A4E-4B7E-B29B-0EB2AD44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9A2ED4-6E60-4DB2-ADA3-E5B1032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C9C01-C8C1-4531-9708-B623B090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376AF-020A-42E4-9CF7-E263A05B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D50F0-2023-48D1-B88F-18E52EFF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93B4C-A310-4F4C-AAB5-C4FF857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9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FA1C-3A93-466A-884D-20F0339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C45FE-1A77-430C-90F8-69CAEDD3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4D85-26E7-4C04-9153-68AB0E6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BC3DA-6BB2-42C4-8496-E6C47697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538E8-0DB8-4436-84D5-CD54A9F5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8BE-8BA8-4AAE-B2F1-D7ADA111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AF80F-CBFE-46EC-8A6A-FCA7BBD6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3AE52-919E-485F-9AB3-23C7A50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DF301-7D44-4BBA-A634-F9AC5EF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4211F-7222-44D2-BD68-86C12C56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DCF2-2494-4794-923A-877CCE5B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10E46-EF5E-4582-81CB-A8F15593B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B2505-F2A5-4AD3-AE6B-8FEF80BF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9C25E-E391-45A0-AB2F-7019CB6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2FD59-DD13-4FED-8E36-B9F9923F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B1D7D-C9FE-4B49-A2A6-681D36B8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2F8F-9397-4616-BD8A-81293206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9DDD4-E4C2-4CF2-B822-FAA817C8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7FE7C-764C-4AD9-8F84-71AC3E7BF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23205B-B6AB-435D-9B18-EEE8D867E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91B68-8C3B-4994-BDBA-6C86B2B0E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64A424-F5E9-409E-896F-489A72FA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3DB76-D354-4673-93A9-7F8ACE87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75ACF-7F04-4CBB-B0F2-1E982E9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A691-C4AE-4088-8564-BC6B4AE1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888DA-59B5-4741-8953-D776051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74CA20-2995-4D48-98DE-EA881C19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FD4B66-2730-432F-A63F-8332A4B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68E16-17FD-4F72-BBE6-7AE5D610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DCD47-AEF0-4C7B-9AC1-085ADB06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57BAA-38FD-402B-8360-68651446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D963-8F12-4776-8B68-BB1E8F67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A199C-F172-48C4-A366-7D8E6508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8AA80-A309-42FF-BDB1-9F6A00C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50AED-84F0-44F7-9954-72F6DA29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99EF0-4D25-42C9-9915-671BC80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B6CC1-C056-43E6-8622-86B7BD0C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42F10-762A-411F-96F3-2BCBACBF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6A535B-DF21-42CF-913D-36CF403B5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E15A-478F-4300-89BD-806468C2B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8899F-3CA6-4635-B055-E5A7A4FF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26446-C57D-4AC9-93C0-9ABD4D0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23F9A-2E99-4E9C-A66E-DCB74D2A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5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CDC23-B91B-48E4-A177-FBF37D1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CAB8D-29F1-4DF3-87F5-5B1C4E72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7C9D-04FA-446D-A3C0-5B3B37CE8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CC17-F344-449D-8680-ED312106A07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9F5BB-57CD-4CD0-8BA4-13176BCCA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E637E-7E9D-43E0-9ECD-5CECD8812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A672-4CB1-46AD-B9BC-CD339C31D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FDF3775-035B-4225-813D-79DA550411E4}"/>
              </a:ext>
            </a:extLst>
          </p:cNvPr>
          <p:cNvGrpSpPr/>
          <p:nvPr/>
        </p:nvGrpSpPr>
        <p:grpSpPr>
          <a:xfrm>
            <a:off x="3655449" y="724351"/>
            <a:ext cx="4881101" cy="4881101"/>
            <a:chOff x="4369564" y="1893159"/>
            <a:chExt cx="3344779" cy="33447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6D1FE0-B76D-4897-8B11-ABD01B38C48E}"/>
                </a:ext>
              </a:extLst>
            </p:cNvPr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144421-CD25-4DA5-97A1-E551D12A416C}"/>
                </a:ext>
              </a:extLst>
            </p:cNvPr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A53DA5-81B1-4C88-B724-112E8F554B51}"/>
              </a:ext>
            </a:extLst>
          </p:cNvPr>
          <p:cNvSpPr txBox="1"/>
          <p:nvPr/>
        </p:nvSpPr>
        <p:spPr>
          <a:xfrm>
            <a:off x="5022809" y="4296640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2012180007 </a:t>
            </a:r>
            <a:r>
              <a:rPr lang="ko-KR" altLang="en-US" dirty="0" err="1"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김동순</a:t>
            </a:r>
            <a:endParaRPr lang="en-US" altLang="ko-KR" dirty="0">
              <a:latin typeface="빙그레 따옴체" panose="02030803000000000000" pitchFamily="18" charset="-127"/>
              <a:ea typeface="빙그레 따옴체" panose="02030803000000000000" pitchFamily="18" charset="-127"/>
            </a:endParaRPr>
          </a:p>
          <a:p>
            <a:pPr fontAlgn="base" latinLnBrk="0"/>
            <a:endParaRPr lang="en-US" altLang="ko-KR" dirty="0">
              <a:latin typeface="빙그레 따옴체" panose="02030803000000000000" pitchFamily="18" charset="-127"/>
              <a:ea typeface="빙그레 따옴체" panose="020308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0CA58-BE3F-4857-9327-82EE2CF86CA1}"/>
              </a:ext>
            </a:extLst>
          </p:cNvPr>
          <p:cNvSpPr txBox="1"/>
          <p:nvPr/>
        </p:nvSpPr>
        <p:spPr>
          <a:xfrm>
            <a:off x="5322643" y="1406575"/>
            <a:ext cx="1619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Survive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In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Island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CF4EC4-B90E-4621-9C3D-21B7EF199E06}"/>
              </a:ext>
            </a:extLst>
          </p:cNvPr>
          <p:cNvCxnSpPr/>
          <p:nvPr/>
        </p:nvCxnSpPr>
        <p:spPr>
          <a:xfrm>
            <a:off x="4401669" y="3429000"/>
            <a:ext cx="3388658" cy="0"/>
          </a:xfrm>
          <a:prstGeom prst="line">
            <a:avLst/>
          </a:prstGeom>
          <a:ln w="57150">
            <a:solidFill>
              <a:srgbClr val="7A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683823-79CD-4288-B28B-A7F14B08E4BE}"/>
              </a:ext>
            </a:extLst>
          </p:cNvPr>
          <p:cNvSpPr/>
          <p:nvPr/>
        </p:nvSpPr>
        <p:spPr>
          <a:xfrm>
            <a:off x="362858" y="5343859"/>
            <a:ext cx="2685143" cy="1219535"/>
          </a:xfrm>
          <a:prstGeom prst="rect">
            <a:avLst/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C7D1-FFF9-4491-80B6-2DDD49ACD212}"/>
              </a:ext>
            </a:extLst>
          </p:cNvPr>
          <p:cNvSpPr txBox="1"/>
          <p:nvPr/>
        </p:nvSpPr>
        <p:spPr>
          <a:xfrm>
            <a:off x="662515" y="542078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이형구 지도 교수님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E0B9D-3A59-48A1-A5FB-47B8AE88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2925-B12C-4944-BEA1-BF4A4D9B49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E90F7-114B-455D-BDEC-ED1EF8280532}"/>
              </a:ext>
            </a:extLst>
          </p:cNvPr>
          <p:cNvSpPr txBox="1"/>
          <p:nvPr/>
        </p:nvSpPr>
        <p:spPr>
          <a:xfrm>
            <a:off x="1196290" y="593450"/>
            <a:ext cx="4001034" cy="610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문제점 및 보완책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60F7-7E50-4802-804B-8F8A45FB3589}"/>
              </a:ext>
            </a:extLst>
          </p:cNvPr>
          <p:cNvSpPr txBox="1"/>
          <p:nvPr/>
        </p:nvSpPr>
        <p:spPr>
          <a:xfrm>
            <a:off x="7792536" y="215444"/>
            <a:ext cx="2180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200" dirty="0">
                <a:solidFill>
                  <a:schemeClr val="bg1"/>
                </a:solidFill>
              </a:rPr>
              <a:t>동물의 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45141-D0E0-4CFE-8075-B3EED907E09B}"/>
              </a:ext>
            </a:extLst>
          </p:cNvPr>
          <p:cNvSpPr txBox="1"/>
          <p:nvPr/>
        </p:nvSpPr>
        <p:spPr>
          <a:xfrm>
            <a:off x="1120389" y="5737427"/>
            <a:ext cx="22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1"/>
                </a:solidFill>
              </a:rPr>
              <a:t>위험요소로부터 살아남아야 한다</a:t>
            </a:r>
          </a:p>
        </p:txBody>
      </p:sp>
      <p:sp>
        <p:nvSpPr>
          <p:cNvPr id="19" name="자유형 52">
            <a:extLst>
              <a:ext uri="{FF2B5EF4-FFF2-40B4-BE49-F238E27FC236}">
                <a16:creationId xmlns:a16="http://schemas.microsoft.com/office/drawing/2014/main" id="{8107C50C-9081-481B-83DC-1F9610132F3D}"/>
              </a:ext>
            </a:extLst>
          </p:cNvPr>
          <p:cNvSpPr>
            <a:spLocks/>
          </p:cNvSpPr>
          <p:nvPr/>
        </p:nvSpPr>
        <p:spPr bwMode="auto">
          <a:xfrm>
            <a:off x="366425" y="593450"/>
            <a:ext cx="568158" cy="49724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9B13FE-41DB-4C67-A058-4A0FFD17FCC8}"/>
              </a:ext>
            </a:extLst>
          </p:cNvPr>
          <p:cNvGrpSpPr/>
          <p:nvPr/>
        </p:nvGrpSpPr>
        <p:grpSpPr>
          <a:xfrm>
            <a:off x="1120389" y="1433652"/>
            <a:ext cx="9765806" cy="4686594"/>
            <a:chOff x="1678280" y="1245472"/>
            <a:chExt cx="8882543" cy="468659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CB90C39-DB50-47D0-A9FE-D0ACDC3A009C}"/>
                </a:ext>
              </a:extLst>
            </p:cNvPr>
            <p:cNvGrpSpPr/>
            <p:nvPr/>
          </p:nvGrpSpPr>
          <p:grpSpPr>
            <a:xfrm>
              <a:off x="1678280" y="1245472"/>
              <a:ext cx="3528788" cy="1998141"/>
              <a:chOff x="1277894" y="1588793"/>
              <a:chExt cx="3528788" cy="1998141"/>
            </a:xfrm>
          </p:grpSpPr>
          <p:sp>
            <p:nvSpPr>
              <p:cNvPr id="36" name="모서리가 둥근 직사각형 178">
                <a:extLst>
                  <a:ext uri="{FF2B5EF4-FFF2-40B4-BE49-F238E27FC236}">
                    <a16:creationId xmlns:a16="http://schemas.microsoft.com/office/drawing/2014/main" id="{A9ED3612-8910-413C-87F4-FD678B7E00EC}"/>
                  </a:ext>
                </a:extLst>
              </p:cNvPr>
              <p:cNvSpPr/>
              <p:nvPr/>
            </p:nvSpPr>
            <p:spPr>
              <a:xfrm>
                <a:off x="1277894" y="2532421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 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갑작스러운 오류가 발생하면 일정 지연</a:t>
                </a: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7" name="모서리가 둥근 직사각형 178">
                <a:extLst>
                  <a:ext uri="{FF2B5EF4-FFF2-40B4-BE49-F238E27FC236}">
                    <a16:creationId xmlns:a16="http://schemas.microsoft.com/office/drawing/2014/main" id="{7FF1742D-E791-4183-8685-583A1CC188BE}"/>
                  </a:ext>
                </a:extLst>
              </p:cNvPr>
              <p:cNvSpPr/>
              <p:nvPr/>
            </p:nvSpPr>
            <p:spPr>
              <a:xfrm>
                <a:off x="1277895" y="1588793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Unity 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클라이언트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575318E-6C6D-4005-AA16-FEE7F7098776}"/>
                </a:ext>
              </a:extLst>
            </p:cNvPr>
            <p:cNvGrpSpPr/>
            <p:nvPr/>
          </p:nvGrpSpPr>
          <p:grpSpPr>
            <a:xfrm>
              <a:off x="1678281" y="3933925"/>
              <a:ext cx="3528788" cy="1998141"/>
              <a:chOff x="1188102" y="1711273"/>
              <a:chExt cx="3528788" cy="1998141"/>
            </a:xfrm>
          </p:grpSpPr>
          <p:sp>
            <p:nvSpPr>
              <p:cNvPr id="31" name="모서리가 둥근 직사각형 178">
                <a:extLst>
                  <a:ext uri="{FF2B5EF4-FFF2-40B4-BE49-F238E27FC236}">
                    <a16:creationId xmlns:a16="http://schemas.microsoft.com/office/drawing/2014/main" id="{314525C4-6EDA-46E0-B879-6EEF593187F4}"/>
                  </a:ext>
                </a:extLst>
              </p:cNvPr>
              <p:cNvSpPr/>
              <p:nvPr/>
            </p:nvSpPr>
            <p:spPr>
              <a:xfrm>
                <a:off x="1188102" y="2654901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모서리가 둥근 직사각형 178">
                <a:extLst>
                  <a:ext uri="{FF2B5EF4-FFF2-40B4-BE49-F238E27FC236}">
                    <a16:creationId xmlns:a16="http://schemas.microsoft.com/office/drawing/2014/main" id="{1E7A3AE1-376B-4A09-89A6-F26D2B436200}"/>
                  </a:ext>
                </a:extLst>
              </p:cNvPr>
              <p:cNvSpPr/>
              <p:nvPr/>
            </p:nvSpPr>
            <p:spPr>
              <a:xfrm>
                <a:off x="1188103" y="1711273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ML-Agent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170214-AEEF-40A6-9C8A-0853C56D75D4}"/>
                </a:ext>
              </a:extLst>
            </p:cNvPr>
            <p:cNvGrpSpPr/>
            <p:nvPr/>
          </p:nvGrpSpPr>
          <p:grpSpPr>
            <a:xfrm>
              <a:off x="7032035" y="1245472"/>
              <a:ext cx="3528788" cy="1998141"/>
              <a:chOff x="8446591" y="924506"/>
              <a:chExt cx="3528788" cy="1998141"/>
            </a:xfrm>
          </p:grpSpPr>
          <p:sp>
            <p:nvSpPr>
              <p:cNvPr id="29" name="모서리가 둥근 직사각형 178">
                <a:extLst>
                  <a:ext uri="{FF2B5EF4-FFF2-40B4-BE49-F238E27FC236}">
                    <a16:creationId xmlns:a16="http://schemas.microsoft.com/office/drawing/2014/main" id="{A94B9384-87AC-46A2-982A-5D6268213D45}"/>
                  </a:ext>
                </a:extLst>
              </p:cNvPr>
              <p:cNvSpPr/>
              <p:nvPr/>
            </p:nvSpPr>
            <p:spPr>
              <a:xfrm>
                <a:off x="8446592" y="1868134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로우 </a:t>
                </a:r>
                <a:r>
                  <a:rPr lang="ko-KR" alt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폴리곤이라도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내가 원하는 </a:t>
                </a:r>
                <a:r>
                  <a:rPr lang="ko-KR" alt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에셋을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찾는 것이 낫다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  <p:sp>
            <p:nvSpPr>
              <p:cNvPr id="30" name="모서리가 둥근 직사각형 178">
                <a:extLst>
                  <a:ext uri="{FF2B5EF4-FFF2-40B4-BE49-F238E27FC236}">
                    <a16:creationId xmlns:a16="http://schemas.microsoft.com/office/drawing/2014/main" id="{366D1AE8-B4AE-443B-AE6E-23AE7C745745}"/>
                  </a:ext>
                </a:extLst>
              </p:cNvPr>
              <p:cNvSpPr/>
              <p:nvPr/>
            </p:nvSpPr>
            <p:spPr>
              <a:xfrm>
                <a:off x="8446591" y="924506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인 개발의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lvl="0"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모델링 문제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0C0ABF-31AE-47F7-930F-241997245978}"/>
              </a:ext>
            </a:extLst>
          </p:cNvPr>
          <p:cNvSpPr txBox="1"/>
          <p:nvPr/>
        </p:nvSpPr>
        <p:spPr>
          <a:xfrm>
            <a:off x="1154003" y="5156554"/>
            <a:ext cx="3940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en-US" altLang="ko-KR" sz="1600" dirty="0"/>
              <a:t>ML-Agent </a:t>
            </a:r>
            <a:r>
              <a:rPr lang="ko-KR" altLang="en-US" sz="1600" dirty="0"/>
              <a:t>대신 </a:t>
            </a:r>
            <a:r>
              <a:rPr lang="en-US" altLang="ko-KR" sz="1600" dirty="0"/>
              <a:t>Navigation AI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ML-Agent</a:t>
            </a:r>
            <a:r>
              <a:rPr lang="ko-KR" altLang="en-US" sz="1600" dirty="0"/>
              <a:t>를 계속 연구하여 적용</a:t>
            </a:r>
          </a:p>
          <a:p>
            <a:endParaRPr lang="ko-KR" altLang="en-US" dirty="0"/>
          </a:p>
        </p:txBody>
      </p:sp>
      <p:sp>
        <p:nvSpPr>
          <p:cNvPr id="38" name="모서리가 둥근 직사각형 178">
            <a:extLst>
              <a:ext uri="{FF2B5EF4-FFF2-40B4-BE49-F238E27FC236}">
                <a16:creationId xmlns:a16="http://schemas.microsoft.com/office/drawing/2014/main" id="{33B63F7E-F019-4CB4-822F-9AF2658045DE}"/>
              </a:ext>
            </a:extLst>
          </p:cNvPr>
          <p:cNvSpPr/>
          <p:nvPr/>
        </p:nvSpPr>
        <p:spPr>
          <a:xfrm>
            <a:off x="7097054" y="5065733"/>
            <a:ext cx="3879683" cy="1054513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모서리가 둥근 직사각형 178">
            <a:extLst>
              <a:ext uri="{FF2B5EF4-FFF2-40B4-BE49-F238E27FC236}">
                <a16:creationId xmlns:a16="http://schemas.microsoft.com/office/drawing/2014/main" id="{EC6D86C4-DBAC-412F-8D7C-823C39975456}"/>
              </a:ext>
            </a:extLst>
          </p:cNvPr>
          <p:cNvSpPr/>
          <p:nvPr/>
        </p:nvSpPr>
        <p:spPr>
          <a:xfrm>
            <a:off x="7097055" y="4122105"/>
            <a:ext cx="3879683" cy="793797"/>
          </a:xfrm>
          <a:prstGeom prst="roundRect">
            <a:avLst>
              <a:gd name="adj" fmla="val 20001"/>
            </a:avLst>
          </a:pr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동물의 다양화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08BD-2971-4E3D-891C-80BF2920ED55}"/>
              </a:ext>
            </a:extLst>
          </p:cNvPr>
          <p:cNvSpPr txBox="1"/>
          <p:nvPr/>
        </p:nvSpPr>
        <p:spPr>
          <a:xfrm>
            <a:off x="7530353" y="5269823"/>
            <a:ext cx="311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더욱 다양한 동물을 </a:t>
            </a:r>
            <a:r>
              <a:rPr lang="ko-KR" altLang="en-US" dirty="0" err="1"/>
              <a:t>임포트해와야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6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F6B40D-3293-4E84-83DC-CACB5686BFF8}"/>
              </a:ext>
            </a:extLst>
          </p:cNvPr>
          <p:cNvGrpSpPr/>
          <p:nvPr/>
        </p:nvGrpSpPr>
        <p:grpSpPr>
          <a:xfrm>
            <a:off x="366425" y="518908"/>
            <a:ext cx="2915553" cy="646331"/>
            <a:chOff x="3636800" y="1816403"/>
            <a:chExt cx="2915553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1A9EE-83E5-428C-83F9-2B42C7FFAD3C}"/>
                </a:ext>
              </a:extLst>
            </p:cNvPr>
            <p:cNvSpPr txBox="1"/>
            <p:nvPr/>
          </p:nvSpPr>
          <p:spPr>
            <a:xfrm>
              <a:off x="4359124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향후 계획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481E2614-D4D1-423F-88B2-94803A19A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B13FE-41DB-4C67-A058-4A0FFD17FCC8}"/>
              </a:ext>
            </a:extLst>
          </p:cNvPr>
          <p:cNvGrpSpPr/>
          <p:nvPr/>
        </p:nvGrpSpPr>
        <p:grpSpPr>
          <a:xfrm>
            <a:off x="1654728" y="1652498"/>
            <a:ext cx="8882543" cy="4686594"/>
            <a:chOff x="1678280" y="1245472"/>
            <a:chExt cx="8882543" cy="46865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CB90C39-DB50-47D0-A9FE-D0ACDC3A009C}"/>
                </a:ext>
              </a:extLst>
            </p:cNvPr>
            <p:cNvGrpSpPr/>
            <p:nvPr/>
          </p:nvGrpSpPr>
          <p:grpSpPr>
            <a:xfrm>
              <a:off x="1678280" y="1245472"/>
              <a:ext cx="3528788" cy="1998141"/>
              <a:chOff x="1277894" y="1588793"/>
              <a:chExt cx="3528788" cy="1998141"/>
            </a:xfrm>
          </p:grpSpPr>
          <p:sp>
            <p:nvSpPr>
              <p:cNvPr id="20" name="모서리가 둥근 직사각형 178">
                <a:extLst>
                  <a:ext uri="{FF2B5EF4-FFF2-40B4-BE49-F238E27FC236}">
                    <a16:creationId xmlns:a16="http://schemas.microsoft.com/office/drawing/2014/main" id="{A9ED3612-8910-413C-87F4-FD678B7E00EC}"/>
                  </a:ext>
                </a:extLst>
              </p:cNvPr>
              <p:cNvSpPr/>
              <p:nvPr/>
            </p:nvSpPr>
            <p:spPr>
              <a:xfrm>
                <a:off x="1277894" y="2532421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Tx/>
                  <a:buChar char="-"/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플레이어 상태를 위한 아이템 사용 구현</a:t>
                </a: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모서리가 둥근 직사각형 178">
                <a:extLst>
                  <a:ext uri="{FF2B5EF4-FFF2-40B4-BE49-F238E27FC236}">
                    <a16:creationId xmlns:a16="http://schemas.microsoft.com/office/drawing/2014/main" id="{7FF1742D-E791-4183-8685-583A1CC188BE}"/>
                  </a:ext>
                </a:extLst>
              </p:cNvPr>
              <p:cNvSpPr/>
              <p:nvPr/>
            </p:nvSpPr>
            <p:spPr>
              <a:xfrm>
                <a:off x="1277895" y="1588793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아이템 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B70969B-467B-4653-B7A1-82CC2817A266}"/>
                </a:ext>
              </a:extLst>
            </p:cNvPr>
            <p:cNvGrpSpPr/>
            <p:nvPr/>
          </p:nvGrpSpPr>
          <p:grpSpPr>
            <a:xfrm>
              <a:off x="7032035" y="3933925"/>
              <a:ext cx="3528788" cy="1998141"/>
              <a:chOff x="1035702" y="1558873"/>
              <a:chExt cx="3528788" cy="1998141"/>
            </a:xfrm>
          </p:grpSpPr>
          <p:sp>
            <p:nvSpPr>
              <p:cNvPr id="18" name="모서리가 둥근 직사각형 178">
                <a:extLst>
                  <a:ext uri="{FF2B5EF4-FFF2-40B4-BE49-F238E27FC236}">
                    <a16:creationId xmlns:a16="http://schemas.microsoft.com/office/drawing/2014/main" id="{7E172794-59DB-4FC6-8BF9-247B06F3563E}"/>
                  </a:ext>
                </a:extLst>
              </p:cNvPr>
              <p:cNvSpPr/>
              <p:nvPr/>
            </p:nvSpPr>
            <p:spPr>
              <a:xfrm>
                <a:off x="1035702" y="2502501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Tx/>
                  <a:buChar char="-"/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전체적인 완성도 높이기</a:t>
                </a: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9" name="모서리가 둥근 직사각형 178">
                <a:extLst>
                  <a:ext uri="{FF2B5EF4-FFF2-40B4-BE49-F238E27FC236}">
                    <a16:creationId xmlns:a16="http://schemas.microsoft.com/office/drawing/2014/main" id="{EDBB9A37-524A-4A92-BBE7-51B43130ED46}"/>
                  </a:ext>
                </a:extLst>
              </p:cNvPr>
              <p:cNvSpPr/>
              <p:nvPr/>
            </p:nvSpPr>
            <p:spPr>
              <a:xfrm>
                <a:off x="1035703" y="1558873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완성도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575318E-6C6D-4005-AA16-FEE7F7098776}"/>
                </a:ext>
              </a:extLst>
            </p:cNvPr>
            <p:cNvGrpSpPr/>
            <p:nvPr/>
          </p:nvGrpSpPr>
          <p:grpSpPr>
            <a:xfrm>
              <a:off x="1678281" y="3933925"/>
              <a:ext cx="3528788" cy="1998141"/>
              <a:chOff x="1188102" y="1711273"/>
              <a:chExt cx="3528788" cy="1998141"/>
            </a:xfrm>
          </p:grpSpPr>
          <p:sp>
            <p:nvSpPr>
              <p:cNvPr id="16" name="모서리가 둥근 직사각형 178">
                <a:extLst>
                  <a:ext uri="{FF2B5EF4-FFF2-40B4-BE49-F238E27FC236}">
                    <a16:creationId xmlns:a16="http://schemas.microsoft.com/office/drawing/2014/main" id="{314525C4-6EDA-46E0-B879-6EEF593187F4}"/>
                  </a:ext>
                </a:extLst>
              </p:cNvPr>
              <p:cNvSpPr/>
              <p:nvPr/>
            </p:nvSpPr>
            <p:spPr>
              <a:xfrm>
                <a:off x="1188102" y="2654901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Tx/>
                  <a:buChar char="-"/>
                </a:pP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Navigation AI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ML-Agent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변환</a:t>
                </a:r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" name="모서리가 둥근 직사각형 178">
                <a:extLst>
                  <a:ext uri="{FF2B5EF4-FFF2-40B4-BE49-F238E27FC236}">
                    <a16:creationId xmlns:a16="http://schemas.microsoft.com/office/drawing/2014/main" id="{1E7A3AE1-376B-4A09-89A6-F26D2B436200}"/>
                  </a:ext>
                </a:extLst>
              </p:cNvPr>
              <p:cNvSpPr/>
              <p:nvPr/>
            </p:nvSpPr>
            <p:spPr>
              <a:xfrm>
                <a:off x="1188103" y="1711273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ML-Agent 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적용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D170214-AEEF-40A6-9C8A-0853C56D75D4}"/>
                </a:ext>
              </a:extLst>
            </p:cNvPr>
            <p:cNvGrpSpPr/>
            <p:nvPr/>
          </p:nvGrpSpPr>
          <p:grpSpPr>
            <a:xfrm>
              <a:off x="7032035" y="1245472"/>
              <a:ext cx="3528788" cy="1998141"/>
              <a:chOff x="8446591" y="924506"/>
              <a:chExt cx="3528788" cy="1998141"/>
            </a:xfrm>
          </p:grpSpPr>
          <p:sp>
            <p:nvSpPr>
              <p:cNvPr id="14" name="모서리가 둥근 직사각형 178">
                <a:extLst>
                  <a:ext uri="{FF2B5EF4-FFF2-40B4-BE49-F238E27FC236}">
                    <a16:creationId xmlns:a16="http://schemas.microsoft.com/office/drawing/2014/main" id="{A94B9384-87AC-46A2-982A-5D6268213D45}"/>
                  </a:ext>
                </a:extLst>
              </p:cNvPr>
              <p:cNvSpPr/>
              <p:nvPr/>
            </p:nvSpPr>
            <p:spPr>
              <a:xfrm>
                <a:off x="8446592" y="1868134"/>
                <a:ext cx="3528787" cy="1054513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Tx/>
                  <a:buChar char="-"/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플레이어의 안전지대 집을 만들 수 있는 기능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" name="모서리가 둥근 직사각형 178">
                <a:extLst>
                  <a:ext uri="{FF2B5EF4-FFF2-40B4-BE49-F238E27FC236}">
                    <a16:creationId xmlns:a16="http://schemas.microsoft.com/office/drawing/2014/main" id="{366D1AE8-B4AE-443B-AE6E-23AE7C745745}"/>
                  </a:ext>
                </a:extLst>
              </p:cNvPr>
              <p:cNvSpPr/>
              <p:nvPr/>
            </p:nvSpPr>
            <p:spPr>
              <a:xfrm>
                <a:off x="8446591" y="924506"/>
                <a:ext cx="3528787" cy="793797"/>
              </a:xfrm>
              <a:prstGeom prst="roundRect">
                <a:avLst>
                  <a:gd name="adj" fmla="val 20001"/>
                </a:avLst>
              </a:prstGeom>
              <a:solidFill>
                <a:srgbClr val="F9F0E1"/>
              </a:solidFill>
              <a:ln w="28575">
                <a:solidFill>
                  <a:srgbClr val="AAD2D5"/>
                </a:solidFill>
              </a:ln>
              <a:effectLst>
                <a:glow rad="63500">
                  <a:srgbClr val="96D1C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집 커스터마이징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020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F6B40D-3293-4E84-83DC-CACB5686BFF8}"/>
              </a:ext>
            </a:extLst>
          </p:cNvPr>
          <p:cNvGrpSpPr/>
          <p:nvPr/>
        </p:nvGrpSpPr>
        <p:grpSpPr>
          <a:xfrm>
            <a:off x="366425" y="518908"/>
            <a:ext cx="3838883" cy="646331"/>
            <a:chOff x="3636800" y="1816403"/>
            <a:chExt cx="3838883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1A9EE-83E5-428C-83F9-2B42C7FFAD3C}"/>
                </a:ext>
              </a:extLst>
            </p:cNvPr>
            <p:cNvSpPr txBox="1"/>
            <p:nvPr/>
          </p:nvSpPr>
          <p:spPr>
            <a:xfrm>
              <a:off x="4359124" y="1816403"/>
              <a:ext cx="3116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깃허브</a:t>
              </a:r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 사용량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481E2614-D4D1-423F-88B2-94803A19A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04646B2-B4D3-4537-A839-62F25933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36" y="1497019"/>
            <a:ext cx="7193903" cy="484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F6B40D-3293-4E84-83DC-CACB5686BFF8}"/>
              </a:ext>
            </a:extLst>
          </p:cNvPr>
          <p:cNvGrpSpPr/>
          <p:nvPr/>
        </p:nvGrpSpPr>
        <p:grpSpPr>
          <a:xfrm>
            <a:off x="366425" y="518908"/>
            <a:ext cx="3539121" cy="646331"/>
            <a:chOff x="3636800" y="1816403"/>
            <a:chExt cx="3539121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1A9EE-83E5-428C-83F9-2B42C7FFAD3C}"/>
                </a:ext>
              </a:extLst>
            </p:cNvPr>
            <p:cNvSpPr txBox="1"/>
            <p:nvPr/>
          </p:nvSpPr>
          <p:spPr>
            <a:xfrm>
              <a:off x="4359124" y="1816403"/>
              <a:ext cx="2816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게임 속 동물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481E2614-D4D1-423F-88B2-94803A19A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ABB660-6894-4D56-8EE8-4AF592F287F1}"/>
              </a:ext>
            </a:extLst>
          </p:cNvPr>
          <p:cNvGrpSpPr/>
          <p:nvPr/>
        </p:nvGrpSpPr>
        <p:grpSpPr>
          <a:xfrm>
            <a:off x="794623" y="2377280"/>
            <a:ext cx="2904736" cy="2347119"/>
            <a:chOff x="3971200" y="3899200"/>
            <a:chExt cx="1986440" cy="1674015"/>
          </a:xfrm>
        </p:grpSpPr>
        <p:sp>
          <p:nvSpPr>
            <p:cNvPr id="8" name="양쪽 모서리가 둥근 사각형 67">
              <a:extLst>
                <a:ext uri="{FF2B5EF4-FFF2-40B4-BE49-F238E27FC236}">
                  <a16:creationId xmlns:a16="http://schemas.microsoft.com/office/drawing/2014/main" id="{D84AD216-D582-43A5-AA08-124FD8FFDCFF}"/>
                </a:ext>
              </a:extLst>
            </p:cNvPr>
            <p:cNvSpPr/>
            <p:nvPr/>
          </p:nvSpPr>
          <p:spPr>
            <a:xfrm>
              <a:off x="4157640" y="3899200"/>
              <a:ext cx="1613560" cy="1216748"/>
            </a:xfrm>
            <a:prstGeom prst="round2SameRect">
              <a:avLst/>
            </a:prstGeom>
            <a:solidFill>
              <a:srgbClr val="F9F0E1"/>
            </a:solidFill>
            <a:ln w="28575">
              <a:solidFill>
                <a:srgbClr val="FF6B7E"/>
              </a:solidFill>
            </a:ln>
            <a:effectLst>
              <a:glow rad="63500">
                <a:srgbClr val="FF6B7E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rtlCol="0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돼지</a:t>
              </a:r>
              <a:endPara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양쪽 모서리가 둥근 사각형 31">
              <a:extLst>
                <a:ext uri="{FF2B5EF4-FFF2-40B4-BE49-F238E27FC236}">
                  <a16:creationId xmlns:a16="http://schemas.microsoft.com/office/drawing/2014/main" id="{5A3632F3-D098-49FF-BB68-CA9C6A777D57}"/>
                </a:ext>
              </a:extLst>
            </p:cNvPr>
            <p:cNvSpPr/>
            <p:nvPr/>
          </p:nvSpPr>
          <p:spPr>
            <a:xfrm>
              <a:off x="3971200" y="4612746"/>
              <a:ext cx="1986440" cy="960469"/>
            </a:xfrm>
            <a:prstGeom prst="round2SameRect">
              <a:avLst/>
            </a:prstGeom>
            <a:solidFill>
              <a:srgbClr val="CFE8E5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0FF6BC-B6F9-4538-A700-AF2C441BE0A4}"/>
              </a:ext>
            </a:extLst>
          </p:cNvPr>
          <p:cNvGrpSpPr/>
          <p:nvPr/>
        </p:nvGrpSpPr>
        <p:grpSpPr>
          <a:xfrm>
            <a:off x="4819776" y="2377280"/>
            <a:ext cx="2904736" cy="2347119"/>
            <a:chOff x="3971200" y="3899200"/>
            <a:chExt cx="1986440" cy="1674015"/>
          </a:xfrm>
        </p:grpSpPr>
        <p:sp>
          <p:nvSpPr>
            <p:cNvPr id="20" name="양쪽 모서리가 둥근 사각형 67">
              <a:extLst>
                <a:ext uri="{FF2B5EF4-FFF2-40B4-BE49-F238E27FC236}">
                  <a16:creationId xmlns:a16="http://schemas.microsoft.com/office/drawing/2014/main" id="{F3F923B2-6914-49F5-9FE3-3D6D2E1A30C2}"/>
                </a:ext>
              </a:extLst>
            </p:cNvPr>
            <p:cNvSpPr/>
            <p:nvPr/>
          </p:nvSpPr>
          <p:spPr>
            <a:xfrm>
              <a:off x="4157640" y="3899200"/>
              <a:ext cx="1613560" cy="1216748"/>
            </a:xfrm>
            <a:prstGeom prst="round2SameRect">
              <a:avLst/>
            </a:prstGeom>
            <a:solidFill>
              <a:srgbClr val="F9F0E1"/>
            </a:solidFill>
            <a:ln w="28575">
              <a:solidFill>
                <a:srgbClr val="FF6B7E"/>
              </a:solidFill>
            </a:ln>
            <a:effectLst>
              <a:glow rad="63500">
                <a:srgbClr val="FF6B7E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rtlCol="0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토끼</a:t>
              </a:r>
              <a:endPara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양쪽 모서리가 둥근 사각형 31">
              <a:extLst>
                <a:ext uri="{FF2B5EF4-FFF2-40B4-BE49-F238E27FC236}">
                  <a16:creationId xmlns:a16="http://schemas.microsoft.com/office/drawing/2014/main" id="{2C439054-3679-47B3-8DB0-AC9D7B2C224C}"/>
                </a:ext>
              </a:extLst>
            </p:cNvPr>
            <p:cNvSpPr/>
            <p:nvPr/>
          </p:nvSpPr>
          <p:spPr>
            <a:xfrm>
              <a:off x="3971200" y="4612746"/>
              <a:ext cx="1986440" cy="960469"/>
            </a:xfrm>
            <a:prstGeom prst="round2SameRect">
              <a:avLst/>
            </a:prstGeom>
            <a:solidFill>
              <a:srgbClr val="CFE8E5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939F86-4CDF-499A-910A-F61D77274E55}"/>
              </a:ext>
            </a:extLst>
          </p:cNvPr>
          <p:cNvGrpSpPr/>
          <p:nvPr/>
        </p:nvGrpSpPr>
        <p:grpSpPr>
          <a:xfrm>
            <a:off x="8819282" y="2377280"/>
            <a:ext cx="2904736" cy="2347119"/>
            <a:chOff x="3971200" y="3899200"/>
            <a:chExt cx="1986440" cy="1674015"/>
          </a:xfrm>
        </p:grpSpPr>
        <p:sp>
          <p:nvSpPr>
            <p:cNvPr id="23" name="양쪽 모서리가 둥근 사각형 67">
              <a:extLst>
                <a:ext uri="{FF2B5EF4-FFF2-40B4-BE49-F238E27FC236}">
                  <a16:creationId xmlns:a16="http://schemas.microsoft.com/office/drawing/2014/main" id="{29B903C7-71AE-498B-9BBC-0CCCB814F430}"/>
                </a:ext>
              </a:extLst>
            </p:cNvPr>
            <p:cNvSpPr/>
            <p:nvPr/>
          </p:nvSpPr>
          <p:spPr>
            <a:xfrm>
              <a:off x="4157640" y="3899200"/>
              <a:ext cx="1613560" cy="1216748"/>
            </a:xfrm>
            <a:prstGeom prst="round2SameRect">
              <a:avLst/>
            </a:prstGeom>
            <a:solidFill>
              <a:srgbClr val="F9F0E1"/>
            </a:solidFill>
            <a:ln w="28575">
              <a:solidFill>
                <a:srgbClr val="FF6B7E"/>
              </a:solidFill>
            </a:ln>
            <a:effectLst>
              <a:glow rad="63500">
                <a:srgbClr val="FF6B7E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rtlCol="0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호랑이</a:t>
              </a:r>
              <a:endPara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양쪽 모서리가 둥근 사각형 31">
              <a:extLst>
                <a:ext uri="{FF2B5EF4-FFF2-40B4-BE49-F238E27FC236}">
                  <a16:creationId xmlns:a16="http://schemas.microsoft.com/office/drawing/2014/main" id="{9F12B430-9514-4D06-8232-8B3A6E2E0CD2}"/>
                </a:ext>
              </a:extLst>
            </p:cNvPr>
            <p:cNvSpPr/>
            <p:nvPr/>
          </p:nvSpPr>
          <p:spPr>
            <a:xfrm>
              <a:off x="3971200" y="4612746"/>
              <a:ext cx="1986440" cy="960469"/>
            </a:xfrm>
            <a:prstGeom prst="round2SameRect">
              <a:avLst/>
            </a:prstGeom>
            <a:solidFill>
              <a:srgbClr val="CFE8E5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DD4715-E58E-4D24-8CE4-68237DDCD9A2}"/>
              </a:ext>
            </a:extLst>
          </p:cNvPr>
          <p:cNvSpPr txBox="1"/>
          <p:nvPr/>
        </p:nvSpPr>
        <p:spPr>
          <a:xfrm>
            <a:off x="1332591" y="38548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포악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온순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6B54F-FFD8-4EBC-BDC8-4CFDFAEA8967}"/>
              </a:ext>
            </a:extLst>
          </p:cNvPr>
          <p:cNvSpPr txBox="1"/>
          <p:nvPr/>
        </p:nvSpPr>
        <p:spPr>
          <a:xfrm>
            <a:off x="5945598" y="3866401"/>
            <a:ext cx="6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F184C-FB84-4E34-A8EE-0E6113F880DA}"/>
              </a:ext>
            </a:extLst>
          </p:cNvPr>
          <p:cNvSpPr txBox="1"/>
          <p:nvPr/>
        </p:nvSpPr>
        <p:spPr>
          <a:xfrm>
            <a:off x="9646024" y="3630587"/>
            <a:ext cx="147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포악</a:t>
            </a:r>
            <a:endParaRPr lang="en-US" altLang="ko-KR" dirty="0"/>
          </a:p>
          <a:p>
            <a:r>
              <a:rPr lang="ko-KR" altLang="en-US" dirty="0"/>
              <a:t>다른 동물을 해침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3FD99C-61CF-47EA-A84A-67C03ADD2830}"/>
              </a:ext>
            </a:extLst>
          </p:cNvPr>
          <p:cNvSpPr txBox="1"/>
          <p:nvPr/>
        </p:nvSpPr>
        <p:spPr>
          <a:xfrm>
            <a:off x="2497147" y="5446977"/>
            <a:ext cx="857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동물들은 </a:t>
            </a:r>
            <a:r>
              <a:rPr lang="ko-KR" altLang="en-US" dirty="0" err="1"/>
              <a:t>개체값을</a:t>
            </a:r>
            <a:r>
              <a:rPr lang="ko-KR" altLang="en-US" dirty="0"/>
              <a:t> 달리하여 각각의 속도</a:t>
            </a:r>
            <a:r>
              <a:rPr lang="en-US" altLang="ko-KR" dirty="0"/>
              <a:t>, </a:t>
            </a:r>
            <a:r>
              <a:rPr lang="ko-KR" altLang="en-US" dirty="0"/>
              <a:t>성격이 다르게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많은 동물을 추가 할 예정</a:t>
            </a:r>
          </a:p>
        </p:txBody>
      </p:sp>
    </p:spTree>
    <p:extLst>
      <p:ext uri="{BB962C8B-B14F-4D97-AF65-F5344CB8AC3E}">
        <p14:creationId xmlns:p14="http://schemas.microsoft.com/office/powerpoint/2010/main" val="9778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F6B40D-3293-4E84-83DC-CACB5686BFF8}"/>
              </a:ext>
            </a:extLst>
          </p:cNvPr>
          <p:cNvGrpSpPr/>
          <p:nvPr/>
        </p:nvGrpSpPr>
        <p:grpSpPr>
          <a:xfrm>
            <a:off x="366425" y="518908"/>
            <a:ext cx="2915553" cy="646331"/>
            <a:chOff x="3636800" y="1816403"/>
            <a:chExt cx="2915553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1A9EE-83E5-428C-83F9-2B42C7FFAD3C}"/>
                </a:ext>
              </a:extLst>
            </p:cNvPr>
            <p:cNvSpPr txBox="1"/>
            <p:nvPr/>
          </p:nvSpPr>
          <p:spPr>
            <a:xfrm>
              <a:off x="4359124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데모 주소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481E2614-D4D1-423F-88B2-94803A19A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86BFDBF-E399-4268-9FFA-F07B1F8D9484}"/>
              </a:ext>
            </a:extLst>
          </p:cNvPr>
          <p:cNvSpPr txBox="1"/>
          <p:nvPr/>
        </p:nvSpPr>
        <p:spPr>
          <a:xfrm>
            <a:off x="934583" y="2124635"/>
            <a:ext cx="359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https://youtu.be/3MuqrHKEO1E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52">
            <a:extLst>
              <a:ext uri="{FF2B5EF4-FFF2-40B4-BE49-F238E27FC236}">
                <a16:creationId xmlns:a16="http://schemas.microsoft.com/office/drawing/2014/main" id="{AD874CCD-F10C-40BD-9B67-024F34B271C0}"/>
              </a:ext>
            </a:extLst>
          </p:cNvPr>
          <p:cNvSpPr>
            <a:spLocks/>
          </p:cNvSpPr>
          <p:nvPr/>
        </p:nvSpPr>
        <p:spPr bwMode="auto">
          <a:xfrm>
            <a:off x="366425" y="593450"/>
            <a:ext cx="568158" cy="49724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B0901-8BE3-454F-AB1E-8B3CD8EE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2925-B12C-4944-BEA1-BF4A4D9B499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41BA98-F2B6-40F2-BC30-C03C31615FB8}"/>
              </a:ext>
            </a:extLst>
          </p:cNvPr>
          <p:cNvSpPr txBox="1"/>
          <p:nvPr/>
        </p:nvSpPr>
        <p:spPr>
          <a:xfrm>
            <a:off x="1075304" y="5189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목차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빙그레 따옴체" panose="02030803000000000000" pitchFamily="18" charset="-127"/>
              <a:ea typeface="빙그레 따옴체" panose="02030803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5948D2-34A2-4C66-9E6A-300470F013B3}"/>
              </a:ext>
            </a:extLst>
          </p:cNvPr>
          <p:cNvGrpSpPr/>
          <p:nvPr/>
        </p:nvGrpSpPr>
        <p:grpSpPr>
          <a:xfrm>
            <a:off x="743356" y="1934340"/>
            <a:ext cx="10705285" cy="2989321"/>
            <a:chOff x="886051" y="2102059"/>
            <a:chExt cx="10705285" cy="29893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39E08-BDD6-4BDC-8720-4BCC9685CF85}"/>
                </a:ext>
              </a:extLst>
            </p:cNvPr>
            <p:cNvGrpSpPr/>
            <p:nvPr/>
          </p:nvGrpSpPr>
          <p:grpSpPr>
            <a:xfrm>
              <a:off x="886051" y="2102059"/>
              <a:ext cx="4675251" cy="2989321"/>
              <a:chOff x="886051" y="2102059"/>
              <a:chExt cx="4675251" cy="2989321"/>
            </a:xfrm>
          </p:grpSpPr>
          <p:sp>
            <p:nvSpPr>
              <p:cNvPr id="23" name="모서리가 둥근 직사각형 169">
                <a:extLst>
                  <a:ext uri="{FF2B5EF4-FFF2-40B4-BE49-F238E27FC236}">
                    <a16:creationId xmlns:a16="http://schemas.microsoft.com/office/drawing/2014/main" id="{04E228BC-5EE8-47AE-9002-0DBF390D511D}"/>
                  </a:ext>
                </a:extLst>
              </p:cNvPr>
              <p:cNvSpPr/>
              <p:nvPr/>
            </p:nvSpPr>
            <p:spPr>
              <a:xfrm rot="5400000">
                <a:off x="2994510" y="1562468"/>
                <a:ext cx="455276" cy="4276869"/>
              </a:xfrm>
              <a:prstGeom prst="roundRect">
                <a:avLst>
                  <a:gd name="adj" fmla="val 5796"/>
                </a:avLst>
              </a:prstGeom>
              <a:solidFill>
                <a:srgbClr val="FF6B7E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한쪽 모서리가 잘린 사각형 170">
                <a:extLst>
                  <a:ext uri="{FF2B5EF4-FFF2-40B4-BE49-F238E27FC236}">
                    <a16:creationId xmlns:a16="http://schemas.microsoft.com/office/drawing/2014/main" id="{24FB797A-8F1E-434B-8252-949E66025686}"/>
                  </a:ext>
                </a:extLst>
              </p:cNvPr>
              <p:cNvSpPr/>
              <p:nvPr/>
            </p:nvSpPr>
            <p:spPr>
              <a:xfrm rot="5400000">
                <a:off x="2809539" y="1373902"/>
                <a:ext cx="536399" cy="4383375"/>
              </a:xfrm>
              <a:prstGeom prst="snip1Rect">
                <a:avLst/>
              </a:prstGeom>
              <a:solidFill>
                <a:schemeClr val="bg1"/>
              </a:solidFill>
              <a:ln w="190500" cap="rnd">
                <a:solidFill>
                  <a:schemeClr val="bg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87BFF06-E7E9-4071-87EA-29B2AB4A7AC9}"/>
                  </a:ext>
                </a:extLst>
              </p:cNvPr>
              <p:cNvSpPr/>
              <p:nvPr/>
            </p:nvSpPr>
            <p:spPr>
              <a:xfrm>
                <a:off x="1276410" y="3278580"/>
                <a:ext cx="4276871" cy="50962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2.   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 내용 및 기술적 요소 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6" name="모서리가 둥근 직사각형 169">
                <a:extLst>
                  <a:ext uri="{FF2B5EF4-FFF2-40B4-BE49-F238E27FC236}">
                    <a16:creationId xmlns:a16="http://schemas.microsoft.com/office/drawing/2014/main" id="{05AE6B8E-5AA3-4F22-9963-203D0C189677}"/>
                  </a:ext>
                </a:extLst>
              </p:cNvPr>
              <p:cNvSpPr/>
              <p:nvPr/>
            </p:nvSpPr>
            <p:spPr>
              <a:xfrm rot="5400000">
                <a:off x="2985557" y="370679"/>
                <a:ext cx="455276" cy="4276869"/>
              </a:xfrm>
              <a:prstGeom prst="roundRect">
                <a:avLst>
                  <a:gd name="adj" fmla="val 5796"/>
                </a:avLst>
              </a:prstGeom>
              <a:solidFill>
                <a:srgbClr val="FF6B7E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>
                    <a:solidFill>
                      <a:prstClr val="white"/>
                    </a:solidFill>
                  </a:rPr>
                  <a:t>0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한쪽 모서리가 잘린 사각형 170">
                <a:extLst>
                  <a:ext uri="{FF2B5EF4-FFF2-40B4-BE49-F238E27FC236}">
                    <a16:creationId xmlns:a16="http://schemas.microsoft.com/office/drawing/2014/main" id="{7B9865AE-5B74-4FAD-A138-FDD147866951}"/>
                  </a:ext>
                </a:extLst>
              </p:cNvPr>
              <p:cNvSpPr/>
              <p:nvPr/>
            </p:nvSpPr>
            <p:spPr>
              <a:xfrm rot="5400000">
                <a:off x="2809539" y="178571"/>
                <a:ext cx="536399" cy="4383375"/>
              </a:xfrm>
              <a:prstGeom prst="snip1Rect">
                <a:avLst/>
              </a:prstGeom>
              <a:solidFill>
                <a:schemeClr val="bg1"/>
              </a:solidFill>
              <a:ln w="190500" cap="rnd">
                <a:solidFill>
                  <a:schemeClr val="bg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B9E8F83-BAFB-4091-A9E3-E776609F5BBC}"/>
                  </a:ext>
                </a:extLst>
              </p:cNvPr>
              <p:cNvSpPr/>
              <p:nvPr/>
            </p:nvSpPr>
            <p:spPr>
              <a:xfrm>
                <a:off x="1284431" y="2102059"/>
                <a:ext cx="4276871" cy="494494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 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게임 개요</a:t>
                </a:r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모서리가 둥근 직사각형 169">
                <a:extLst>
                  <a:ext uri="{FF2B5EF4-FFF2-40B4-BE49-F238E27FC236}">
                    <a16:creationId xmlns:a16="http://schemas.microsoft.com/office/drawing/2014/main" id="{EA3ACE49-E30C-4383-8C8A-C66F028EB373}"/>
                  </a:ext>
                </a:extLst>
              </p:cNvPr>
              <p:cNvSpPr/>
              <p:nvPr/>
            </p:nvSpPr>
            <p:spPr>
              <a:xfrm rot="5400000">
                <a:off x="2993773" y="2725307"/>
                <a:ext cx="455276" cy="4276869"/>
              </a:xfrm>
              <a:prstGeom prst="roundRect">
                <a:avLst>
                  <a:gd name="adj" fmla="val 5796"/>
                </a:avLst>
              </a:prstGeom>
              <a:solidFill>
                <a:srgbClr val="FF6B7E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한쪽 모서리가 잘린 사각형 170">
                <a:extLst>
                  <a:ext uri="{FF2B5EF4-FFF2-40B4-BE49-F238E27FC236}">
                    <a16:creationId xmlns:a16="http://schemas.microsoft.com/office/drawing/2014/main" id="{4024FF7F-DF4D-4288-BA80-A401334735F2}"/>
                  </a:ext>
                </a:extLst>
              </p:cNvPr>
              <p:cNvSpPr/>
              <p:nvPr/>
            </p:nvSpPr>
            <p:spPr>
              <a:xfrm rot="5400000">
                <a:off x="2814217" y="2542724"/>
                <a:ext cx="536399" cy="4383376"/>
              </a:xfrm>
              <a:prstGeom prst="snip1Rect">
                <a:avLst/>
              </a:prstGeom>
              <a:solidFill>
                <a:schemeClr val="bg1"/>
              </a:solidFill>
              <a:ln w="190500" cap="rnd">
                <a:solidFill>
                  <a:schemeClr val="bg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4457DBC-6FA6-4F61-B336-61FCFFF2059C}"/>
                  </a:ext>
                </a:extLst>
              </p:cNvPr>
              <p:cNvSpPr/>
              <p:nvPr/>
            </p:nvSpPr>
            <p:spPr>
              <a:xfrm>
                <a:off x="1284431" y="4437711"/>
                <a:ext cx="4276871" cy="50962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3.   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 일정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85BB15-39F1-4B9B-8C3B-EA09F09A7481}"/>
                </a:ext>
              </a:extLst>
            </p:cNvPr>
            <p:cNvGrpSpPr/>
            <p:nvPr/>
          </p:nvGrpSpPr>
          <p:grpSpPr>
            <a:xfrm>
              <a:off x="6924674" y="2102059"/>
              <a:ext cx="4666662" cy="2987662"/>
              <a:chOff x="6924678" y="2102059"/>
              <a:chExt cx="4116730" cy="2987662"/>
            </a:xfrm>
          </p:grpSpPr>
          <p:sp>
            <p:nvSpPr>
              <p:cNvPr id="12" name="모서리가 둥근 직사각형 129">
                <a:extLst>
                  <a:ext uri="{FF2B5EF4-FFF2-40B4-BE49-F238E27FC236}">
                    <a16:creationId xmlns:a16="http://schemas.microsoft.com/office/drawing/2014/main" id="{6F18F23E-55D9-4C15-BEA4-052595C6C5CF}"/>
                  </a:ext>
                </a:extLst>
              </p:cNvPr>
              <p:cNvSpPr/>
              <p:nvPr/>
            </p:nvSpPr>
            <p:spPr>
              <a:xfrm rot="5400000">
                <a:off x="8706815" y="566233"/>
                <a:ext cx="502620" cy="3853110"/>
              </a:xfrm>
              <a:prstGeom prst="roundRect">
                <a:avLst>
                  <a:gd name="adj" fmla="val 5796"/>
                </a:avLst>
              </a:prstGeom>
              <a:solidFill>
                <a:srgbClr val="96D1CF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한쪽 모서리가 잘린 사각형 130">
                <a:extLst>
                  <a:ext uri="{FF2B5EF4-FFF2-40B4-BE49-F238E27FC236}">
                    <a16:creationId xmlns:a16="http://schemas.microsoft.com/office/drawing/2014/main" id="{99A1A6CC-9AB8-4297-BA78-F614F4523DC7}"/>
                  </a:ext>
                </a:extLst>
              </p:cNvPr>
              <p:cNvSpPr/>
              <p:nvPr/>
            </p:nvSpPr>
            <p:spPr>
              <a:xfrm rot="5400000">
                <a:off x="8592390" y="437012"/>
                <a:ext cx="533738" cy="3869157"/>
              </a:xfrm>
              <a:prstGeom prst="snip1Rect">
                <a:avLst/>
              </a:prstGeom>
              <a:solidFill>
                <a:srgbClr val="F9F0E1"/>
              </a:solidFill>
              <a:ln w="190500" cap="rnd">
                <a:solidFill>
                  <a:srgbClr val="F9F0E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29">
                <a:extLst>
                  <a:ext uri="{FF2B5EF4-FFF2-40B4-BE49-F238E27FC236}">
                    <a16:creationId xmlns:a16="http://schemas.microsoft.com/office/drawing/2014/main" id="{B929A05C-4B73-4A7E-9CE2-9625204EEB31}"/>
                  </a:ext>
                </a:extLst>
              </p:cNvPr>
              <p:cNvSpPr/>
              <p:nvPr/>
            </p:nvSpPr>
            <p:spPr>
              <a:xfrm rot="5400000">
                <a:off x="8706813" y="2911856"/>
                <a:ext cx="502620" cy="3853110"/>
              </a:xfrm>
              <a:prstGeom prst="roundRect">
                <a:avLst>
                  <a:gd name="adj" fmla="val 5796"/>
                </a:avLst>
              </a:prstGeom>
              <a:solidFill>
                <a:srgbClr val="96D1CF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한쪽 모서리가 잘린 사각형 130">
                <a:extLst>
                  <a:ext uri="{FF2B5EF4-FFF2-40B4-BE49-F238E27FC236}">
                    <a16:creationId xmlns:a16="http://schemas.microsoft.com/office/drawing/2014/main" id="{C7290B85-0EA4-42A8-9791-345366EC0CE0}"/>
                  </a:ext>
                </a:extLst>
              </p:cNvPr>
              <p:cNvSpPr/>
              <p:nvPr/>
            </p:nvSpPr>
            <p:spPr>
              <a:xfrm rot="5400000">
                <a:off x="8591057" y="2793393"/>
                <a:ext cx="536400" cy="3869157"/>
              </a:xfrm>
              <a:prstGeom prst="snip1Rect">
                <a:avLst/>
              </a:prstGeom>
              <a:solidFill>
                <a:srgbClr val="F9F0E1"/>
              </a:solidFill>
              <a:ln w="190500" cap="rnd">
                <a:solidFill>
                  <a:srgbClr val="F9F0E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129">
                <a:extLst>
                  <a:ext uri="{FF2B5EF4-FFF2-40B4-BE49-F238E27FC236}">
                    <a16:creationId xmlns:a16="http://schemas.microsoft.com/office/drawing/2014/main" id="{4FF9E3F0-E85C-4758-9D97-4C3C21BE866C}"/>
                  </a:ext>
                </a:extLst>
              </p:cNvPr>
              <p:cNvSpPr/>
              <p:nvPr/>
            </p:nvSpPr>
            <p:spPr>
              <a:xfrm rot="5400000">
                <a:off x="8706815" y="1741064"/>
                <a:ext cx="502620" cy="3853110"/>
              </a:xfrm>
              <a:prstGeom prst="roundRect">
                <a:avLst>
                  <a:gd name="adj" fmla="val 5796"/>
                </a:avLst>
              </a:prstGeom>
              <a:solidFill>
                <a:srgbClr val="96D1CF"/>
              </a:solidFill>
              <a:ln w="190500" cap="rnd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한쪽 모서리가 잘린 사각형 130">
                <a:extLst>
                  <a:ext uri="{FF2B5EF4-FFF2-40B4-BE49-F238E27FC236}">
                    <a16:creationId xmlns:a16="http://schemas.microsoft.com/office/drawing/2014/main" id="{24DB829F-5F78-459E-ACF8-AC083DC0A19C}"/>
                  </a:ext>
                </a:extLst>
              </p:cNvPr>
              <p:cNvSpPr/>
              <p:nvPr/>
            </p:nvSpPr>
            <p:spPr>
              <a:xfrm rot="5400000">
                <a:off x="8591059" y="1622601"/>
                <a:ext cx="536400" cy="3869157"/>
              </a:xfrm>
              <a:prstGeom prst="snip1Rect">
                <a:avLst/>
              </a:prstGeom>
              <a:solidFill>
                <a:srgbClr val="F9F0E1"/>
              </a:solidFill>
              <a:ln w="190500" cap="rnd">
                <a:solidFill>
                  <a:srgbClr val="F9F0E1"/>
                </a:solidFill>
                <a:round/>
              </a:ln>
              <a:effectLst>
                <a:outerShdw blurRad="190500" dist="508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D3D0161-D8EE-400D-828A-47EB902959AD}"/>
                  </a:ext>
                </a:extLst>
              </p:cNvPr>
              <p:cNvSpPr/>
              <p:nvPr/>
            </p:nvSpPr>
            <p:spPr>
              <a:xfrm>
                <a:off x="7257632" y="3258123"/>
                <a:ext cx="3783776" cy="50962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5.   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깃허브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사용량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B3B0530-BBB2-48A5-B1FF-C54872A61357}"/>
                  </a:ext>
                </a:extLst>
              </p:cNvPr>
              <p:cNvSpPr/>
              <p:nvPr/>
            </p:nvSpPr>
            <p:spPr>
              <a:xfrm>
                <a:off x="7255035" y="4450344"/>
                <a:ext cx="3783776" cy="50962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6.   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데모 시연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18FE43-666D-4F49-8C0C-4E1476E415D2}"/>
                  </a:ext>
                </a:extLst>
              </p:cNvPr>
              <p:cNvSpPr/>
              <p:nvPr/>
            </p:nvSpPr>
            <p:spPr>
              <a:xfrm>
                <a:off x="7253024" y="2102059"/>
                <a:ext cx="3783776" cy="50962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   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향후 계획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9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625A16-C4B2-4656-A37C-30A0593B714D}"/>
              </a:ext>
            </a:extLst>
          </p:cNvPr>
          <p:cNvGrpSpPr/>
          <p:nvPr/>
        </p:nvGrpSpPr>
        <p:grpSpPr>
          <a:xfrm>
            <a:off x="366425" y="518908"/>
            <a:ext cx="2902108" cy="646331"/>
            <a:chOff x="3636800" y="1816403"/>
            <a:chExt cx="2902108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6B1F18-D934-4835-89B7-70D18BA14576}"/>
                </a:ext>
              </a:extLst>
            </p:cNvPr>
            <p:cNvSpPr txBox="1"/>
            <p:nvPr/>
          </p:nvSpPr>
          <p:spPr>
            <a:xfrm>
              <a:off x="4345679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게임 개요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A96D7C63-1482-47C9-B044-D6A1DA563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77">
            <a:extLst>
              <a:ext uri="{FF2B5EF4-FFF2-40B4-BE49-F238E27FC236}">
                <a16:creationId xmlns:a16="http://schemas.microsoft.com/office/drawing/2014/main" id="{C6B5CE79-7D70-4710-B2AC-77D8B97CEAE4}"/>
              </a:ext>
            </a:extLst>
          </p:cNvPr>
          <p:cNvSpPr/>
          <p:nvPr/>
        </p:nvSpPr>
        <p:spPr>
          <a:xfrm>
            <a:off x="6376661" y="518908"/>
            <a:ext cx="4925079" cy="5704894"/>
          </a:xfrm>
          <a:prstGeom prst="roundRect">
            <a:avLst>
              <a:gd name="adj" fmla="val 17967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sz="1200" b="1" dirty="0">
              <a:solidFill>
                <a:srgbClr val="3ECFC0"/>
              </a:solidFill>
            </a:endParaRPr>
          </a:p>
        </p:txBody>
      </p:sp>
      <p:pic>
        <p:nvPicPr>
          <p:cNvPr id="14" name="그래픽 8" descr="사용자">
            <a:extLst>
              <a:ext uri="{FF2B5EF4-FFF2-40B4-BE49-F238E27FC236}">
                <a16:creationId xmlns:a16="http://schemas.microsoft.com/office/drawing/2014/main" id="{5DFC1D8A-325D-46E9-82CE-4FAE2EEE50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611" y="923423"/>
            <a:ext cx="914400" cy="914400"/>
          </a:xfrm>
          <a:prstGeom prst="rect">
            <a:avLst/>
          </a:prstGeom>
        </p:spPr>
      </p:pic>
      <p:pic>
        <p:nvPicPr>
          <p:cNvPr id="15" name="그래픽 11" descr="채광 도구">
            <a:extLst>
              <a:ext uri="{FF2B5EF4-FFF2-40B4-BE49-F238E27FC236}">
                <a16:creationId xmlns:a16="http://schemas.microsoft.com/office/drawing/2014/main" id="{AC718CFD-E5AF-4273-88E5-19EFB719AD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611" y="2204944"/>
            <a:ext cx="914400" cy="914400"/>
          </a:xfrm>
          <a:prstGeom prst="rect">
            <a:avLst/>
          </a:prstGeom>
        </p:spPr>
      </p:pic>
      <p:pic>
        <p:nvPicPr>
          <p:cNvPr id="17" name="그래픽 21" descr="머리와 톱니바퀴">
            <a:extLst>
              <a:ext uri="{FF2B5EF4-FFF2-40B4-BE49-F238E27FC236}">
                <a16:creationId xmlns:a16="http://schemas.microsoft.com/office/drawing/2014/main" id="{082585B1-6CE7-4CCD-AD06-4D9950C76E7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4611" y="4894671"/>
            <a:ext cx="914400" cy="914400"/>
          </a:xfrm>
          <a:prstGeom prst="rect">
            <a:avLst/>
          </a:prstGeom>
        </p:spPr>
      </p:pic>
      <p:pic>
        <p:nvPicPr>
          <p:cNvPr id="18" name="그래픽 14" descr="모닥불">
            <a:extLst>
              <a:ext uri="{FF2B5EF4-FFF2-40B4-BE49-F238E27FC236}">
                <a16:creationId xmlns:a16="http://schemas.microsoft.com/office/drawing/2014/main" id="{5241B623-5246-4900-A62B-624B4C2B4EC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4611" y="348646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5B6F7-7ACA-4B0B-90C2-2AFEDDD26AE9}"/>
              </a:ext>
            </a:extLst>
          </p:cNvPr>
          <p:cNvSpPr txBox="1"/>
          <p:nvPr/>
        </p:nvSpPr>
        <p:spPr>
          <a:xfrm>
            <a:off x="8175810" y="1088235"/>
            <a:ext cx="2571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싱글 플레이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C40264A-E6BC-4BA1-976A-CE4FC551D606}"/>
              </a:ext>
            </a:extLst>
          </p:cNvPr>
          <p:cNvSpPr txBox="1"/>
          <p:nvPr/>
        </p:nvSpPr>
        <p:spPr>
          <a:xfrm>
            <a:off x="8175810" y="2369756"/>
            <a:ext cx="219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7F79B2C2-4502-42DA-B75E-04B0877ABE59}"/>
              </a:ext>
            </a:extLst>
          </p:cNvPr>
          <p:cNvSpPr txBox="1"/>
          <p:nvPr/>
        </p:nvSpPr>
        <p:spPr>
          <a:xfrm>
            <a:off x="8175810" y="3668833"/>
            <a:ext cx="219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 게임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A7C6532-2CA0-411A-896D-6ADFE45F6B97}"/>
              </a:ext>
            </a:extLst>
          </p:cNvPr>
          <p:cNvSpPr txBox="1"/>
          <p:nvPr/>
        </p:nvSpPr>
        <p:spPr>
          <a:xfrm>
            <a:off x="8175810" y="5007872"/>
            <a:ext cx="265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 ML-Agents</a:t>
            </a:r>
          </a:p>
        </p:txBody>
      </p:sp>
      <p:pic>
        <p:nvPicPr>
          <p:cNvPr id="27" name="그림 26" descr="물, 사람, 남자, 해변이(가) 표시된 사진&#10;&#10;자동 생성된 설명">
            <a:extLst>
              <a:ext uri="{FF2B5EF4-FFF2-40B4-BE49-F238E27FC236}">
                <a16:creationId xmlns:a16="http://schemas.microsoft.com/office/drawing/2014/main" id="{57EDD07C-396C-41E6-A201-FF9EB3B7E8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8"/>
          <a:stretch/>
        </p:blipFill>
        <p:spPr>
          <a:xfrm>
            <a:off x="547813" y="1587383"/>
            <a:ext cx="5441439" cy="3567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735BD-2850-4310-847D-AA71E07CA589}"/>
              </a:ext>
            </a:extLst>
          </p:cNvPr>
          <p:cNvSpPr txBox="1"/>
          <p:nvPr/>
        </p:nvSpPr>
        <p:spPr>
          <a:xfrm>
            <a:off x="650504" y="5652011"/>
            <a:ext cx="530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무인도에서 생존을 해야 하는 이야기</a:t>
            </a:r>
          </a:p>
        </p:txBody>
      </p:sp>
    </p:spTree>
    <p:extLst>
      <p:ext uri="{BB962C8B-B14F-4D97-AF65-F5344CB8AC3E}">
        <p14:creationId xmlns:p14="http://schemas.microsoft.com/office/powerpoint/2010/main" val="19057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85B393-BF2A-4CA5-812B-C8DC85D8E117}"/>
              </a:ext>
            </a:extLst>
          </p:cNvPr>
          <p:cNvGrpSpPr/>
          <p:nvPr/>
        </p:nvGrpSpPr>
        <p:grpSpPr>
          <a:xfrm>
            <a:off x="366425" y="518908"/>
            <a:ext cx="2224658" cy="646331"/>
            <a:chOff x="3636800" y="1816403"/>
            <a:chExt cx="2224658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B8909E-21B2-40E1-8ACC-1CD39EF5D434}"/>
                </a:ext>
              </a:extLst>
            </p:cNvPr>
            <p:cNvSpPr txBox="1"/>
            <p:nvPr/>
          </p:nvSpPr>
          <p:spPr>
            <a:xfrm>
              <a:off x="4359124" y="1816403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빙그레 따옴체" panose="02030803000000000000" pitchFamily="18" charset="-127"/>
                  <a:ea typeface="빙그레 따옴체" panose="02030803000000000000" pitchFamily="18" charset="-127"/>
                  <a:cs typeface="+mn-cs"/>
                </a:rPr>
                <a:t>조작법</a:t>
              </a: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6108BD88-159C-4FC0-B8AE-C5F2D0FD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 descr="키보드, 전자기기, 컴퓨터, 마우스이(가) 표시된 사진&#10;&#10;자동 생성된 설명">
            <a:extLst>
              <a:ext uri="{FF2B5EF4-FFF2-40B4-BE49-F238E27FC236}">
                <a16:creationId xmlns:a16="http://schemas.microsoft.com/office/drawing/2014/main" id="{60E1EEBE-3C93-4ECE-8CCA-03D965AF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14" y="2089703"/>
            <a:ext cx="8512451" cy="338997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7EB41D-DE74-4FFB-8372-168AD0FF0AF3}"/>
              </a:ext>
            </a:extLst>
          </p:cNvPr>
          <p:cNvSpPr/>
          <p:nvPr/>
        </p:nvSpPr>
        <p:spPr>
          <a:xfrm>
            <a:off x="3027471" y="3125784"/>
            <a:ext cx="484094" cy="430306"/>
          </a:xfrm>
          <a:prstGeom prst="roundRect">
            <a:avLst/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C79473-DD4D-46A0-8A9A-D95D97417E16}"/>
              </a:ext>
            </a:extLst>
          </p:cNvPr>
          <p:cNvSpPr/>
          <p:nvPr/>
        </p:nvSpPr>
        <p:spPr>
          <a:xfrm>
            <a:off x="2566072" y="3690232"/>
            <a:ext cx="484094" cy="430306"/>
          </a:xfrm>
          <a:prstGeom prst="roundRect">
            <a:avLst/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56EF38-96D1-4D34-A41D-5E92CAE5F1C1}"/>
              </a:ext>
            </a:extLst>
          </p:cNvPr>
          <p:cNvSpPr/>
          <p:nvPr/>
        </p:nvSpPr>
        <p:spPr>
          <a:xfrm>
            <a:off x="3152684" y="3690232"/>
            <a:ext cx="484094" cy="430306"/>
          </a:xfrm>
          <a:prstGeom prst="roundRect">
            <a:avLst/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E35312-EBF7-46EE-BE7D-26C19FCE2452}"/>
              </a:ext>
            </a:extLst>
          </p:cNvPr>
          <p:cNvSpPr/>
          <p:nvPr/>
        </p:nvSpPr>
        <p:spPr>
          <a:xfrm>
            <a:off x="3725850" y="3690232"/>
            <a:ext cx="484094" cy="430306"/>
          </a:xfrm>
          <a:prstGeom prst="roundRect">
            <a:avLst/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45A853-AB4D-4B65-8E74-A7AAE1B27438}"/>
              </a:ext>
            </a:extLst>
          </p:cNvPr>
          <p:cNvCxnSpPr>
            <a:stCxn id="11" idx="1"/>
          </p:cNvCxnSpPr>
          <p:nvPr/>
        </p:nvCxnSpPr>
        <p:spPr>
          <a:xfrm flipH="1">
            <a:off x="1088749" y="3905385"/>
            <a:ext cx="1477323" cy="0"/>
          </a:xfrm>
          <a:prstGeom prst="straightConnector1">
            <a:avLst/>
          </a:prstGeom>
          <a:ln w="57150">
            <a:solidFill>
              <a:srgbClr val="7AB9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ACDA99-3516-4EE7-AE8C-E50FF43D6EF6}"/>
              </a:ext>
            </a:extLst>
          </p:cNvPr>
          <p:cNvSpPr txBox="1"/>
          <p:nvPr/>
        </p:nvSpPr>
        <p:spPr>
          <a:xfrm>
            <a:off x="233377" y="2788928"/>
            <a:ext cx="120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black"/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rPr>
              <a:t>인벤토리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 따옴체" panose="02030803000000000000" pitchFamily="18" charset="-127"/>
              <a:ea typeface="빙그레 따옴체" panose="02030803000000000000" pitchFamily="18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5F2C68-3489-460A-ABED-B7F42C3681A4}"/>
              </a:ext>
            </a:extLst>
          </p:cNvPr>
          <p:cNvSpPr/>
          <p:nvPr/>
        </p:nvSpPr>
        <p:spPr>
          <a:xfrm>
            <a:off x="1585363" y="4262225"/>
            <a:ext cx="615472" cy="430306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83FA94-EF02-413B-9475-1AEDDAC0F2B3}"/>
              </a:ext>
            </a:extLst>
          </p:cNvPr>
          <p:cNvCxnSpPr>
            <a:cxnSpLocks/>
          </p:cNvCxnSpPr>
          <p:nvPr/>
        </p:nvCxnSpPr>
        <p:spPr>
          <a:xfrm flipH="1">
            <a:off x="1088749" y="4474643"/>
            <a:ext cx="51576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DAE892-842D-407A-B2C3-7238DC5FF555}"/>
              </a:ext>
            </a:extLst>
          </p:cNvPr>
          <p:cNvSpPr txBox="1"/>
          <p:nvPr/>
        </p:nvSpPr>
        <p:spPr>
          <a:xfrm>
            <a:off x="4941682" y="6088133"/>
            <a:ext cx="99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점프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 따옴체" panose="02030803000000000000" pitchFamily="18" charset="-127"/>
              <a:ea typeface="빙그레 따옴체" panose="02030803000000000000" pitchFamily="18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D6A0B6C-87BC-4235-8AE8-844B3A4DBA0F}"/>
              </a:ext>
            </a:extLst>
          </p:cNvPr>
          <p:cNvSpPr/>
          <p:nvPr/>
        </p:nvSpPr>
        <p:spPr>
          <a:xfrm>
            <a:off x="4035131" y="4829849"/>
            <a:ext cx="2809421" cy="516300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FA96C2-BA74-46F3-A627-33BA1687A8BB}"/>
              </a:ext>
            </a:extLst>
          </p:cNvPr>
          <p:cNvCxnSpPr>
            <a:cxnSpLocks/>
          </p:cNvCxnSpPr>
          <p:nvPr/>
        </p:nvCxnSpPr>
        <p:spPr>
          <a:xfrm flipH="1">
            <a:off x="5439841" y="5378823"/>
            <a:ext cx="1" cy="621322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3DA4C9-67E6-4457-93BC-9C52D6071823}"/>
              </a:ext>
            </a:extLst>
          </p:cNvPr>
          <p:cNvSpPr txBox="1"/>
          <p:nvPr/>
        </p:nvSpPr>
        <p:spPr>
          <a:xfrm>
            <a:off x="152345" y="4262225"/>
            <a:ext cx="99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달리기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CDE77-ED03-4D94-8B09-451A42A3E7D9}"/>
              </a:ext>
            </a:extLst>
          </p:cNvPr>
          <p:cNvSpPr txBox="1"/>
          <p:nvPr/>
        </p:nvSpPr>
        <p:spPr>
          <a:xfrm>
            <a:off x="7542427" y="5512352"/>
            <a:ext cx="4158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마우스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축 이동은 시점 좌우 회전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 따옴체" panose="02030803000000000000" pitchFamily="18" charset="-127"/>
              <a:ea typeface="빙그레 따옴체" panose="02030803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축 이동은 시점 위아래 이동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 따옴체" panose="02030803000000000000" pitchFamily="18" charset="-127"/>
              <a:ea typeface="빙그레 따옴체" panose="02030803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마우스 클릭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아이템 사용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 따옴체" panose="02030803000000000000" pitchFamily="18" charset="-127"/>
              <a:ea typeface="빙그레 따옴체" panose="02030803000000000000" pitchFamily="18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A5518-9B0F-4FFA-98ED-A97812A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22925-B12C-4944-BEA1-BF4A4D9B49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B5722-2A17-4F43-969C-1F836B821DF6}"/>
              </a:ext>
            </a:extLst>
          </p:cNvPr>
          <p:cNvSpPr/>
          <p:nvPr/>
        </p:nvSpPr>
        <p:spPr>
          <a:xfrm>
            <a:off x="1585363" y="3125784"/>
            <a:ext cx="754425" cy="42276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7E7458-EBCC-4E65-A20D-7EEF2394DEE5}"/>
              </a:ext>
            </a:extLst>
          </p:cNvPr>
          <p:cNvCxnSpPr>
            <a:cxnSpLocks/>
          </p:cNvCxnSpPr>
          <p:nvPr/>
        </p:nvCxnSpPr>
        <p:spPr>
          <a:xfrm flipH="1">
            <a:off x="568629" y="3259926"/>
            <a:ext cx="103588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1EFDB-518A-4786-AF49-100B7B007890}"/>
              </a:ext>
            </a:extLst>
          </p:cNvPr>
          <p:cNvSpPr txBox="1"/>
          <p:nvPr/>
        </p:nvSpPr>
        <p:spPr>
          <a:xfrm>
            <a:off x="428360" y="3872828"/>
            <a:ext cx="81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빙그레 따옴체" panose="02030803000000000000" pitchFamily="18" charset="-127"/>
                <a:ea typeface="빙그레 따옴체" panose="02030803000000000000" pitchFamily="18" charset="-127"/>
                <a:cs typeface="+mn-cs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2224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3EAF46-8B0A-490F-86F5-3A02778285D2}"/>
              </a:ext>
            </a:extLst>
          </p:cNvPr>
          <p:cNvGrpSpPr/>
          <p:nvPr/>
        </p:nvGrpSpPr>
        <p:grpSpPr>
          <a:xfrm>
            <a:off x="366425" y="518908"/>
            <a:ext cx="3245772" cy="646331"/>
            <a:chOff x="3636800" y="1816403"/>
            <a:chExt cx="3245772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BE9D35-E81F-403C-B945-8E5EB8AFE207}"/>
                </a:ext>
              </a:extLst>
            </p:cNvPr>
            <p:cNvSpPr txBox="1"/>
            <p:nvPr/>
          </p:nvSpPr>
          <p:spPr>
            <a:xfrm>
              <a:off x="4359124" y="1816403"/>
              <a:ext cx="2523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기술적 요소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7C6386B6-6FB1-4873-9CEE-8EF294A4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02364F-D123-4B17-9C94-B383B905C5A4}"/>
              </a:ext>
            </a:extLst>
          </p:cNvPr>
          <p:cNvGrpSpPr/>
          <p:nvPr/>
        </p:nvGrpSpPr>
        <p:grpSpPr>
          <a:xfrm>
            <a:off x="678083" y="2145440"/>
            <a:ext cx="2523449" cy="2417596"/>
            <a:chOff x="970965" y="2154604"/>
            <a:chExt cx="3344779" cy="33447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DBBD56-20A4-418D-95AA-809E95F729AD}"/>
                </a:ext>
              </a:extLst>
            </p:cNvPr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7F683D-1D2A-4E50-A10B-9711C9B2CD61}"/>
                </a:ext>
              </a:extLst>
            </p:cNvPr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2" name="그림 11" descr="앉아있는, 녹색, 거리, 테이블이(가) 표시된 사진&#10;&#10;자동 생성된 설명">
            <a:extLst>
              <a:ext uri="{FF2B5EF4-FFF2-40B4-BE49-F238E27FC236}">
                <a16:creationId xmlns:a16="http://schemas.microsoft.com/office/drawing/2014/main" id="{A9F61F3A-087A-4FED-BF9E-EDC52B2D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8" y="2274875"/>
            <a:ext cx="2316256" cy="2158726"/>
          </a:xfrm>
          <a:prstGeom prst="rect">
            <a:avLst/>
          </a:prstGeom>
        </p:spPr>
      </p:pic>
      <p:pic>
        <p:nvPicPr>
          <p:cNvPr id="13" name="그림 12" descr="건물, 테이블, 침대이(가) 표시된 사진&#10;&#10;자동 생성된 설명">
            <a:extLst>
              <a:ext uri="{FF2B5EF4-FFF2-40B4-BE49-F238E27FC236}">
                <a16:creationId xmlns:a16="http://schemas.microsoft.com/office/drawing/2014/main" id="{2086F3F8-7B1B-4953-A670-66EE881B1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77" y="2145440"/>
            <a:ext cx="2855757" cy="2417596"/>
          </a:xfrm>
          <a:prstGeom prst="rect">
            <a:avLst/>
          </a:prstGeom>
        </p:spPr>
      </p:pic>
      <p:pic>
        <p:nvPicPr>
          <p:cNvPr id="15" name="그림 14" descr="실외, 녹색, 남자, 거리이(가) 표시된 사진&#10;&#10;자동 생성된 설명">
            <a:extLst>
              <a:ext uri="{FF2B5EF4-FFF2-40B4-BE49-F238E27FC236}">
                <a16:creationId xmlns:a16="http://schemas.microsoft.com/office/drawing/2014/main" id="{AB095B47-32DF-4574-9038-FB3864998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79" y="2131993"/>
            <a:ext cx="2988159" cy="24175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5307FE-442E-4E9F-B6D8-B998539CA5F0}"/>
              </a:ext>
            </a:extLst>
          </p:cNvPr>
          <p:cNvSpPr txBox="1"/>
          <p:nvPr/>
        </p:nvSpPr>
        <p:spPr>
          <a:xfrm>
            <a:off x="911166" y="5281627"/>
            <a:ext cx="218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ML-Agent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32042-3D74-4452-84CC-4B18B7DEB5B2}"/>
              </a:ext>
            </a:extLst>
          </p:cNvPr>
          <p:cNvSpPr txBox="1"/>
          <p:nvPr/>
        </p:nvSpPr>
        <p:spPr>
          <a:xfrm>
            <a:off x="4344876" y="5281627"/>
            <a:ext cx="285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집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커스터마이징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6B625-AE11-4F05-8605-BA100C77D1B7}"/>
              </a:ext>
            </a:extLst>
          </p:cNvPr>
          <p:cNvSpPr txBox="1"/>
          <p:nvPr/>
        </p:nvSpPr>
        <p:spPr>
          <a:xfrm>
            <a:off x="8051590" y="5265113"/>
            <a:ext cx="378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쉐이더를</a:t>
            </a:r>
            <a:r>
              <a:rPr lang="ko-KR" altLang="en-US" sz="2800" b="1" dirty="0"/>
              <a:t> 이용한 날씨</a:t>
            </a:r>
          </a:p>
        </p:txBody>
      </p:sp>
    </p:spTree>
    <p:extLst>
      <p:ext uri="{BB962C8B-B14F-4D97-AF65-F5344CB8AC3E}">
        <p14:creationId xmlns:p14="http://schemas.microsoft.com/office/powerpoint/2010/main" val="36613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3EAF46-8B0A-490F-86F5-3A02778285D2}"/>
              </a:ext>
            </a:extLst>
          </p:cNvPr>
          <p:cNvGrpSpPr/>
          <p:nvPr/>
        </p:nvGrpSpPr>
        <p:grpSpPr>
          <a:xfrm>
            <a:off x="366425" y="518908"/>
            <a:ext cx="2915553" cy="646331"/>
            <a:chOff x="3636800" y="1816403"/>
            <a:chExt cx="2915553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BE9D35-E81F-403C-B945-8E5EB8AFE207}"/>
                </a:ext>
              </a:extLst>
            </p:cNvPr>
            <p:cNvSpPr txBox="1"/>
            <p:nvPr/>
          </p:nvSpPr>
          <p:spPr>
            <a:xfrm>
              <a:off x="4359124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개발 내용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7C6386B6-6FB1-4873-9CEE-8EF294A4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3" name="그림 12" descr="실외, 잔디, 사람, 앉아있는이(가) 표시된 사진&#10;&#10;자동 생성된 설명">
            <a:extLst>
              <a:ext uri="{FF2B5EF4-FFF2-40B4-BE49-F238E27FC236}">
                <a16:creationId xmlns:a16="http://schemas.microsoft.com/office/drawing/2014/main" id="{18076FCE-FF13-435C-8513-BE88875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9" y="1240529"/>
            <a:ext cx="5275166" cy="336168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85FBFC-4E53-4F37-A52A-D4858F4C522D}"/>
              </a:ext>
            </a:extLst>
          </p:cNvPr>
          <p:cNvGrpSpPr/>
          <p:nvPr/>
        </p:nvGrpSpPr>
        <p:grpSpPr>
          <a:xfrm>
            <a:off x="1346359" y="4693690"/>
            <a:ext cx="3528788" cy="1998141"/>
            <a:chOff x="216619" y="4196821"/>
            <a:chExt cx="3528788" cy="1998141"/>
          </a:xfrm>
        </p:grpSpPr>
        <p:sp>
          <p:nvSpPr>
            <p:cNvPr id="16" name="모서리가 둥근 직사각형 178">
              <a:extLst>
                <a:ext uri="{FF2B5EF4-FFF2-40B4-BE49-F238E27FC236}">
                  <a16:creationId xmlns:a16="http://schemas.microsoft.com/office/drawing/2014/main" id="{8215926A-3E18-4B70-886A-A30D8B5D6ECE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buFontTx/>
                <a:buChar char="-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Status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움직임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공격 등 조작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모서리가 둥근 직사각형 178">
              <a:extLst>
                <a:ext uri="{FF2B5EF4-FFF2-40B4-BE49-F238E27FC236}">
                  <a16:creationId xmlns:a16="http://schemas.microsoft.com/office/drawing/2014/main" id="{F9ABDCF0-BBC7-4EB2-9C84-375780860FE5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플레이어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 descr="실외, 검은색, 개, 남자이(가) 표시된 사진&#10;&#10;자동 생성된 설명">
            <a:extLst>
              <a:ext uri="{FF2B5EF4-FFF2-40B4-BE49-F238E27FC236}">
                <a16:creationId xmlns:a16="http://schemas.microsoft.com/office/drawing/2014/main" id="{83AC14EF-5637-40D4-85EA-13557848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5" y="1240529"/>
            <a:ext cx="5275166" cy="336168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59AB80-C223-44A5-BAB2-4C383D05179A}"/>
              </a:ext>
            </a:extLst>
          </p:cNvPr>
          <p:cNvGrpSpPr/>
          <p:nvPr/>
        </p:nvGrpSpPr>
        <p:grpSpPr>
          <a:xfrm>
            <a:off x="7316852" y="4723334"/>
            <a:ext cx="3528788" cy="1998141"/>
            <a:chOff x="216619" y="4196821"/>
            <a:chExt cx="3528788" cy="1998141"/>
          </a:xfrm>
        </p:grpSpPr>
        <p:sp>
          <p:nvSpPr>
            <p:cNvPr id="21" name="모서리가 둥근 직사각형 178">
              <a:extLst>
                <a:ext uri="{FF2B5EF4-FFF2-40B4-BE49-F238E27FC236}">
                  <a16:creationId xmlns:a16="http://schemas.microsoft.com/office/drawing/2014/main" id="{B8D86522-7A22-46F8-A13E-6184BFFB9B83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동물기본 스크립트 구현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Navigation AI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모서리가 둥근 직사각형 178">
              <a:extLst>
                <a:ext uri="{FF2B5EF4-FFF2-40B4-BE49-F238E27FC236}">
                  <a16:creationId xmlns:a16="http://schemas.microsoft.com/office/drawing/2014/main" id="{6AF03476-327F-4981-BB3B-7F3391705E21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동물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0C343D4-1F01-4875-A647-0B5300D93DC1}"/>
              </a:ext>
            </a:extLst>
          </p:cNvPr>
          <p:cNvGrpSpPr/>
          <p:nvPr/>
        </p:nvGrpSpPr>
        <p:grpSpPr>
          <a:xfrm>
            <a:off x="366425" y="518908"/>
            <a:ext cx="2915553" cy="646331"/>
            <a:chOff x="3636800" y="1816403"/>
            <a:chExt cx="2915553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C07FAD-3E0A-4B6A-9A24-BAD92CECD3C1}"/>
                </a:ext>
              </a:extLst>
            </p:cNvPr>
            <p:cNvSpPr txBox="1"/>
            <p:nvPr/>
          </p:nvSpPr>
          <p:spPr>
            <a:xfrm>
              <a:off x="4359124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개발 내용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19" name="자유형 52">
              <a:extLst>
                <a:ext uri="{FF2B5EF4-FFF2-40B4-BE49-F238E27FC236}">
                  <a16:creationId xmlns:a16="http://schemas.microsoft.com/office/drawing/2014/main" id="{8AE438D0-3189-44CA-AF75-B4DAB81F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D823F32-0941-4FF0-AABC-40FC7EE3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7" y="1165239"/>
            <a:ext cx="5238160" cy="319560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808F48-6151-4425-B283-212EF251729C}"/>
              </a:ext>
            </a:extLst>
          </p:cNvPr>
          <p:cNvGrpSpPr/>
          <p:nvPr/>
        </p:nvGrpSpPr>
        <p:grpSpPr>
          <a:xfrm>
            <a:off x="1380833" y="4540771"/>
            <a:ext cx="3528788" cy="1998141"/>
            <a:chOff x="216619" y="4196821"/>
            <a:chExt cx="3528788" cy="1998141"/>
          </a:xfrm>
        </p:grpSpPr>
        <p:sp>
          <p:nvSpPr>
            <p:cNvPr id="22" name="모서리가 둥근 직사각형 178">
              <a:extLst>
                <a:ext uri="{FF2B5EF4-FFF2-40B4-BE49-F238E27FC236}">
                  <a16:creationId xmlns:a16="http://schemas.microsoft.com/office/drawing/2014/main" id="{9444605A-849B-49C3-9DF3-504C4B359F0B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종류 구분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획득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모서리가 둥근 직사각형 178">
              <a:extLst>
                <a:ext uri="{FF2B5EF4-FFF2-40B4-BE49-F238E27FC236}">
                  <a16:creationId xmlns:a16="http://schemas.microsoft.com/office/drawing/2014/main" id="{188863B0-2314-4AAD-A21D-078ACBA5087C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아이템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5" name="그림 24" descr="실내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376D139D-7B8F-410B-B0F6-B7D2420E4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08" y="1165239"/>
            <a:ext cx="5338945" cy="317105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A57B9E-FD3D-4285-8B1E-0F21E76E0E03}"/>
              </a:ext>
            </a:extLst>
          </p:cNvPr>
          <p:cNvGrpSpPr/>
          <p:nvPr/>
        </p:nvGrpSpPr>
        <p:grpSpPr>
          <a:xfrm>
            <a:off x="7231986" y="4540771"/>
            <a:ext cx="3528788" cy="1998141"/>
            <a:chOff x="216619" y="4196821"/>
            <a:chExt cx="3528788" cy="1998141"/>
          </a:xfrm>
        </p:grpSpPr>
        <p:sp>
          <p:nvSpPr>
            <p:cNvPr id="27" name="모서리가 둥근 직사각형 178">
              <a:extLst>
                <a:ext uri="{FF2B5EF4-FFF2-40B4-BE49-F238E27FC236}">
                  <a16:creationId xmlns:a16="http://schemas.microsoft.com/office/drawing/2014/main" id="{A8D67ED3-8E62-428F-AFDE-2E70FECA2782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buFontTx/>
                <a:buChar char="-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아이템 습득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버리기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모서리가 둥근 직사각형 178">
              <a:extLst>
                <a:ext uri="{FF2B5EF4-FFF2-40B4-BE49-F238E27FC236}">
                  <a16:creationId xmlns:a16="http://schemas.microsoft.com/office/drawing/2014/main" id="{239F6054-7B40-494B-A6F5-8B27C30FDDDE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인벤토리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79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8D7167-4F7D-43C4-8615-273EFB853A57}"/>
              </a:ext>
            </a:extLst>
          </p:cNvPr>
          <p:cNvGrpSpPr/>
          <p:nvPr/>
        </p:nvGrpSpPr>
        <p:grpSpPr>
          <a:xfrm>
            <a:off x="366425" y="518908"/>
            <a:ext cx="2915553" cy="646331"/>
            <a:chOff x="3636800" y="1816403"/>
            <a:chExt cx="2915553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99B6FF-8CB0-4919-884E-75ABC31EF380}"/>
                </a:ext>
              </a:extLst>
            </p:cNvPr>
            <p:cNvSpPr txBox="1"/>
            <p:nvPr/>
          </p:nvSpPr>
          <p:spPr>
            <a:xfrm>
              <a:off x="4359124" y="1816403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개발 내용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D272882E-1B4D-4D07-B383-FCCD411A3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3" name="그림 12" descr="셔츠이(가) 표시된 사진&#10;&#10;자동 생성된 설명">
            <a:extLst>
              <a:ext uri="{FF2B5EF4-FFF2-40B4-BE49-F238E27FC236}">
                <a16:creationId xmlns:a16="http://schemas.microsoft.com/office/drawing/2014/main" id="{DF278E85-D53C-459C-B74C-7DECAE08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" y="1257620"/>
            <a:ext cx="5212415" cy="327852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20D196-8111-4469-B0CB-70C7223E7DC1}"/>
              </a:ext>
            </a:extLst>
          </p:cNvPr>
          <p:cNvGrpSpPr/>
          <p:nvPr/>
        </p:nvGrpSpPr>
        <p:grpSpPr>
          <a:xfrm>
            <a:off x="1353363" y="4685133"/>
            <a:ext cx="3528788" cy="1998141"/>
            <a:chOff x="216619" y="4196821"/>
            <a:chExt cx="3528788" cy="1998141"/>
          </a:xfrm>
        </p:grpSpPr>
        <p:sp>
          <p:nvSpPr>
            <p:cNvPr id="35" name="모서리가 둥근 직사각형 178">
              <a:extLst>
                <a:ext uri="{FF2B5EF4-FFF2-40B4-BE49-F238E27FC236}">
                  <a16:creationId xmlns:a16="http://schemas.microsoft.com/office/drawing/2014/main" id="{BA89645D-96B6-461D-9984-8100DDBADDAE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buFontTx/>
                <a:buChar char="-"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터레인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제작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모서리가 둥근 직사각형 178">
              <a:extLst>
                <a:ext uri="{FF2B5EF4-FFF2-40B4-BE49-F238E27FC236}">
                  <a16:creationId xmlns:a16="http://schemas.microsoft.com/office/drawing/2014/main" id="{6FCC16BB-513B-44EA-A03D-5DD0A3459DF7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맵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5" name="그림 14" descr="실외, 잔디, 남자, 젊은이(가) 표시된 사진&#10;&#10;자동 생성된 설명">
            <a:extLst>
              <a:ext uri="{FF2B5EF4-FFF2-40B4-BE49-F238E27FC236}">
                <a16:creationId xmlns:a16="http://schemas.microsoft.com/office/drawing/2014/main" id="{B24CACC1-5609-4784-89F9-8EFC0553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45" y="1259777"/>
            <a:ext cx="5212415" cy="3276364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FD6905-2C3F-4232-8E88-E7BAF292407D}"/>
              </a:ext>
            </a:extLst>
          </p:cNvPr>
          <p:cNvGrpSpPr/>
          <p:nvPr/>
        </p:nvGrpSpPr>
        <p:grpSpPr>
          <a:xfrm>
            <a:off x="7263058" y="4685133"/>
            <a:ext cx="3528788" cy="1998141"/>
            <a:chOff x="216619" y="4196821"/>
            <a:chExt cx="3528788" cy="1998141"/>
          </a:xfrm>
        </p:grpSpPr>
        <p:sp>
          <p:nvSpPr>
            <p:cNvPr id="38" name="모서리가 둥근 직사각형 178">
              <a:extLst>
                <a:ext uri="{FF2B5EF4-FFF2-40B4-BE49-F238E27FC236}">
                  <a16:creationId xmlns:a16="http://schemas.microsoft.com/office/drawing/2014/main" id="{33435A80-5860-4D86-B7A7-73207833587D}"/>
                </a:ext>
              </a:extLst>
            </p:cNvPr>
            <p:cNvSpPr/>
            <p:nvPr/>
          </p:nvSpPr>
          <p:spPr>
            <a:xfrm>
              <a:off x="216619" y="5140449"/>
              <a:ext cx="3528787" cy="1054513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습득 가능한 자원 제작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모서리가 둥근 직사각형 178">
              <a:extLst>
                <a:ext uri="{FF2B5EF4-FFF2-40B4-BE49-F238E27FC236}">
                  <a16:creationId xmlns:a16="http://schemas.microsoft.com/office/drawing/2014/main" id="{BF125A72-E7BA-4097-A533-E1D8D7F74499}"/>
                </a:ext>
              </a:extLst>
            </p:cNvPr>
            <p:cNvSpPr/>
            <p:nvPr/>
          </p:nvSpPr>
          <p:spPr>
            <a:xfrm>
              <a:off x="216620" y="4196821"/>
              <a:ext cx="3528787" cy="793797"/>
            </a:xfrm>
            <a:prstGeom prst="roundRect">
              <a:avLst>
                <a:gd name="adj" fmla="val 20001"/>
              </a:avLst>
            </a:pr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자원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04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F6B40D-3293-4E84-83DC-CACB5686BFF8}"/>
              </a:ext>
            </a:extLst>
          </p:cNvPr>
          <p:cNvGrpSpPr/>
          <p:nvPr/>
        </p:nvGrpSpPr>
        <p:grpSpPr>
          <a:xfrm>
            <a:off x="366425" y="518908"/>
            <a:ext cx="2806549" cy="646331"/>
            <a:chOff x="3636800" y="1816403"/>
            <a:chExt cx="2806549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C1A9EE-83E5-428C-83F9-2B42C7FFAD3C}"/>
                </a:ext>
              </a:extLst>
            </p:cNvPr>
            <p:cNvSpPr txBox="1"/>
            <p:nvPr/>
          </p:nvSpPr>
          <p:spPr>
            <a:xfrm>
              <a:off x="4359124" y="1816403"/>
              <a:ext cx="2084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빙그레 따옴체" panose="02030803000000000000" pitchFamily="18" charset="-127"/>
                  <a:ea typeface="빙그레 따옴체" panose="02030803000000000000" pitchFamily="18" charset="-127"/>
                </a:rPr>
                <a:t>개발 일정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빙그레 따옴체" panose="02030803000000000000" pitchFamily="18" charset="-127"/>
                <a:ea typeface="빙그레 따옴체" panose="02030803000000000000" pitchFamily="18" charset="-127"/>
              </a:endParaRPr>
            </a:p>
          </p:txBody>
        </p:sp>
        <p:sp>
          <p:nvSpPr>
            <p:cNvPr id="4" name="자유형 52">
              <a:extLst>
                <a:ext uri="{FF2B5EF4-FFF2-40B4-BE49-F238E27FC236}">
                  <a16:creationId xmlns:a16="http://schemas.microsoft.com/office/drawing/2014/main" id="{481E2614-D4D1-423F-88B2-94803A19A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800" y="1890945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AF97B-0A1B-4C06-A19B-E0F8276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2925-B12C-4944-BEA1-BF4A4D9B4998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39431AED-B893-4837-A2DE-E7E51066E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08043"/>
              </p:ext>
            </p:extLst>
          </p:nvPr>
        </p:nvGraphicFramePr>
        <p:xfrm>
          <a:off x="1040875" y="1341924"/>
          <a:ext cx="9661864" cy="52936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983785517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4203775000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1513819419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3544985520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1954672454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3626636977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2299968324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2401515013"/>
                    </a:ext>
                  </a:extLst>
                </a:gridCol>
                <a:gridCol w="847733">
                  <a:extLst>
                    <a:ext uri="{9D8B030D-6E8A-4147-A177-3AD203B41FA5}">
                      <a16:colId xmlns:a16="http://schemas.microsoft.com/office/drawing/2014/main" val="4105298596"/>
                    </a:ext>
                  </a:extLst>
                </a:gridCol>
              </a:tblGrid>
              <a:tr h="363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항목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9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10</a:t>
                      </a:r>
                      <a:r>
                        <a:rPr lang="ko-KR" altLang="en-US" sz="18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월</a:t>
                      </a:r>
                    </a:p>
                  </a:txBody>
                  <a:tcPr marL="123795" marR="123795" marT="61897" marB="61897" anchor="ctr"/>
                </a:tc>
                <a:extLst>
                  <a:ext uri="{0D108BD9-81ED-4DB2-BD59-A6C34878D82A}">
                    <a16:rowId xmlns:a16="http://schemas.microsoft.com/office/drawing/2014/main" val="627496981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플레이어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875670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지형 제작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57559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무기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00439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자원 수집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65119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플레이어 상태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31705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몬스터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3963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버그 수정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28836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ML-Agent</a:t>
                      </a:r>
                      <a:endParaRPr lang="ko-KR" altLang="en-US" sz="14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23795" marR="123795" marT="61897" marB="61897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01253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집 커스터마이징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5237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빙그레 따옴체" panose="02030803000000000000" pitchFamily="18" charset="-127"/>
                          <a:ea typeface="빙그레 따옴체" panose="02030803000000000000" pitchFamily="18" charset="-127"/>
                        </a:rPr>
                        <a:t>미흡한 부분 구현</a:t>
                      </a: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빙그레 따옴체" panose="02030803000000000000" pitchFamily="18" charset="-127"/>
                        <a:ea typeface="빙그레 따옴체" panose="02030803000000000000" pitchFamily="18" charset="-127"/>
                      </a:endParaRPr>
                    </a:p>
                  </a:txBody>
                  <a:tcPr marL="123795" marR="123795" marT="61897" marB="618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3795" marR="123795" marT="61897" marB="6189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3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0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292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</vt:lpstr>
      <vt:lpstr>나눔스퀘어 Bold</vt:lpstr>
      <vt:lpstr>나눔스퀘어 ExtraBold</vt:lpstr>
      <vt:lpstr>맑은 고딕</vt:lpstr>
      <vt:lpstr>빙그레 따옴체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KIMDONGSOON</dc:creator>
  <cp:lastModifiedBy>KIMDONGSOON</cp:lastModifiedBy>
  <cp:revision>51</cp:revision>
  <dcterms:created xsi:type="dcterms:W3CDTF">2020-03-26T12:16:55Z</dcterms:created>
  <dcterms:modified xsi:type="dcterms:W3CDTF">2020-05-06T07:40:13Z</dcterms:modified>
</cp:coreProperties>
</file>