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8" r:id="rId5"/>
    <p:sldId id="264" r:id="rId6"/>
    <p:sldId id="265" r:id="rId7"/>
    <p:sldId id="267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B30"/>
    <a:srgbClr val="FF0000"/>
    <a:srgbClr val="EF0E15"/>
    <a:srgbClr val="F60E16"/>
    <a:srgbClr val="FF3300"/>
    <a:srgbClr val="0D0D0D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(Sheet1!$A$2,Sheet1!$A$4,Sheet1!$A$6,Sheet1!$A$8,Sheet1!$A$10,Sheet1!$A$12,Sheet1!$A$14,Sheet1!$A$16,Sheet1!$A$18,Sheet1!$A$20,Sheet1!$A$22)</c:f>
              <c:numCache>
                <c:formatCode>General</c:formatCode>
                <c:ptCount val="11"/>
                <c:pt idx="0">
                  <c:v>148850</c:v>
                </c:pt>
                <c:pt idx="1">
                  <c:v>704722.5</c:v>
                </c:pt>
                <c:pt idx="2">
                  <c:v>933285</c:v>
                </c:pt>
                <c:pt idx="3">
                  <c:v>1199070.54</c:v>
                </c:pt>
                <c:pt idx="4">
                  <c:v>2261845</c:v>
                </c:pt>
                <c:pt idx="5">
                  <c:v>2612009.5099999998</c:v>
                </c:pt>
                <c:pt idx="6">
                  <c:v>3049611.2899999986</c:v>
                </c:pt>
                <c:pt idx="7">
                  <c:v>3044839.8900000011</c:v>
                </c:pt>
                <c:pt idx="8">
                  <c:v>3344708.11</c:v>
                </c:pt>
                <c:pt idx="9">
                  <c:v>4784759.6799999988</c:v>
                </c:pt>
                <c:pt idx="10">
                  <c:v>5999770.1699999971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8537168"/>
        <c:axId val="1418541520"/>
      </c:lineChart>
      <c:catAx>
        <c:axId val="1418537168"/>
        <c:scaling>
          <c:orientation val="minMax"/>
        </c:scaling>
        <c:delete val="0"/>
        <c:axPos val="b"/>
        <c:majorTickMark val="out"/>
        <c:minorTickMark val="none"/>
        <c:tickLblPos val="nextTo"/>
        <c:crossAx val="1418541520"/>
        <c:crosses val="autoZero"/>
        <c:auto val="1"/>
        <c:lblAlgn val="ctr"/>
        <c:lblOffset val="100"/>
        <c:noMultiLvlLbl val="0"/>
      </c:catAx>
      <c:valAx>
        <c:axId val="141854152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418537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1ADFA-855C-4FB3-90C1-4F9BA1EB2F6A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727FB-39B1-43FB-BE3B-B89AE7E3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2" y="1380071"/>
            <a:ext cx="6430967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4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74" y="6164264"/>
            <a:ext cx="1686015" cy="664632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113109" y="0"/>
            <a:ext cx="1827610" cy="6858001"/>
            <a:chOff x="1320800" y="0"/>
            <a:chExt cx="2436813" cy="6858001"/>
          </a:xfrm>
        </p:grpSpPr>
        <p:sp>
          <p:nvSpPr>
            <p:cNvPr id="13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F60E16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F0E15"/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5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0" y="685800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10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0" y="685800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2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3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5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3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6" y="2667002"/>
            <a:ext cx="3671291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7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99492" y="5883278"/>
            <a:ext cx="8572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29211" y="5883278"/>
            <a:ext cx="531313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13894" y="5883278"/>
            <a:ext cx="413375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6" y="685799"/>
            <a:ext cx="4680743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5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2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99492" y="5883278"/>
            <a:ext cx="8572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29211" y="5883278"/>
            <a:ext cx="531313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3894" y="5883278"/>
            <a:ext cx="413375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99492" y="5883278"/>
            <a:ext cx="8572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29211" y="5883278"/>
            <a:ext cx="531313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3894" y="5883278"/>
            <a:ext cx="413375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808" y="428628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8" y="2409827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53" y="6183928"/>
            <a:ext cx="1686015" cy="66463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3109" y="0"/>
            <a:ext cx="1827610" cy="6858001"/>
            <a:chOff x="1320800" y="0"/>
            <a:chExt cx="2436813" cy="6858001"/>
          </a:xfrm>
        </p:grpSpPr>
        <p:sp>
          <p:nvSpPr>
            <p:cNvPr id="13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F60E16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F0E15"/>
            </a:solidFill>
            <a:ln>
              <a:noFill/>
            </a:ln>
          </p:spPr>
        </p:sp>
        <p:sp>
          <p:nvSpPr>
            <p:cNvPr id="19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0" r:id="rId8"/>
    <p:sldLayoutId id="2147483657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58" r:id="rId15"/>
    <p:sldLayoutId id="2147483659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rgbClr val="FA0F16"/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rgbClr val="FA0F16"/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rgbClr val="FA0F16"/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rgbClr val="FA0F16"/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rgbClr val="FA0F16"/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jpe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5.jpe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4.jpe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hyperlink" Target="http://www.bay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181" y="515098"/>
            <a:ext cx="6927423" cy="26161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Sequence Inc. </a:t>
            </a:r>
            <a:r>
              <a:rPr lang="en-US" b="1" dirty="0" smtClean="0"/>
              <a:t>Introduction for 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“Insert Client Logo”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031" y="4265901"/>
            <a:ext cx="7302560" cy="1388534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altLang="en-US" dirty="0"/>
              <a:t>Sequence, </a:t>
            </a:r>
            <a:r>
              <a:rPr lang="en-US" altLang="en-US" dirty="0" err="1"/>
              <a:t>Inc</a:t>
            </a:r>
            <a:endParaRPr lang="en-US" altLang="en-US" dirty="0"/>
          </a:p>
          <a:p>
            <a:pPr algn="l">
              <a:spcBef>
                <a:spcPct val="0"/>
              </a:spcBef>
            </a:pPr>
            <a:r>
              <a:rPr lang="en-US" altLang="en-US" dirty="0"/>
              <a:t>Quality and Compliance Services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808" y="339790"/>
            <a:ext cx="7514035" cy="778849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Who is Sequence, Inc.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82485" y="1029802"/>
            <a:ext cx="7514035" cy="7788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4800" dirty="0"/>
              <a:t>Quality and Compliance Services Leader in the Life Sciences Industry</a:t>
            </a:r>
          </a:p>
          <a:p>
            <a:r>
              <a:rPr lang="en-US" sz="5400" b="1" dirty="0" smtClean="0"/>
              <a:t>.</a:t>
            </a:r>
            <a:endParaRPr lang="en-US" sz="54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808" y="206729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A0F16"/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A0F16"/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A0F16"/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A0F16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A0F16"/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Full-Service Quality and Compliance Service Provider</a:t>
            </a:r>
          </a:p>
          <a:p>
            <a:r>
              <a:rPr lang="en-US" altLang="en-US" dirty="0" smtClean="0"/>
              <a:t>Headquartered in RTP, North Carolina</a:t>
            </a:r>
          </a:p>
          <a:p>
            <a:r>
              <a:rPr lang="en-US" altLang="en-US" dirty="0" smtClean="0"/>
              <a:t>Offices in Boston and St. Louis</a:t>
            </a:r>
          </a:p>
          <a:p>
            <a:r>
              <a:rPr lang="en-US" altLang="en-US" dirty="0" smtClean="0"/>
              <a:t>Provide Global Support</a:t>
            </a:r>
          </a:p>
          <a:p>
            <a:r>
              <a:rPr lang="en-US" dirty="0" smtClean="0"/>
              <a:t>Business Units: Engineering, Laboratory Services, IT Compliance, Regulatory Compliance, Software Mgmt., and Technical Services. </a:t>
            </a:r>
          </a:p>
          <a:p>
            <a:r>
              <a:rPr lang="en-US" altLang="en-US" dirty="0" smtClean="0"/>
              <a:t>13+ Years Serving Pharmaceutical, Biotech, Tobacco, Food, and Medical Device Manufacturers 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/>
          <a:stretch>
            <a:fillRect/>
          </a:stretch>
        </p:blipFill>
        <p:spPr bwMode="auto">
          <a:xfrm>
            <a:off x="6692456" y="2498663"/>
            <a:ext cx="1830221" cy="115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3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3234" y="427893"/>
            <a:ext cx="8030765" cy="720969"/>
          </a:xfrm>
        </p:spPr>
        <p:txBody>
          <a:bodyPr>
            <a:noAutofit/>
          </a:bodyPr>
          <a:lstStyle/>
          <a:p>
            <a:r>
              <a:rPr lang="en-US" sz="4400" b="1" dirty="0"/>
              <a:t>Sequence, Inc. Clients Include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05000"/>
            <a:ext cx="1609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509963"/>
            <a:ext cx="1285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" y="2661444"/>
            <a:ext cx="1519238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79" y="1673225"/>
            <a:ext cx="16668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18" y="2908300"/>
            <a:ext cx="1628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19621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5988"/>
            <a:ext cx="15906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52600"/>
            <a:ext cx="15430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2844800"/>
            <a:ext cx="14700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2943225"/>
            <a:ext cx="1447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95800"/>
            <a:ext cx="10001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2924175"/>
            <a:ext cx="8874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00600"/>
            <a:ext cx="1890713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12668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46500"/>
            <a:ext cx="125888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2027238"/>
            <a:ext cx="18510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 descr="Bristol-Myers Squibb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31" y="5791200"/>
            <a:ext cx="199072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0"/>
            <a:ext cx="182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 descr="http://www.grifols.com/polymitaImages/public/grifols/grifols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24400"/>
            <a:ext cx="18494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 descr="http://www.regeneron.com/img/regeneron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7" y="5551488"/>
            <a:ext cx="172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Bayer">
            <a:hlinkClick r:id="rId22"/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3" b="25415"/>
          <a:stretch/>
        </p:blipFill>
        <p:spPr bwMode="auto">
          <a:xfrm>
            <a:off x="6781800" y="5257799"/>
            <a:ext cx="1029109" cy="53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www.assaydepot.com/providers/patheon/logo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07" y="1425672"/>
            <a:ext cx="1263822" cy="5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808" y="339790"/>
            <a:ext cx="7514035" cy="778849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State of </a:t>
            </a:r>
            <a:r>
              <a:rPr lang="en-US" sz="5400" b="1" dirty="0"/>
              <a:t>Sequence, Inc.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808" y="14494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A0F16"/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A0F16"/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A0F16"/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A0F16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A0F16"/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Full-Service Quality and Compliance Service Provider</a:t>
            </a:r>
          </a:p>
          <a:p>
            <a:r>
              <a:rPr lang="en-US" dirty="0"/>
              <a:t>Debt free and profitable from inception</a:t>
            </a:r>
            <a:endParaRPr lang="en-US" altLang="en-US" dirty="0"/>
          </a:p>
          <a:p>
            <a:r>
              <a:rPr lang="en-US" dirty="0"/>
              <a:t>11 year average revenue increase of 68% per year</a:t>
            </a:r>
            <a:endParaRPr lang="en-US" altLang="en-US" dirty="0"/>
          </a:p>
          <a:p>
            <a:r>
              <a:rPr lang="en-US" dirty="0"/>
              <a:t>3 year average revenue increase of 80% per year</a:t>
            </a:r>
          </a:p>
          <a:p>
            <a:r>
              <a:rPr lang="en-US" dirty="0"/>
              <a:t>Aggressive domestic growth forecast through 2020</a:t>
            </a:r>
          </a:p>
          <a:p>
            <a:r>
              <a:rPr lang="en-US" altLang="en-US" dirty="0"/>
              <a:t> </a:t>
            </a:r>
            <a:r>
              <a:rPr lang="en-US" dirty="0"/>
              <a:t>Team of professionals who take pride in our work and care about our clients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graphicFrame>
        <p:nvGraphicFramePr>
          <p:cNvPr id="9" name="Chart 8" title="Sequence, Inc. Revenu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987374"/>
              </p:ext>
            </p:extLst>
          </p:nvPr>
        </p:nvGraphicFramePr>
        <p:xfrm>
          <a:off x="1666216" y="4696598"/>
          <a:ext cx="3833037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 descr="http://www.biospace.com/images/hotbed-maps/BioSpace-Hotbeds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" b="34152"/>
          <a:stretch/>
        </p:blipFill>
        <p:spPr bwMode="auto">
          <a:xfrm>
            <a:off x="5475217" y="4527618"/>
            <a:ext cx="3387667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4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3729" y="177007"/>
            <a:ext cx="7514033" cy="6223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60E16"/>
                </a:solidFill>
                <a:latin typeface="Arial Black" panose="020B0A04020102020204" pitchFamily="34" charset="0"/>
              </a:rPr>
              <a:t>Service Offerings</a:t>
            </a:r>
            <a:endParaRPr lang="en-US" sz="4800" b="1" dirty="0">
              <a:solidFill>
                <a:srgbClr val="F60E16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127" y="1150131"/>
            <a:ext cx="7996635" cy="4679164"/>
          </a:xfrm>
          <a:prstGeom prst="rect">
            <a:avLst/>
          </a:prstGeom>
          <a:noFill/>
        </p:spPr>
      </p:sp>
      <p:sp>
        <p:nvSpPr>
          <p:cNvPr id="25" name="Software Managment"/>
          <p:cNvSpPr/>
          <p:nvPr/>
        </p:nvSpPr>
        <p:spPr>
          <a:xfrm>
            <a:off x="4115100" y="1151828"/>
            <a:ext cx="1579810" cy="1026876"/>
          </a:xfrm>
          <a:custGeom>
            <a:avLst/>
            <a:gdLst>
              <a:gd name="connsiteX0" fmla="*/ 0 w 1579810"/>
              <a:gd name="connsiteY0" fmla="*/ 171149 h 1026876"/>
              <a:gd name="connsiteX1" fmla="*/ 171149 w 1579810"/>
              <a:gd name="connsiteY1" fmla="*/ 0 h 1026876"/>
              <a:gd name="connsiteX2" fmla="*/ 1408661 w 1579810"/>
              <a:gd name="connsiteY2" fmla="*/ 0 h 1026876"/>
              <a:gd name="connsiteX3" fmla="*/ 1579810 w 1579810"/>
              <a:gd name="connsiteY3" fmla="*/ 171149 h 1026876"/>
              <a:gd name="connsiteX4" fmla="*/ 1579810 w 1579810"/>
              <a:gd name="connsiteY4" fmla="*/ 855727 h 1026876"/>
              <a:gd name="connsiteX5" fmla="*/ 1408661 w 1579810"/>
              <a:gd name="connsiteY5" fmla="*/ 1026876 h 1026876"/>
              <a:gd name="connsiteX6" fmla="*/ 171149 w 1579810"/>
              <a:gd name="connsiteY6" fmla="*/ 1026876 h 1026876"/>
              <a:gd name="connsiteX7" fmla="*/ 0 w 1579810"/>
              <a:gd name="connsiteY7" fmla="*/ 855727 h 1026876"/>
              <a:gd name="connsiteX8" fmla="*/ 0 w 1579810"/>
              <a:gd name="connsiteY8" fmla="*/ 171149 h 1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810" h="1026876">
                <a:moveTo>
                  <a:pt x="0" y="171149"/>
                </a:moveTo>
                <a:cubicBezTo>
                  <a:pt x="0" y="76626"/>
                  <a:pt x="76626" y="0"/>
                  <a:pt x="171149" y="0"/>
                </a:cubicBezTo>
                <a:lnTo>
                  <a:pt x="1408661" y="0"/>
                </a:lnTo>
                <a:cubicBezTo>
                  <a:pt x="1503184" y="0"/>
                  <a:pt x="1579810" y="76626"/>
                  <a:pt x="1579810" y="171149"/>
                </a:cubicBezTo>
                <a:lnTo>
                  <a:pt x="1579810" y="855727"/>
                </a:lnTo>
                <a:cubicBezTo>
                  <a:pt x="1579810" y="950250"/>
                  <a:pt x="1503184" y="1026876"/>
                  <a:pt x="1408661" y="1026876"/>
                </a:cubicBezTo>
                <a:lnTo>
                  <a:pt x="171149" y="1026876"/>
                </a:lnTo>
                <a:cubicBezTo>
                  <a:pt x="76626" y="1026876"/>
                  <a:pt x="0" y="950250"/>
                  <a:pt x="0" y="855727"/>
                </a:cubicBezTo>
                <a:lnTo>
                  <a:pt x="0" y="17114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708" tIns="118708" rIns="118708" bIns="11870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Software Management</a:t>
            </a:r>
            <a:endParaRPr lang="en-US" sz="18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2870292" y="1679622"/>
            <a:ext cx="4100547" cy="41005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15973" y="148346"/>
                </a:moveTo>
                <a:arcTo wR="2050273" hR="2050273" stAng="17515757" swAng="1993220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IT Quality"/>
          <p:cNvSpPr/>
          <p:nvPr/>
        </p:nvSpPr>
        <p:spPr>
          <a:xfrm>
            <a:off x="6067430" y="2568124"/>
            <a:ext cx="1579810" cy="1026876"/>
          </a:xfrm>
          <a:custGeom>
            <a:avLst/>
            <a:gdLst>
              <a:gd name="connsiteX0" fmla="*/ 0 w 1579810"/>
              <a:gd name="connsiteY0" fmla="*/ 171149 h 1026876"/>
              <a:gd name="connsiteX1" fmla="*/ 171149 w 1579810"/>
              <a:gd name="connsiteY1" fmla="*/ 0 h 1026876"/>
              <a:gd name="connsiteX2" fmla="*/ 1408661 w 1579810"/>
              <a:gd name="connsiteY2" fmla="*/ 0 h 1026876"/>
              <a:gd name="connsiteX3" fmla="*/ 1579810 w 1579810"/>
              <a:gd name="connsiteY3" fmla="*/ 171149 h 1026876"/>
              <a:gd name="connsiteX4" fmla="*/ 1579810 w 1579810"/>
              <a:gd name="connsiteY4" fmla="*/ 855727 h 1026876"/>
              <a:gd name="connsiteX5" fmla="*/ 1408661 w 1579810"/>
              <a:gd name="connsiteY5" fmla="*/ 1026876 h 1026876"/>
              <a:gd name="connsiteX6" fmla="*/ 171149 w 1579810"/>
              <a:gd name="connsiteY6" fmla="*/ 1026876 h 1026876"/>
              <a:gd name="connsiteX7" fmla="*/ 0 w 1579810"/>
              <a:gd name="connsiteY7" fmla="*/ 855727 h 1026876"/>
              <a:gd name="connsiteX8" fmla="*/ 0 w 1579810"/>
              <a:gd name="connsiteY8" fmla="*/ 171149 h 1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810" h="1026876">
                <a:moveTo>
                  <a:pt x="0" y="171149"/>
                </a:moveTo>
                <a:cubicBezTo>
                  <a:pt x="0" y="76626"/>
                  <a:pt x="76626" y="0"/>
                  <a:pt x="171149" y="0"/>
                </a:cubicBezTo>
                <a:lnTo>
                  <a:pt x="1408661" y="0"/>
                </a:lnTo>
                <a:cubicBezTo>
                  <a:pt x="1503184" y="0"/>
                  <a:pt x="1579810" y="76626"/>
                  <a:pt x="1579810" y="171149"/>
                </a:cubicBezTo>
                <a:lnTo>
                  <a:pt x="1579810" y="855727"/>
                </a:lnTo>
                <a:cubicBezTo>
                  <a:pt x="1579810" y="950250"/>
                  <a:pt x="1503184" y="1026876"/>
                  <a:pt x="1408661" y="1026876"/>
                </a:cubicBezTo>
                <a:lnTo>
                  <a:pt x="171149" y="1026876"/>
                </a:lnTo>
                <a:cubicBezTo>
                  <a:pt x="76626" y="1026876"/>
                  <a:pt x="0" y="950250"/>
                  <a:pt x="0" y="855727"/>
                </a:cubicBezTo>
                <a:lnTo>
                  <a:pt x="0" y="171149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708" tIns="118708" rIns="118708" bIns="11870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IT Quality</a:t>
            </a:r>
            <a:endParaRPr lang="en-US" sz="18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2854732" y="1636481"/>
            <a:ext cx="4100547" cy="41005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099040" y="1971688"/>
                </a:moveTo>
                <a:arcTo wR="2050273" hR="2050273" stAng="21468202" swAng="2205738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&amp;E"/>
          <p:cNvSpPr/>
          <p:nvPr/>
        </p:nvSpPr>
        <p:spPr>
          <a:xfrm>
            <a:off x="5300477" y="4860808"/>
            <a:ext cx="1579810" cy="1026876"/>
          </a:xfrm>
          <a:custGeom>
            <a:avLst/>
            <a:gdLst>
              <a:gd name="connsiteX0" fmla="*/ 0 w 1579810"/>
              <a:gd name="connsiteY0" fmla="*/ 171149 h 1026876"/>
              <a:gd name="connsiteX1" fmla="*/ 171149 w 1579810"/>
              <a:gd name="connsiteY1" fmla="*/ 0 h 1026876"/>
              <a:gd name="connsiteX2" fmla="*/ 1408661 w 1579810"/>
              <a:gd name="connsiteY2" fmla="*/ 0 h 1026876"/>
              <a:gd name="connsiteX3" fmla="*/ 1579810 w 1579810"/>
              <a:gd name="connsiteY3" fmla="*/ 171149 h 1026876"/>
              <a:gd name="connsiteX4" fmla="*/ 1579810 w 1579810"/>
              <a:gd name="connsiteY4" fmla="*/ 855727 h 1026876"/>
              <a:gd name="connsiteX5" fmla="*/ 1408661 w 1579810"/>
              <a:gd name="connsiteY5" fmla="*/ 1026876 h 1026876"/>
              <a:gd name="connsiteX6" fmla="*/ 171149 w 1579810"/>
              <a:gd name="connsiteY6" fmla="*/ 1026876 h 1026876"/>
              <a:gd name="connsiteX7" fmla="*/ 0 w 1579810"/>
              <a:gd name="connsiteY7" fmla="*/ 855727 h 1026876"/>
              <a:gd name="connsiteX8" fmla="*/ 0 w 1579810"/>
              <a:gd name="connsiteY8" fmla="*/ 171149 h 1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810" h="1026876">
                <a:moveTo>
                  <a:pt x="0" y="171149"/>
                </a:moveTo>
                <a:cubicBezTo>
                  <a:pt x="0" y="76626"/>
                  <a:pt x="76626" y="0"/>
                  <a:pt x="171149" y="0"/>
                </a:cubicBezTo>
                <a:lnTo>
                  <a:pt x="1408661" y="0"/>
                </a:lnTo>
                <a:cubicBezTo>
                  <a:pt x="1503184" y="0"/>
                  <a:pt x="1579810" y="76626"/>
                  <a:pt x="1579810" y="171149"/>
                </a:cubicBezTo>
                <a:lnTo>
                  <a:pt x="1579810" y="855727"/>
                </a:lnTo>
                <a:cubicBezTo>
                  <a:pt x="1579810" y="950250"/>
                  <a:pt x="1503184" y="1026876"/>
                  <a:pt x="1408661" y="1026876"/>
                </a:cubicBezTo>
                <a:lnTo>
                  <a:pt x="171149" y="1026876"/>
                </a:lnTo>
                <a:cubicBezTo>
                  <a:pt x="76626" y="1026876"/>
                  <a:pt x="0" y="950250"/>
                  <a:pt x="0" y="855727"/>
                </a:cubicBezTo>
                <a:lnTo>
                  <a:pt x="0" y="171149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708" tIns="118708" rIns="118708" bIns="11870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Engineering </a:t>
            </a:r>
            <a:r>
              <a:rPr lang="en-US" sz="1800" kern="1200" dirty="0" smtClean="0"/>
              <a:t>&amp; Technical Services</a:t>
            </a:r>
            <a:endParaRPr lang="en-US" sz="18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2834988" y="1665266"/>
            <a:ext cx="4100547" cy="41005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57353" y="4059728"/>
                </a:moveTo>
                <a:arcTo wR="2050273" hR="2050273" stAng="4712873" swAng="1374254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Laboratory"/>
          <p:cNvSpPr/>
          <p:nvPr/>
        </p:nvSpPr>
        <p:spPr>
          <a:xfrm>
            <a:off x="2890236" y="4860808"/>
            <a:ext cx="1579810" cy="1026876"/>
          </a:xfrm>
          <a:custGeom>
            <a:avLst/>
            <a:gdLst>
              <a:gd name="connsiteX0" fmla="*/ 0 w 1579810"/>
              <a:gd name="connsiteY0" fmla="*/ 171149 h 1026876"/>
              <a:gd name="connsiteX1" fmla="*/ 171149 w 1579810"/>
              <a:gd name="connsiteY1" fmla="*/ 0 h 1026876"/>
              <a:gd name="connsiteX2" fmla="*/ 1408661 w 1579810"/>
              <a:gd name="connsiteY2" fmla="*/ 0 h 1026876"/>
              <a:gd name="connsiteX3" fmla="*/ 1579810 w 1579810"/>
              <a:gd name="connsiteY3" fmla="*/ 171149 h 1026876"/>
              <a:gd name="connsiteX4" fmla="*/ 1579810 w 1579810"/>
              <a:gd name="connsiteY4" fmla="*/ 855727 h 1026876"/>
              <a:gd name="connsiteX5" fmla="*/ 1408661 w 1579810"/>
              <a:gd name="connsiteY5" fmla="*/ 1026876 h 1026876"/>
              <a:gd name="connsiteX6" fmla="*/ 171149 w 1579810"/>
              <a:gd name="connsiteY6" fmla="*/ 1026876 h 1026876"/>
              <a:gd name="connsiteX7" fmla="*/ 0 w 1579810"/>
              <a:gd name="connsiteY7" fmla="*/ 855727 h 1026876"/>
              <a:gd name="connsiteX8" fmla="*/ 0 w 1579810"/>
              <a:gd name="connsiteY8" fmla="*/ 171149 h 1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810" h="1026876">
                <a:moveTo>
                  <a:pt x="0" y="171149"/>
                </a:moveTo>
                <a:cubicBezTo>
                  <a:pt x="0" y="76626"/>
                  <a:pt x="76626" y="0"/>
                  <a:pt x="171149" y="0"/>
                </a:cubicBezTo>
                <a:lnTo>
                  <a:pt x="1408661" y="0"/>
                </a:lnTo>
                <a:cubicBezTo>
                  <a:pt x="1503184" y="0"/>
                  <a:pt x="1579810" y="76626"/>
                  <a:pt x="1579810" y="171149"/>
                </a:cubicBezTo>
                <a:lnTo>
                  <a:pt x="1579810" y="855727"/>
                </a:lnTo>
                <a:cubicBezTo>
                  <a:pt x="1579810" y="950250"/>
                  <a:pt x="1503184" y="1026876"/>
                  <a:pt x="1408661" y="1026876"/>
                </a:cubicBezTo>
                <a:lnTo>
                  <a:pt x="171149" y="1026876"/>
                </a:lnTo>
                <a:cubicBezTo>
                  <a:pt x="76626" y="1026876"/>
                  <a:pt x="0" y="950250"/>
                  <a:pt x="0" y="855727"/>
                </a:cubicBezTo>
                <a:lnTo>
                  <a:pt x="0" y="17114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708" tIns="118708" rIns="118708" bIns="11870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Laboratory Compliance</a:t>
            </a:r>
            <a:endParaRPr lang="en-US" sz="1800" kern="1200" dirty="0"/>
          </a:p>
        </p:txBody>
      </p:sp>
      <p:sp>
        <p:nvSpPr>
          <p:cNvPr id="32" name="Freeform 31"/>
          <p:cNvSpPr/>
          <p:nvPr/>
        </p:nvSpPr>
        <p:spPr>
          <a:xfrm>
            <a:off x="2834988" y="1665266"/>
            <a:ext cx="4100547" cy="41005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2397" y="3184636"/>
                </a:moveTo>
                <a:arcTo wR="2050273" hR="2050273" stAng="8784485" swAng="2195060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QP and C"/>
          <p:cNvSpPr/>
          <p:nvPr/>
        </p:nvSpPr>
        <p:spPr>
          <a:xfrm>
            <a:off x="2145430" y="2568532"/>
            <a:ext cx="1579810" cy="1026876"/>
          </a:xfrm>
          <a:custGeom>
            <a:avLst/>
            <a:gdLst>
              <a:gd name="connsiteX0" fmla="*/ 0 w 1579810"/>
              <a:gd name="connsiteY0" fmla="*/ 171149 h 1026876"/>
              <a:gd name="connsiteX1" fmla="*/ 171149 w 1579810"/>
              <a:gd name="connsiteY1" fmla="*/ 0 h 1026876"/>
              <a:gd name="connsiteX2" fmla="*/ 1408661 w 1579810"/>
              <a:gd name="connsiteY2" fmla="*/ 0 h 1026876"/>
              <a:gd name="connsiteX3" fmla="*/ 1579810 w 1579810"/>
              <a:gd name="connsiteY3" fmla="*/ 171149 h 1026876"/>
              <a:gd name="connsiteX4" fmla="*/ 1579810 w 1579810"/>
              <a:gd name="connsiteY4" fmla="*/ 855727 h 1026876"/>
              <a:gd name="connsiteX5" fmla="*/ 1408661 w 1579810"/>
              <a:gd name="connsiteY5" fmla="*/ 1026876 h 1026876"/>
              <a:gd name="connsiteX6" fmla="*/ 171149 w 1579810"/>
              <a:gd name="connsiteY6" fmla="*/ 1026876 h 1026876"/>
              <a:gd name="connsiteX7" fmla="*/ 0 w 1579810"/>
              <a:gd name="connsiteY7" fmla="*/ 855727 h 1026876"/>
              <a:gd name="connsiteX8" fmla="*/ 0 w 1579810"/>
              <a:gd name="connsiteY8" fmla="*/ 171149 h 1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810" h="1026876">
                <a:moveTo>
                  <a:pt x="0" y="171149"/>
                </a:moveTo>
                <a:cubicBezTo>
                  <a:pt x="0" y="76626"/>
                  <a:pt x="76626" y="0"/>
                  <a:pt x="171149" y="0"/>
                </a:cubicBezTo>
                <a:lnTo>
                  <a:pt x="1408661" y="0"/>
                </a:lnTo>
                <a:cubicBezTo>
                  <a:pt x="1503184" y="0"/>
                  <a:pt x="1579810" y="76626"/>
                  <a:pt x="1579810" y="171149"/>
                </a:cubicBezTo>
                <a:lnTo>
                  <a:pt x="1579810" y="855727"/>
                </a:lnTo>
                <a:cubicBezTo>
                  <a:pt x="1579810" y="950250"/>
                  <a:pt x="1503184" y="1026876"/>
                  <a:pt x="1408661" y="1026876"/>
                </a:cubicBezTo>
                <a:lnTo>
                  <a:pt x="171149" y="1026876"/>
                </a:lnTo>
                <a:cubicBezTo>
                  <a:pt x="76626" y="1026876"/>
                  <a:pt x="0" y="950250"/>
                  <a:pt x="0" y="855727"/>
                </a:cubicBezTo>
                <a:lnTo>
                  <a:pt x="0" y="171149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708" tIns="118708" rIns="118708" bIns="11870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Quality Programs and Compliance</a:t>
            </a:r>
            <a:endParaRPr lang="en-US" sz="1800" kern="1200" dirty="0"/>
          </a:p>
        </p:txBody>
      </p:sp>
      <p:sp>
        <p:nvSpPr>
          <p:cNvPr id="34" name="Freeform 33"/>
          <p:cNvSpPr/>
          <p:nvPr/>
        </p:nvSpPr>
        <p:spPr>
          <a:xfrm>
            <a:off x="2834988" y="1665266"/>
            <a:ext cx="4100547" cy="41005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57468" y="893539"/>
                </a:moveTo>
                <a:arcTo wR="2050273" hR="2050273" stAng="12860743" swAng="1959921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TextBox 20">
            <a:hlinkClick r:id="rId2" action="ppaction://hlinksldjump" tooltip="Software Management"/>
          </p:cNvPr>
          <p:cNvSpPr txBox="1"/>
          <p:nvPr/>
        </p:nvSpPr>
        <p:spPr>
          <a:xfrm>
            <a:off x="1416729" y="3646237"/>
            <a:ext cx="7129462" cy="1940957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Quality System Implementation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Regulatory Remediation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Internal/External Auditing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hlinkClick r:id="rId2" action="ppaction://hlinksldjump" tooltip="Software Management"/>
          </p:cNvPr>
          <p:cNvSpPr txBox="1"/>
          <p:nvPr/>
        </p:nvSpPr>
        <p:spPr>
          <a:xfrm>
            <a:off x="1387444" y="2089568"/>
            <a:ext cx="7129462" cy="194095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Laboratory Instrument Validation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Method Validation 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Tech Transfers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hlinkClick r:id="rId2" action="ppaction://hlinksldjump" tooltip="Software Management"/>
          </p:cNvPr>
          <p:cNvSpPr txBox="1"/>
          <p:nvPr/>
        </p:nvSpPr>
        <p:spPr>
          <a:xfrm>
            <a:off x="1136477" y="2242810"/>
            <a:ext cx="7497568" cy="2553891"/>
          </a:xfrm>
          <a:prstGeom prst="roundRect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COTS Setup and Configuration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Requirements Gathering and Design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System Administration Support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Process </a:t>
            </a:r>
            <a:r>
              <a:rPr lang="en-US" sz="3600" dirty="0" smtClean="0">
                <a:solidFill>
                  <a:schemeClr val="bg1"/>
                </a:solidFill>
              </a:rPr>
              <a:t>Modeling/Optimization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hlinkClick r:id="rId2" action="ppaction://hlinksldjump" tooltip="Software Management"/>
          </p:cNvPr>
          <p:cNvSpPr txBox="1"/>
          <p:nvPr/>
        </p:nvSpPr>
        <p:spPr>
          <a:xfrm>
            <a:off x="1277768" y="1831275"/>
            <a:ext cx="7285593" cy="2553891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Automation Design / Integration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Commissioning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Equipment/Automation </a:t>
            </a:r>
            <a:r>
              <a:rPr lang="en-US" sz="3600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Process/Cleaning/Utility </a:t>
            </a:r>
            <a:r>
              <a:rPr lang="en-US" sz="3600" dirty="0" smtClean="0">
                <a:solidFill>
                  <a:schemeClr val="bg1"/>
                </a:solidFill>
              </a:rPr>
              <a:t>Validation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hlinkClick r:id="rId2" action="ppaction://hlinksldjump" tooltip="Software Management"/>
          </p:cNvPr>
          <p:cNvSpPr txBox="1"/>
          <p:nvPr/>
        </p:nvSpPr>
        <p:spPr>
          <a:xfrm>
            <a:off x="1446014" y="3799479"/>
            <a:ext cx="7129462" cy="194095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Enterprise System Validation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Compliance Assessments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Software Vendor Auditing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9" grpId="0" animBg="1"/>
      <p:bldP spid="19" grpId="1" animBg="1"/>
      <p:bldP spid="18" grpId="0" animBg="1"/>
      <p:bldP spid="18" grpId="1" animBg="1"/>
      <p:bldP spid="23" grpId="0" animBg="1"/>
      <p:bldP spid="23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168" y="193823"/>
            <a:ext cx="6927423" cy="71233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 smtClean="0"/>
              <a:t>Recent Projects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031" y="988541"/>
            <a:ext cx="7302560" cy="466589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endParaRPr lang="en-US" alt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DF1B30"/>
                </a:solidFill>
              </a:rPr>
              <a:t>Novartis Vaccines – Greenfield Facility Startup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DF1B30"/>
                </a:solidFill>
              </a:rPr>
              <a:t>Becton Dickinson – Greenfield Facility Startup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DF1B30"/>
                </a:solidFill>
              </a:rPr>
              <a:t>Novo Nordisk – Facility Expansion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DF1B30"/>
                </a:solidFill>
              </a:rPr>
              <a:t>GSK – Global Serialization Compliance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rgbClr val="DF1B30"/>
                </a:solidFill>
              </a:rPr>
              <a:t>bioMerieux</a:t>
            </a:r>
            <a:r>
              <a:rPr lang="en-US" altLang="en-US" sz="2400" dirty="0">
                <a:solidFill>
                  <a:srgbClr val="DF1B30"/>
                </a:solidFill>
              </a:rPr>
              <a:t> – Facility Expansion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rgbClr val="DF1B30"/>
                </a:solidFill>
              </a:rPr>
              <a:t>Hospira</a:t>
            </a:r>
            <a:r>
              <a:rPr lang="en-US" altLang="en-US" sz="2400" dirty="0">
                <a:solidFill>
                  <a:srgbClr val="DF1B30"/>
                </a:solidFill>
              </a:rPr>
              <a:t> – Regulatory Remediation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DF1B30"/>
                </a:solidFill>
              </a:rPr>
              <a:t>Mallinckrodt – Global LIMS Implementation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rgbClr val="DF1B30"/>
                </a:solidFill>
              </a:rPr>
              <a:t>bioMerieux</a:t>
            </a:r>
            <a:r>
              <a:rPr lang="en-US" altLang="en-US" sz="2400" dirty="0">
                <a:solidFill>
                  <a:srgbClr val="DF1B30"/>
                </a:solidFill>
              </a:rPr>
              <a:t> – Laboratory Compliance Remediation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DF1B30"/>
                </a:solidFill>
              </a:rPr>
              <a:t>Bristol Myers Squibb – Process Intelligence Initiative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rgbClr val="DF1B30"/>
                </a:solidFill>
              </a:rPr>
              <a:t>Biogen</a:t>
            </a:r>
            <a:r>
              <a:rPr lang="en-US" altLang="en-US" sz="2400" dirty="0">
                <a:solidFill>
                  <a:srgbClr val="DF1B30"/>
                </a:solidFill>
              </a:rPr>
              <a:t> Idec – Laboratory Relocation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168" y="193823"/>
            <a:ext cx="6927423" cy="71233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 smtClean="0"/>
              <a:t>Relationship with  </a:t>
            </a:r>
            <a:r>
              <a:rPr lang="en-US" sz="4400" b="1" dirty="0" smtClean="0">
                <a:solidFill>
                  <a:srgbClr val="DF1B30"/>
                </a:solidFill>
              </a:rPr>
              <a:t>“client”</a:t>
            </a:r>
            <a:endParaRPr lang="en-US" sz="4400" dirty="0">
              <a:solidFill>
                <a:srgbClr val="DF1B3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031" y="988541"/>
            <a:ext cx="7302560" cy="466589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endParaRPr lang="en-US" alt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/>
              <a:t>Novartis Vaccines – Greenfield Facility Startup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/>
              <a:t>Becton Dickinson – Greenfield Facility Startup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/>
              <a:t>Novo Nordisk – Facility Expansion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/>
              <a:t>GSK – Global Serialization Compliance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bioMerieux</a:t>
            </a:r>
            <a:r>
              <a:rPr lang="en-US" altLang="en-US" sz="2400" dirty="0"/>
              <a:t> – Facility Expansion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Hospira</a:t>
            </a:r>
            <a:r>
              <a:rPr lang="en-US" altLang="en-US" sz="2400" dirty="0"/>
              <a:t> – Regulatory Remediation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/>
              <a:t>Mallinckrodt – Global LIMS Implementation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bioMerieux</a:t>
            </a:r>
            <a:r>
              <a:rPr lang="en-US" altLang="en-US" sz="2400" dirty="0"/>
              <a:t> – Laboratory Compliance Remediation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/>
              <a:t>Bristol Myers Squibb – Process Intelligence Initiative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Biogen</a:t>
            </a:r>
            <a:r>
              <a:rPr lang="en-US" altLang="en-US" sz="2400" dirty="0"/>
              <a:t> Idec – Laboratory Relocation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808" y="428629"/>
            <a:ext cx="7514035" cy="3786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 </a:t>
            </a:r>
            <a:endParaRPr lang="en-US" dirty="0"/>
          </a:p>
        </p:txBody>
      </p:sp>
      <p:pic>
        <p:nvPicPr>
          <p:cNvPr id="4" name="Picture 1033" descr="http://www.globalvisiontech.com/Portals/0/images/BLOG/cots-vs-custo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48" y="1761097"/>
            <a:ext cx="39814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8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quence_Templat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Sequence_Template</Template>
  <TotalTime>12482</TotalTime>
  <Words>324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Corbel</vt:lpstr>
      <vt:lpstr>Sequence_Template</vt:lpstr>
      <vt:lpstr>Sequence Inc. Introduction for  “Insert Client Logo”</vt:lpstr>
      <vt:lpstr>Who is Sequence, Inc.</vt:lpstr>
      <vt:lpstr>Sequence, Inc. Clients Include</vt:lpstr>
      <vt:lpstr>State of Sequence, Inc.</vt:lpstr>
      <vt:lpstr>Service Offerings</vt:lpstr>
      <vt:lpstr>Recent Projects</vt:lpstr>
      <vt:lpstr>Relationship with  “client”</vt:lpstr>
      <vt:lpstr> Questions? </vt:lpstr>
    </vt:vector>
  </TitlesOfParts>
  <Company>RJRT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Inc. and Business Development Basics</dc:title>
  <dc:creator>Dan Santarsiero</dc:creator>
  <cp:lastModifiedBy>Dan Santarsiero</cp:lastModifiedBy>
  <cp:revision>42</cp:revision>
  <dcterms:created xsi:type="dcterms:W3CDTF">2015-01-09T20:23:02Z</dcterms:created>
  <dcterms:modified xsi:type="dcterms:W3CDTF">2015-01-26T16:45:06Z</dcterms:modified>
</cp:coreProperties>
</file>