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8"/>
  </p:notesMasterIdLst>
  <p:handoutMasterIdLst>
    <p:handoutMasterId r:id="rId9"/>
  </p:handoutMasterIdLst>
  <p:sldIdLst>
    <p:sldId id="261" r:id="rId2"/>
    <p:sldId id="264" r:id="rId3"/>
    <p:sldId id="265" r:id="rId4"/>
    <p:sldId id="268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quence Overview" id="{E73CE87D-8198-41C9-82FC-6A53CF7A107D}">
          <p14:sldIdLst>
            <p14:sldId id="261"/>
            <p14:sldId id="264"/>
            <p14:sldId id="265"/>
            <p14:sldId id="268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660"/>
  </p:normalViewPr>
  <p:slideViewPr>
    <p:cSldViewPr>
      <p:cViewPr>
        <p:scale>
          <a:sx n="100" d="100"/>
          <a:sy n="100" d="100"/>
        </p:scale>
        <p:origin x="-1122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178D1-1509-485A-92C1-3FEC47F418C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7C1B68-B074-41CB-9FA2-334691E7D994}">
      <dgm:prSet phldrT="[Text]"/>
      <dgm:spPr/>
      <dgm:t>
        <a:bodyPr/>
        <a:lstStyle/>
        <a:p>
          <a:r>
            <a:rPr lang="en-US" dirty="0" smtClean="0"/>
            <a:t>Quality Software Management</a:t>
          </a:r>
          <a:endParaRPr lang="en-US" dirty="0"/>
        </a:p>
      </dgm:t>
    </dgm:pt>
    <dgm:pt modelId="{EB7763D9-C80E-4406-AE39-D1C80B38856F}" type="parTrans" cxnId="{AACDB9F9-D62C-4733-AE79-F1129FFA511E}">
      <dgm:prSet/>
      <dgm:spPr/>
      <dgm:t>
        <a:bodyPr/>
        <a:lstStyle/>
        <a:p>
          <a:endParaRPr lang="en-US"/>
        </a:p>
      </dgm:t>
    </dgm:pt>
    <dgm:pt modelId="{2E2526C0-8F46-4D0F-98D8-0C055D0DA921}" type="sibTrans" cxnId="{AACDB9F9-D62C-4733-AE79-F1129FFA511E}">
      <dgm:prSet/>
      <dgm:spPr/>
      <dgm:t>
        <a:bodyPr/>
        <a:lstStyle/>
        <a:p>
          <a:endParaRPr lang="en-US"/>
        </a:p>
      </dgm:t>
    </dgm:pt>
    <dgm:pt modelId="{CB5FEA25-048D-45AD-9461-ACD4774D924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Software Compliance</a:t>
          </a:r>
          <a:endParaRPr lang="en-US" dirty="0"/>
        </a:p>
      </dgm:t>
    </dgm:pt>
    <dgm:pt modelId="{A6F8B8CA-8829-4F29-AC9E-4103DD72261E}" type="parTrans" cxnId="{D7B32269-AF2E-4DAC-9833-F810C31FC56A}">
      <dgm:prSet/>
      <dgm:spPr/>
      <dgm:t>
        <a:bodyPr/>
        <a:lstStyle/>
        <a:p>
          <a:endParaRPr lang="en-US"/>
        </a:p>
      </dgm:t>
    </dgm:pt>
    <dgm:pt modelId="{41C4F6B0-985D-4573-B023-726DF6B3A21D}" type="sibTrans" cxnId="{D7B32269-AF2E-4DAC-9833-F810C31FC56A}">
      <dgm:prSet/>
      <dgm:spPr/>
      <dgm:t>
        <a:bodyPr/>
        <a:lstStyle/>
        <a:p>
          <a:endParaRPr lang="en-US"/>
        </a:p>
      </dgm:t>
    </dgm:pt>
    <dgm:pt modelId="{F1AB3018-4300-484C-B2D9-9718A66CAF9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Laboratory Quality</a:t>
          </a:r>
          <a:endParaRPr lang="en-US" dirty="0"/>
        </a:p>
      </dgm:t>
    </dgm:pt>
    <dgm:pt modelId="{E4D9EB9B-5CDA-49A2-8587-C1658E31B0D5}" type="parTrans" cxnId="{9917D4C3-1FE3-4F92-954D-429237AD9AC6}">
      <dgm:prSet/>
      <dgm:spPr/>
      <dgm:t>
        <a:bodyPr/>
        <a:lstStyle/>
        <a:p>
          <a:endParaRPr lang="en-US"/>
        </a:p>
      </dgm:t>
    </dgm:pt>
    <dgm:pt modelId="{51C7B6B0-BC4B-4940-9CCE-5611C1FFA84F}" type="sibTrans" cxnId="{9917D4C3-1FE3-4F92-954D-429237AD9AC6}">
      <dgm:prSet/>
      <dgm:spPr/>
      <dgm:t>
        <a:bodyPr/>
        <a:lstStyle/>
        <a:p>
          <a:endParaRPr lang="en-US"/>
        </a:p>
      </dgm:t>
    </dgm:pt>
    <dgm:pt modelId="{437CFE62-BFE6-46BA-988D-81D6F99F45B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Manufacturing Systems Compliance</a:t>
          </a:r>
          <a:endParaRPr lang="en-US" dirty="0"/>
        </a:p>
      </dgm:t>
    </dgm:pt>
    <dgm:pt modelId="{C488EA19-0449-49E6-A5AB-6652BE66B4E0}" type="parTrans" cxnId="{2C812EB1-B7EB-4DEB-8EC0-443CEC0B39E2}">
      <dgm:prSet/>
      <dgm:spPr/>
      <dgm:t>
        <a:bodyPr/>
        <a:lstStyle/>
        <a:p>
          <a:endParaRPr lang="en-US"/>
        </a:p>
      </dgm:t>
    </dgm:pt>
    <dgm:pt modelId="{8E5797AB-6ED0-407A-B082-1B365333F731}" type="sibTrans" cxnId="{2C812EB1-B7EB-4DEB-8EC0-443CEC0B39E2}">
      <dgm:prSet/>
      <dgm:spPr/>
      <dgm:t>
        <a:bodyPr/>
        <a:lstStyle/>
        <a:p>
          <a:endParaRPr lang="en-US"/>
        </a:p>
      </dgm:t>
    </dgm:pt>
    <dgm:pt modelId="{73583268-8A21-4097-9FDF-5C62AAC741B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Regulatory Compliance</a:t>
          </a:r>
          <a:endParaRPr lang="en-US" dirty="0"/>
        </a:p>
      </dgm:t>
    </dgm:pt>
    <dgm:pt modelId="{4F464A07-9D1F-45E7-A437-42A223C6F629}" type="parTrans" cxnId="{B5FC7DF6-29EC-4751-85F3-9F7ED985EC7F}">
      <dgm:prSet/>
      <dgm:spPr/>
      <dgm:t>
        <a:bodyPr/>
        <a:lstStyle/>
        <a:p>
          <a:endParaRPr lang="en-US"/>
        </a:p>
      </dgm:t>
    </dgm:pt>
    <dgm:pt modelId="{4D45098E-4C90-4F67-9396-B5A450B8F132}" type="sibTrans" cxnId="{B5FC7DF6-29EC-4751-85F3-9F7ED985EC7F}">
      <dgm:prSet/>
      <dgm:spPr/>
      <dgm:t>
        <a:bodyPr/>
        <a:lstStyle/>
        <a:p>
          <a:endParaRPr lang="en-US"/>
        </a:p>
      </dgm:t>
    </dgm:pt>
    <dgm:pt modelId="{4654D29D-4A3B-4B2C-B196-278DC249731E}" type="pres">
      <dgm:prSet presAssocID="{9F0178D1-1509-485A-92C1-3FEC47F418C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2895C2-7C5C-4FA6-8DDF-96039E124422}" type="pres">
      <dgm:prSet presAssocID="{D57C1B68-B074-41CB-9FA2-334691E7D99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ED32B-D003-4019-A21D-D2C45ADA6578}" type="pres">
      <dgm:prSet presAssocID="{D57C1B68-B074-41CB-9FA2-334691E7D994}" presName="spNode" presStyleCnt="0"/>
      <dgm:spPr/>
    </dgm:pt>
    <dgm:pt modelId="{E1AD92D4-E040-4577-AB55-893794053742}" type="pres">
      <dgm:prSet presAssocID="{2E2526C0-8F46-4D0F-98D8-0C055D0DA921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631410E-399B-44A3-A988-6EC7C52C3DA0}" type="pres">
      <dgm:prSet presAssocID="{CB5FEA25-048D-45AD-9461-ACD4774D924D}" presName="node" presStyleLbl="node1" presStyleIdx="1" presStyleCnt="5" custRadScaleRad="101034" custRadScaleInc="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A9E34-4A88-4642-9EB0-C70D227DC3EF}" type="pres">
      <dgm:prSet presAssocID="{CB5FEA25-048D-45AD-9461-ACD4774D924D}" presName="spNode" presStyleCnt="0"/>
      <dgm:spPr/>
    </dgm:pt>
    <dgm:pt modelId="{D90E8150-5445-48D5-B7A0-7D7BF43BF7FC}" type="pres">
      <dgm:prSet presAssocID="{41C4F6B0-985D-4573-B023-726DF6B3A21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54B8496-D4CB-41EE-937E-833A427E5FE8}" type="pres">
      <dgm:prSet presAssocID="{F1AB3018-4300-484C-B2D9-9718A66CAF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A492E-9B94-49ED-9D8A-599E477AE497}" type="pres">
      <dgm:prSet presAssocID="{F1AB3018-4300-484C-B2D9-9718A66CAF98}" presName="spNode" presStyleCnt="0"/>
      <dgm:spPr/>
    </dgm:pt>
    <dgm:pt modelId="{45B362F4-BC18-46C6-99E4-3FC1FAC8B398}" type="pres">
      <dgm:prSet presAssocID="{51C7B6B0-BC4B-4940-9CCE-5611C1FFA84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4AE75DFD-5206-48F2-99BD-B275B7AE9374}" type="pres">
      <dgm:prSet presAssocID="{437CFE62-BFE6-46BA-988D-81D6F99F45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2EB29-43E4-446B-B743-0F7702F35F97}" type="pres">
      <dgm:prSet presAssocID="{437CFE62-BFE6-46BA-988D-81D6F99F45B7}" presName="spNode" presStyleCnt="0"/>
      <dgm:spPr/>
    </dgm:pt>
    <dgm:pt modelId="{29F83686-FDC2-443A-942C-4EA7E468A1BF}" type="pres">
      <dgm:prSet presAssocID="{8E5797AB-6ED0-407A-B082-1B365333F73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F4E1DF26-2ADA-40B5-A745-8E1D160BCFBD}" type="pres">
      <dgm:prSet presAssocID="{73583268-8A21-4097-9FDF-5C62AAC741B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2CF34-E250-4215-8DB1-7D83ACB152B0}" type="pres">
      <dgm:prSet presAssocID="{73583268-8A21-4097-9FDF-5C62AAC741B3}" presName="spNode" presStyleCnt="0"/>
      <dgm:spPr/>
    </dgm:pt>
    <dgm:pt modelId="{BFD93954-D157-482F-898B-31FAF930D96E}" type="pres">
      <dgm:prSet presAssocID="{4D45098E-4C90-4F67-9396-B5A450B8F13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179AC72-D8AA-434D-AD83-AE73CFBA76D3}" type="presOf" srcId="{51C7B6B0-BC4B-4940-9CCE-5611C1FFA84F}" destId="{45B362F4-BC18-46C6-99E4-3FC1FAC8B398}" srcOrd="0" destOrd="0" presId="urn:microsoft.com/office/officeart/2005/8/layout/cycle6"/>
    <dgm:cxn modelId="{BB3A7858-01C5-496F-9FDC-5906125329DE}" type="presOf" srcId="{CB5FEA25-048D-45AD-9461-ACD4774D924D}" destId="{9631410E-399B-44A3-A988-6EC7C52C3DA0}" srcOrd="0" destOrd="0" presId="urn:microsoft.com/office/officeart/2005/8/layout/cycle6"/>
    <dgm:cxn modelId="{CAECE99E-ADE3-4CE7-825C-DF7C179D740D}" type="presOf" srcId="{F1AB3018-4300-484C-B2D9-9718A66CAF98}" destId="{A54B8496-D4CB-41EE-937E-833A427E5FE8}" srcOrd="0" destOrd="0" presId="urn:microsoft.com/office/officeart/2005/8/layout/cycle6"/>
    <dgm:cxn modelId="{9917D4C3-1FE3-4F92-954D-429237AD9AC6}" srcId="{9F0178D1-1509-485A-92C1-3FEC47F418C5}" destId="{F1AB3018-4300-484C-B2D9-9718A66CAF98}" srcOrd="2" destOrd="0" parTransId="{E4D9EB9B-5CDA-49A2-8587-C1658E31B0D5}" sibTransId="{51C7B6B0-BC4B-4940-9CCE-5611C1FFA84F}"/>
    <dgm:cxn modelId="{A57F808C-0305-4E4B-AC35-763DAAD37A48}" type="presOf" srcId="{8E5797AB-6ED0-407A-B082-1B365333F731}" destId="{29F83686-FDC2-443A-942C-4EA7E468A1BF}" srcOrd="0" destOrd="0" presId="urn:microsoft.com/office/officeart/2005/8/layout/cycle6"/>
    <dgm:cxn modelId="{C9D762E7-2EB4-4272-B649-AE1E13AA64BF}" type="presOf" srcId="{73583268-8A21-4097-9FDF-5C62AAC741B3}" destId="{F4E1DF26-2ADA-40B5-A745-8E1D160BCFBD}" srcOrd="0" destOrd="0" presId="urn:microsoft.com/office/officeart/2005/8/layout/cycle6"/>
    <dgm:cxn modelId="{630AB9EF-174A-4650-90E1-AF90815D1610}" type="presOf" srcId="{4D45098E-4C90-4F67-9396-B5A450B8F132}" destId="{BFD93954-D157-482F-898B-31FAF930D96E}" srcOrd="0" destOrd="0" presId="urn:microsoft.com/office/officeart/2005/8/layout/cycle6"/>
    <dgm:cxn modelId="{D7B32269-AF2E-4DAC-9833-F810C31FC56A}" srcId="{9F0178D1-1509-485A-92C1-3FEC47F418C5}" destId="{CB5FEA25-048D-45AD-9461-ACD4774D924D}" srcOrd="1" destOrd="0" parTransId="{A6F8B8CA-8829-4F29-AC9E-4103DD72261E}" sibTransId="{41C4F6B0-985D-4573-B023-726DF6B3A21D}"/>
    <dgm:cxn modelId="{E286E54C-AB84-461C-A23E-686ED9EF5D49}" type="presOf" srcId="{437CFE62-BFE6-46BA-988D-81D6F99F45B7}" destId="{4AE75DFD-5206-48F2-99BD-B275B7AE9374}" srcOrd="0" destOrd="0" presId="urn:microsoft.com/office/officeart/2005/8/layout/cycle6"/>
    <dgm:cxn modelId="{AACDB9F9-D62C-4733-AE79-F1129FFA511E}" srcId="{9F0178D1-1509-485A-92C1-3FEC47F418C5}" destId="{D57C1B68-B074-41CB-9FA2-334691E7D994}" srcOrd="0" destOrd="0" parTransId="{EB7763D9-C80E-4406-AE39-D1C80B38856F}" sibTransId="{2E2526C0-8F46-4D0F-98D8-0C055D0DA921}"/>
    <dgm:cxn modelId="{B5FC7DF6-29EC-4751-85F3-9F7ED985EC7F}" srcId="{9F0178D1-1509-485A-92C1-3FEC47F418C5}" destId="{73583268-8A21-4097-9FDF-5C62AAC741B3}" srcOrd="4" destOrd="0" parTransId="{4F464A07-9D1F-45E7-A437-42A223C6F629}" sibTransId="{4D45098E-4C90-4F67-9396-B5A450B8F132}"/>
    <dgm:cxn modelId="{2C812EB1-B7EB-4DEB-8EC0-443CEC0B39E2}" srcId="{9F0178D1-1509-485A-92C1-3FEC47F418C5}" destId="{437CFE62-BFE6-46BA-988D-81D6F99F45B7}" srcOrd="3" destOrd="0" parTransId="{C488EA19-0449-49E6-A5AB-6652BE66B4E0}" sibTransId="{8E5797AB-6ED0-407A-B082-1B365333F731}"/>
    <dgm:cxn modelId="{701948F6-A455-4ED6-95C0-03C854499CFD}" type="presOf" srcId="{41C4F6B0-985D-4573-B023-726DF6B3A21D}" destId="{D90E8150-5445-48D5-B7A0-7D7BF43BF7FC}" srcOrd="0" destOrd="0" presId="urn:microsoft.com/office/officeart/2005/8/layout/cycle6"/>
    <dgm:cxn modelId="{88E47ED0-9B56-44AD-A011-DBFDDADFC1C0}" type="presOf" srcId="{9F0178D1-1509-485A-92C1-3FEC47F418C5}" destId="{4654D29D-4A3B-4B2C-B196-278DC249731E}" srcOrd="0" destOrd="0" presId="urn:microsoft.com/office/officeart/2005/8/layout/cycle6"/>
    <dgm:cxn modelId="{DF1EB0A4-E5A1-48FE-89E0-55012A3FE2CC}" type="presOf" srcId="{D57C1B68-B074-41CB-9FA2-334691E7D994}" destId="{782895C2-7C5C-4FA6-8DDF-96039E124422}" srcOrd="0" destOrd="0" presId="urn:microsoft.com/office/officeart/2005/8/layout/cycle6"/>
    <dgm:cxn modelId="{E4200A7C-975A-4D2E-AF99-E91EB4489274}" type="presOf" srcId="{2E2526C0-8F46-4D0F-98D8-0C055D0DA921}" destId="{E1AD92D4-E040-4577-AB55-893794053742}" srcOrd="0" destOrd="0" presId="urn:microsoft.com/office/officeart/2005/8/layout/cycle6"/>
    <dgm:cxn modelId="{DF336E09-979C-4B44-BC99-DBFFAF66BC3F}" type="presParOf" srcId="{4654D29D-4A3B-4B2C-B196-278DC249731E}" destId="{782895C2-7C5C-4FA6-8DDF-96039E124422}" srcOrd="0" destOrd="0" presId="urn:microsoft.com/office/officeart/2005/8/layout/cycle6"/>
    <dgm:cxn modelId="{0B80609B-9049-48FF-B7B3-EAE118759580}" type="presParOf" srcId="{4654D29D-4A3B-4B2C-B196-278DC249731E}" destId="{4D1ED32B-D003-4019-A21D-D2C45ADA6578}" srcOrd="1" destOrd="0" presId="urn:microsoft.com/office/officeart/2005/8/layout/cycle6"/>
    <dgm:cxn modelId="{65CF7891-481F-4B14-9C5A-62D21B811A80}" type="presParOf" srcId="{4654D29D-4A3B-4B2C-B196-278DC249731E}" destId="{E1AD92D4-E040-4577-AB55-893794053742}" srcOrd="2" destOrd="0" presId="urn:microsoft.com/office/officeart/2005/8/layout/cycle6"/>
    <dgm:cxn modelId="{703F5613-45E4-4527-B88D-5010ECE94F6D}" type="presParOf" srcId="{4654D29D-4A3B-4B2C-B196-278DC249731E}" destId="{9631410E-399B-44A3-A988-6EC7C52C3DA0}" srcOrd="3" destOrd="0" presId="urn:microsoft.com/office/officeart/2005/8/layout/cycle6"/>
    <dgm:cxn modelId="{9213D439-6DD7-4D1B-9DA6-4ACEAFC069E3}" type="presParOf" srcId="{4654D29D-4A3B-4B2C-B196-278DC249731E}" destId="{F3AA9E34-4A88-4642-9EB0-C70D227DC3EF}" srcOrd="4" destOrd="0" presId="urn:microsoft.com/office/officeart/2005/8/layout/cycle6"/>
    <dgm:cxn modelId="{7603BD0B-22FB-45F1-BBC0-FE89E4DD2895}" type="presParOf" srcId="{4654D29D-4A3B-4B2C-B196-278DC249731E}" destId="{D90E8150-5445-48D5-B7A0-7D7BF43BF7FC}" srcOrd="5" destOrd="0" presId="urn:microsoft.com/office/officeart/2005/8/layout/cycle6"/>
    <dgm:cxn modelId="{F434308D-6E26-45E4-B527-C2B095ED76D9}" type="presParOf" srcId="{4654D29D-4A3B-4B2C-B196-278DC249731E}" destId="{A54B8496-D4CB-41EE-937E-833A427E5FE8}" srcOrd="6" destOrd="0" presId="urn:microsoft.com/office/officeart/2005/8/layout/cycle6"/>
    <dgm:cxn modelId="{E6FE7654-E1E3-4523-AB50-2818A2A8685E}" type="presParOf" srcId="{4654D29D-4A3B-4B2C-B196-278DC249731E}" destId="{194A492E-9B94-49ED-9D8A-599E477AE497}" srcOrd="7" destOrd="0" presId="urn:microsoft.com/office/officeart/2005/8/layout/cycle6"/>
    <dgm:cxn modelId="{AB3F54BA-3FFA-4E2D-BE1A-E8C773FDB32F}" type="presParOf" srcId="{4654D29D-4A3B-4B2C-B196-278DC249731E}" destId="{45B362F4-BC18-46C6-99E4-3FC1FAC8B398}" srcOrd="8" destOrd="0" presId="urn:microsoft.com/office/officeart/2005/8/layout/cycle6"/>
    <dgm:cxn modelId="{4C07E804-7506-4381-A64D-6571311C1416}" type="presParOf" srcId="{4654D29D-4A3B-4B2C-B196-278DC249731E}" destId="{4AE75DFD-5206-48F2-99BD-B275B7AE9374}" srcOrd="9" destOrd="0" presId="urn:microsoft.com/office/officeart/2005/8/layout/cycle6"/>
    <dgm:cxn modelId="{65E6BCF0-F32C-423A-86A4-C0053BD80A6C}" type="presParOf" srcId="{4654D29D-4A3B-4B2C-B196-278DC249731E}" destId="{7A02EB29-43E4-446B-B743-0F7702F35F97}" srcOrd="10" destOrd="0" presId="urn:microsoft.com/office/officeart/2005/8/layout/cycle6"/>
    <dgm:cxn modelId="{DDED27C0-AEE0-4EFD-BEA2-7631422EC195}" type="presParOf" srcId="{4654D29D-4A3B-4B2C-B196-278DC249731E}" destId="{29F83686-FDC2-443A-942C-4EA7E468A1BF}" srcOrd="11" destOrd="0" presId="urn:microsoft.com/office/officeart/2005/8/layout/cycle6"/>
    <dgm:cxn modelId="{BE1856D5-9A32-4C1B-A1A9-521D477A134B}" type="presParOf" srcId="{4654D29D-4A3B-4B2C-B196-278DC249731E}" destId="{F4E1DF26-2ADA-40B5-A745-8E1D160BCFBD}" srcOrd="12" destOrd="0" presId="urn:microsoft.com/office/officeart/2005/8/layout/cycle6"/>
    <dgm:cxn modelId="{4E08F4B1-081C-4E3C-81CE-B75EC05E2D18}" type="presParOf" srcId="{4654D29D-4A3B-4B2C-B196-278DC249731E}" destId="{2872CF34-E250-4215-8DB1-7D83ACB152B0}" srcOrd="13" destOrd="0" presId="urn:microsoft.com/office/officeart/2005/8/layout/cycle6"/>
    <dgm:cxn modelId="{F6F73FDD-1CC2-4C48-B895-170DDD73C49A}" type="presParOf" srcId="{4654D29D-4A3B-4B2C-B196-278DC249731E}" destId="{BFD93954-D157-482F-898B-31FAF930D96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895C2-7C5C-4FA6-8DDF-96039E124422}">
      <dsp:nvSpPr>
        <dsp:cNvPr id="0" name=""/>
        <dsp:cNvSpPr/>
      </dsp:nvSpPr>
      <dsp:spPr>
        <a:xfrm>
          <a:off x="3427697" y="2541"/>
          <a:ext cx="1526604" cy="992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Quality Software Management</a:t>
          </a:r>
          <a:endParaRPr lang="en-US" sz="1700" kern="1200" dirty="0"/>
        </a:p>
      </dsp:txBody>
      <dsp:txXfrm>
        <a:off x="3476137" y="50981"/>
        <a:ext cx="1429724" cy="895412"/>
      </dsp:txXfrm>
    </dsp:sp>
    <dsp:sp modelId="{E1AD92D4-E040-4577-AB55-893794053742}">
      <dsp:nvSpPr>
        <dsp:cNvPr id="0" name=""/>
        <dsp:cNvSpPr/>
      </dsp:nvSpPr>
      <dsp:spPr>
        <a:xfrm>
          <a:off x="2243227" y="512554"/>
          <a:ext cx="3963778" cy="3963778"/>
        </a:xfrm>
        <a:custGeom>
          <a:avLst/>
          <a:gdLst/>
          <a:ahLst/>
          <a:cxnLst/>
          <a:rect l="0" t="0" r="0" b="0"/>
          <a:pathLst>
            <a:path>
              <a:moveTo>
                <a:pt x="2721808" y="143301"/>
              </a:moveTo>
              <a:arcTo wR="1981889" hR="1981889" stAng="17515306" swAng="199403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1410E-399B-44A3-A988-6EC7C52C3DA0}">
      <dsp:nvSpPr>
        <dsp:cNvPr id="0" name=""/>
        <dsp:cNvSpPr/>
      </dsp:nvSpPr>
      <dsp:spPr>
        <a:xfrm>
          <a:off x="5333995" y="1371598"/>
          <a:ext cx="1526604" cy="992292"/>
        </a:xfrm>
        <a:prstGeom prst="roundRect">
          <a:avLst/>
        </a:prstGeom>
        <a:solidFill>
          <a:srgbClr val="FF0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Software Compliance</a:t>
          </a:r>
          <a:endParaRPr lang="en-US" sz="1700" kern="1200" dirty="0"/>
        </a:p>
      </dsp:txBody>
      <dsp:txXfrm>
        <a:off x="5382435" y="1420038"/>
        <a:ext cx="1429724" cy="895412"/>
      </dsp:txXfrm>
    </dsp:sp>
    <dsp:sp modelId="{D90E8150-5445-48D5-B7A0-7D7BF43BF7FC}">
      <dsp:nvSpPr>
        <dsp:cNvPr id="0" name=""/>
        <dsp:cNvSpPr/>
      </dsp:nvSpPr>
      <dsp:spPr>
        <a:xfrm>
          <a:off x="2228194" y="470871"/>
          <a:ext cx="3963778" cy="3963778"/>
        </a:xfrm>
        <a:custGeom>
          <a:avLst/>
          <a:gdLst/>
          <a:ahLst/>
          <a:cxnLst/>
          <a:rect l="0" t="0" r="0" b="0"/>
          <a:pathLst>
            <a:path>
              <a:moveTo>
                <a:pt x="3962315" y="1905753"/>
              </a:moveTo>
              <a:arcTo wR="1981889" hR="1981889" stAng="21467904" swAng="22063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B8496-D4CB-41EE-937E-833A427E5FE8}">
      <dsp:nvSpPr>
        <dsp:cNvPr id="0" name=""/>
        <dsp:cNvSpPr/>
      </dsp:nvSpPr>
      <dsp:spPr>
        <a:xfrm>
          <a:off x="4592623" y="3587812"/>
          <a:ext cx="1526604" cy="992292"/>
        </a:xfrm>
        <a:prstGeom prst="roundRect">
          <a:avLst/>
        </a:prstGeom>
        <a:solidFill>
          <a:srgbClr val="00B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Laboratory Quality</a:t>
          </a:r>
          <a:endParaRPr lang="en-US" sz="1700" kern="1200" dirty="0"/>
        </a:p>
      </dsp:txBody>
      <dsp:txXfrm>
        <a:off x="4641063" y="3636252"/>
        <a:ext cx="1429724" cy="895412"/>
      </dsp:txXfrm>
    </dsp:sp>
    <dsp:sp modelId="{45B362F4-BC18-46C6-99E4-3FC1FAC8B398}">
      <dsp:nvSpPr>
        <dsp:cNvPr id="0" name=""/>
        <dsp:cNvSpPr/>
      </dsp:nvSpPr>
      <dsp:spPr>
        <a:xfrm>
          <a:off x="2209110" y="498687"/>
          <a:ext cx="3963778" cy="3963778"/>
        </a:xfrm>
        <a:custGeom>
          <a:avLst/>
          <a:gdLst/>
          <a:ahLst/>
          <a:cxnLst/>
          <a:rect l="0" t="0" r="0" b="0"/>
          <a:pathLst>
            <a:path>
              <a:moveTo>
                <a:pt x="2375643" y="3924270"/>
              </a:moveTo>
              <a:arcTo wR="1981889" hR="1981889" stAng="4712427" swAng="13751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75DFD-5206-48F2-99BD-B275B7AE9374}">
      <dsp:nvSpPr>
        <dsp:cNvPr id="0" name=""/>
        <dsp:cNvSpPr/>
      </dsp:nvSpPr>
      <dsp:spPr>
        <a:xfrm>
          <a:off x="2262772" y="3587812"/>
          <a:ext cx="1526604" cy="992292"/>
        </a:xfrm>
        <a:prstGeom prst="roundRect">
          <a:avLst/>
        </a:prstGeom>
        <a:solidFill>
          <a:srgbClr val="7030A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Manufacturing Systems Compliance</a:t>
          </a:r>
          <a:endParaRPr lang="en-US" sz="1700" kern="1200" dirty="0"/>
        </a:p>
      </dsp:txBody>
      <dsp:txXfrm>
        <a:off x="2311212" y="3636252"/>
        <a:ext cx="1429724" cy="895412"/>
      </dsp:txXfrm>
    </dsp:sp>
    <dsp:sp modelId="{29F83686-FDC2-443A-942C-4EA7E468A1BF}">
      <dsp:nvSpPr>
        <dsp:cNvPr id="0" name=""/>
        <dsp:cNvSpPr/>
      </dsp:nvSpPr>
      <dsp:spPr>
        <a:xfrm>
          <a:off x="2209110" y="498687"/>
          <a:ext cx="3963778" cy="3963778"/>
        </a:xfrm>
        <a:custGeom>
          <a:avLst/>
          <a:gdLst/>
          <a:ahLst/>
          <a:cxnLst/>
          <a:rect l="0" t="0" r="0" b="0"/>
          <a:pathLst>
            <a:path>
              <a:moveTo>
                <a:pt x="331086" y="3078581"/>
              </a:moveTo>
              <a:arcTo wR="1981889" hR="1981889" stAng="8784142" swAng="2195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1DF26-2ADA-40B5-A745-8E1D160BCFBD}">
      <dsp:nvSpPr>
        <dsp:cNvPr id="0" name=""/>
        <dsp:cNvSpPr/>
      </dsp:nvSpPr>
      <dsp:spPr>
        <a:xfrm>
          <a:off x="1542809" y="1371993"/>
          <a:ext cx="1526604" cy="992292"/>
        </a:xfrm>
        <a:prstGeom prst="roundRect">
          <a:avLst/>
        </a:prstGeom>
        <a:solidFill>
          <a:srgbClr val="FFC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Regulatory Compliance</a:t>
          </a:r>
          <a:endParaRPr lang="en-US" sz="1700" kern="1200" dirty="0"/>
        </a:p>
      </dsp:txBody>
      <dsp:txXfrm>
        <a:off x="1591249" y="1420433"/>
        <a:ext cx="1429724" cy="895412"/>
      </dsp:txXfrm>
    </dsp:sp>
    <dsp:sp modelId="{BFD93954-D157-482F-898B-31FAF930D96E}">
      <dsp:nvSpPr>
        <dsp:cNvPr id="0" name=""/>
        <dsp:cNvSpPr/>
      </dsp:nvSpPr>
      <dsp:spPr>
        <a:xfrm>
          <a:off x="2209110" y="498687"/>
          <a:ext cx="3963778" cy="3963778"/>
        </a:xfrm>
        <a:custGeom>
          <a:avLst/>
          <a:gdLst/>
          <a:ahLst/>
          <a:cxnLst/>
          <a:rect l="0" t="0" r="0" b="0"/>
          <a:pathLst>
            <a:path>
              <a:moveTo>
                <a:pt x="345434" y="863899"/>
              </a:moveTo>
              <a:arcTo wR="1981889" hR="1981889" stAng="12860402" swAng="196073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C4FF0-899B-4231-9C9A-363AFACDBF6B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CF12-B629-4695-821C-C24D6E5B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F0879-EA7C-4AAB-9BDE-DCDD73B59F4B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C7720-7532-4A09-A6C1-1C430C4F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3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2486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 userDrawn="1"/>
        </p:nvSpPr>
        <p:spPr>
          <a:xfrm>
            <a:off x="481642" y="980537"/>
            <a:ext cx="8229600" cy="26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B73A9C-6D4D-4CB1-ADBB-AD27194359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486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 userDrawn="1"/>
        </p:nvSpPr>
        <p:spPr>
          <a:xfrm>
            <a:off x="481642" y="980537"/>
            <a:ext cx="8229600" cy="26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i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81642" y="876477"/>
            <a:ext cx="8205158" cy="238125"/>
          </a:xfrm>
        </p:spPr>
        <p:txBody>
          <a:bodyPr>
            <a:noAutofit/>
          </a:bodyPr>
          <a:lstStyle>
            <a:lvl1pPr marL="0" indent="0">
              <a:buNone/>
              <a:defRPr sz="1600" b="0" i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0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B73A9C-6D4D-4CB1-ADBB-AD27194359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486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 userDrawn="1"/>
        </p:nvSpPr>
        <p:spPr>
          <a:xfrm>
            <a:off x="481642" y="980537"/>
            <a:ext cx="8229600" cy="26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i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81642" y="876477"/>
            <a:ext cx="8205158" cy="238125"/>
          </a:xfrm>
        </p:spPr>
        <p:txBody>
          <a:bodyPr>
            <a:noAutofit/>
          </a:bodyPr>
          <a:lstStyle>
            <a:lvl1pPr marL="0" indent="0">
              <a:buNone/>
              <a:defRPr sz="1600" b="0" i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0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  <p:pic>
        <p:nvPicPr>
          <p:cNvPr id="5" name="Picture 2" descr="C:\Sequence\Horizontal Logo -Updated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103555"/>
            <a:ext cx="2817628" cy="7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2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2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2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2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Sequence, Inc.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Full-Service Quality and Compliance Service Provider</a:t>
            </a:r>
          </a:p>
          <a:p>
            <a:r>
              <a:rPr lang="en-US" altLang="en-US" sz="2400" dirty="0" smtClean="0"/>
              <a:t>Headquartered in RTP, Global Support</a:t>
            </a:r>
          </a:p>
          <a:p>
            <a:r>
              <a:rPr lang="en-US" altLang="en-US" sz="2400" dirty="0" smtClean="0"/>
              <a:t>12 Years </a:t>
            </a:r>
            <a:r>
              <a:rPr lang="en-US" altLang="en-US" sz="2400" dirty="0"/>
              <a:t>Serving Pharmaceutical, Biotech, and Medical Device Manufacturers </a:t>
            </a:r>
            <a:endParaRPr lang="en-US" altLang="en-US" sz="2400" dirty="0" smtClean="0"/>
          </a:p>
          <a:p>
            <a:r>
              <a:rPr lang="en-US" altLang="en-US" sz="2400" dirty="0" smtClean="0"/>
              <a:t>Service </a:t>
            </a:r>
            <a:r>
              <a:rPr lang="en-US" altLang="en-US" sz="2400" dirty="0"/>
              <a:t>Offerings</a:t>
            </a:r>
            <a:endParaRPr lang="en-US" sz="2400" dirty="0"/>
          </a:p>
          <a:p>
            <a:pPr lvl="1"/>
            <a:r>
              <a:rPr lang="en-US" altLang="en-US" sz="1800" dirty="0"/>
              <a:t>Laboratory Compliance Services</a:t>
            </a:r>
            <a:endParaRPr lang="en-US" sz="1800" dirty="0"/>
          </a:p>
          <a:p>
            <a:pPr lvl="1"/>
            <a:r>
              <a:rPr lang="en-US" altLang="en-US" sz="1800" dirty="0"/>
              <a:t>Software </a:t>
            </a:r>
            <a:r>
              <a:rPr lang="en-US" altLang="en-US" sz="1800" dirty="0" smtClean="0"/>
              <a:t>Management</a:t>
            </a:r>
          </a:p>
          <a:p>
            <a:pPr lvl="1"/>
            <a:r>
              <a:rPr lang="en-US" altLang="en-US" sz="1800" dirty="0"/>
              <a:t>IT </a:t>
            </a:r>
            <a:r>
              <a:rPr lang="en-US" altLang="en-US" sz="1800" dirty="0" smtClean="0"/>
              <a:t>Quality Services</a:t>
            </a:r>
            <a:endParaRPr lang="en-US" sz="1800" dirty="0"/>
          </a:p>
          <a:p>
            <a:pPr lvl="1"/>
            <a:r>
              <a:rPr lang="en-US" altLang="en-US" sz="1800" dirty="0"/>
              <a:t>Manufacturing </a:t>
            </a:r>
            <a:r>
              <a:rPr lang="en-US" altLang="en-US" sz="1800" dirty="0" smtClean="0"/>
              <a:t>Support</a:t>
            </a:r>
          </a:p>
          <a:p>
            <a:pPr lvl="1"/>
            <a:r>
              <a:rPr lang="en-US" altLang="en-US" sz="1800" dirty="0" smtClean="0"/>
              <a:t>Quality Programs &amp; Compliance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96042" y="876477"/>
            <a:ext cx="7214558" cy="238125"/>
          </a:xfrm>
        </p:spPr>
        <p:txBody>
          <a:bodyPr/>
          <a:lstStyle/>
          <a:p>
            <a:r>
              <a:rPr lang="en-US" dirty="0" smtClean="0"/>
              <a:t>Quality and Compliance leader in the Life Sciences industry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/>
          <a:stretch/>
        </p:blipFill>
        <p:spPr>
          <a:xfrm>
            <a:off x="5257800" y="3048000"/>
            <a:ext cx="3434055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5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Vendor Software Integration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838200"/>
            <a:ext cx="8229600" cy="238125"/>
          </a:xfrm>
        </p:spPr>
        <p:txBody>
          <a:bodyPr/>
          <a:lstStyle/>
          <a:p>
            <a:r>
              <a:rPr lang="en-US" sz="1600" dirty="0" smtClean="0"/>
              <a:t>Operating System Challenges</a:t>
            </a:r>
            <a:endParaRPr lang="en-US" sz="1600" dirty="0"/>
          </a:p>
        </p:txBody>
      </p:sp>
      <p:graphicFrame>
        <p:nvGraphicFramePr>
          <p:cNvPr id="9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515724"/>
              </p:ext>
            </p:extLst>
          </p:nvPr>
        </p:nvGraphicFramePr>
        <p:xfrm>
          <a:off x="446087" y="1323975"/>
          <a:ext cx="838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6542087" y="521017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42087" y="543877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542087" y="566737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304087" y="345757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304087" y="322897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04087" y="300037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99087" y="147637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399087" y="170497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399087" y="193357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970087" y="521017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70087" y="54070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970087" y="559117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741487" y="3457575"/>
            <a:ext cx="239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741487" y="3228975"/>
            <a:ext cx="239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41487" y="3000375"/>
            <a:ext cx="239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1"/>
          <p:cNvSpPr txBox="1">
            <a:spLocks noChangeArrowheads="1"/>
          </p:cNvSpPr>
          <p:nvPr/>
        </p:nvSpPr>
        <p:spPr bwMode="auto">
          <a:xfrm>
            <a:off x="6116637" y="1344613"/>
            <a:ext cx="2362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COTS Setup and Configuration</a:t>
            </a:r>
          </a:p>
        </p:txBody>
      </p:sp>
      <p:sp>
        <p:nvSpPr>
          <p:cNvPr id="110" name="TextBox 22"/>
          <p:cNvSpPr txBox="1">
            <a:spLocks noChangeArrowheads="1"/>
          </p:cNvSpPr>
          <p:nvPr/>
        </p:nvSpPr>
        <p:spPr bwMode="auto">
          <a:xfrm>
            <a:off x="6119812" y="1584325"/>
            <a:ext cx="2362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Requirement Gathering and Design</a:t>
            </a:r>
          </a:p>
        </p:txBody>
      </p:sp>
      <p:sp>
        <p:nvSpPr>
          <p:cNvPr id="111" name="TextBox 23"/>
          <p:cNvSpPr txBox="1">
            <a:spLocks noChangeArrowheads="1"/>
          </p:cNvSpPr>
          <p:nvPr/>
        </p:nvSpPr>
        <p:spPr bwMode="auto">
          <a:xfrm>
            <a:off x="6105525" y="1819275"/>
            <a:ext cx="2362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System Administration Support</a:t>
            </a:r>
          </a:p>
        </p:txBody>
      </p:sp>
      <p:sp>
        <p:nvSpPr>
          <p:cNvPr id="112" name="TextBox 27"/>
          <p:cNvSpPr txBox="1">
            <a:spLocks noChangeArrowheads="1"/>
          </p:cNvSpPr>
          <p:nvPr/>
        </p:nvSpPr>
        <p:spPr bwMode="auto">
          <a:xfrm>
            <a:off x="7456487" y="2881313"/>
            <a:ext cx="2362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Enterprise System Validation</a:t>
            </a:r>
          </a:p>
        </p:txBody>
      </p:sp>
      <p:sp>
        <p:nvSpPr>
          <p:cNvPr id="113" name="TextBox 28"/>
          <p:cNvSpPr txBox="1">
            <a:spLocks noChangeArrowheads="1"/>
          </p:cNvSpPr>
          <p:nvPr/>
        </p:nvSpPr>
        <p:spPr bwMode="auto">
          <a:xfrm>
            <a:off x="7456487" y="3097213"/>
            <a:ext cx="2362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Compliance Assessments</a:t>
            </a:r>
          </a:p>
        </p:txBody>
      </p:sp>
      <p:sp>
        <p:nvSpPr>
          <p:cNvPr id="114" name="TextBox 29"/>
          <p:cNvSpPr txBox="1">
            <a:spLocks noChangeArrowheads="1"/>
          </p:cNvSpPr>
          <p:nvPr/>
        </p:nvSpPr>
        <p:spPr bwMode="auto">
          <a:xfrm>
            <a:off x="7467600" y="3336925"/>
            <a:ext cx="2362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Software Vendor Auditing</a:t>
            </a:r>
          </a:p>
        </p:txBody>
      </p:sp>
      <p:sp>
        <p:nvSpPr>
          <p:cNvPr id="115" name="TextBox 30"/>
          <p:cNvSpPr txBox="1">
            <a:spLocks noChangeArrowheads="1"/>
          </p:cNvSpPr>
          <p:nvPr/>
        </p:nvSpPr>
        <p:spPr bwMode="auto">
          <a:xfrm>
            <a:off x="-42863" y="2871788"/>
            <a:ext cx="2362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Quality System Implementation</a:t>
            </a:r>
          </a:p>
        </p:txBody>
      </p:sp>
      <p:sp>
        <p:nvSpPr>
          <p:cNvPr id="116" name="TextBox 37"/>
          <p:cNvSpPr txBox="1">
            <a:spLocks noChangeArrowheads="1"/>
          </p:cNvSpPr>
          <p:nvPr/>
        </p:nvSpPr>
        <p:spPr bwMode="auto">
          <a:xfrm>
            <a:off x="-17463" y="3103563"/>
            <a:ext cx="2362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Regulatory Remediation</a:t>
            </a:r>
          </a:p>
        </p:txBody>
      </p:sp>
      <p:sp>
        <p:nvSpPr>
          <p:cNvPr id="117" name="TextBox 38"/>
          <p:cNvSpPr txBox="1">
            <a:spLocks noChangeArrowheads="1"/>
          </p:cNvSpPr>
          <p:nvPr/>
        </p:nvSpPr>
        <p:spPr bwMode="auto">
          <a:xfrm>
            <a:off x="-14288" y="3332163"/>
            <a:ext cx="2362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Internal/External Auditing</a:t>
            </a:r>
          </a:p>
        </p:txBody>
      </p:sp>
      <p:sp>
        <p:nvSpPr>
          <p:cNvPr id="118" name="TextBox 39"/>
          <p:cNvSpPr txBox="1">
            <a:spLocks noChangeArrowheads="1"/>
          </p:cNvSpPr>
          <p:nvPr/>
        </p:nvSpPr>
        <p:spPr bwMode="auto">
          <a:xfrm>
            <a:off x="7239000" y="5078413"/>
            <a:ext cx="2362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Laboratory  Instrument Validation</a:t>
            </a:r>
          </a:p>
        </p:txBody>
      </p:sp>
      <p:sp>
        <p:nvSpPr>
          <p:cNvPr id="119" name="TextBox 40"/>
          <p:cNvSpPr txBox="1">
            <a:spLocks noChangeArrowheads="1"/>
          </p:cNvSpPr>
          <p:nvPr/>
        </p:nvSpPr>
        <p:spPr bwMode="auto">
          <a:xfrm>
            <a:off x="7239000" y="5324475"/>
            <a:ext cx="2362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Method Validation</a:t>
            </a:r>
          </a:p>
        </p:txBody>
      </p:sp>
      <p:sp>
        <p:nvSpPr>
          <p:cNvPr id="120" name="TextBox 41"/>
          <p:cNvSpPr txBox="1">
            <a:spLocks noChangeArrowheads="1"/>
          </p:cNvSpPr>
          <p:nvPr/>
        </p:nvSpPr>
        <p:spPr bwMode="auto">
          <a:xfrm>
            <a:off x="7248525" y="5541963"/>
            <a:ext cx="2362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Tech Transfers</a:t>
            </a:r>
          </a:p>
        </p:txBody>
      </p:sp>
      <p:sp>
        <p:nvSpPr>
          <p:cNvPr id="121" name="TextBox 42"/>
          <p:cNvSpPr txBox="1">
            <a:spLocks noChangeArrowheads="1"/>
          </p:cNvSpPr>
          <p:nvPr/>
        </p:nvSpPr>
        <p:spPr bwMode="auto">
          <a:xfrm>
            <a:off x="-11113" y="5073650"/>
            <a:ext cx="2362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Equipment/Automation Validation</a:t>
            </a:r>
          </a:p>
        </p:txBody>
      </p:sp>
      <p:sp>
        <p:nvSpPr>
          <p:cNvPr id="122" name="TextBox 43"/>
          <p:cNvSpPr txBox="1">
            <a:spLocks noChangeArrowheads="1"/>
          </p:cNvSpPr>
          <p:nvPr/>
        </p:nvSpPr>
        <p:spPr bwMode="auto">
          <a:xfrm>
            <a:off x="-4763" y="5270500"/>
            <a:ext cx="23129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Process /Cleaning/Utility Validation</a:t>
            </a:r>
          </a:p>
        </p:txBody>
      </p:sp>
      <p:sp>
        <p:nvSpPr>
          <p:cNvPr id="123" name="TextBox 44"/>
          <p:cNvSpPr txBox="1">
            <a:spLocks noChangeArrowheads="1"/>
          </p:cNvSpPr>
          <p:nvPr/>
        </p:nvSpPr>
        <p:spPr bwMode="auto">
          <a:xfrm>
            <a:off x="-1588" y="5465763"/>
            <a:ext cx="2312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000"/>
              <a:t>Process Modeling/Optimization</a:t>
            </a:r>
          </a:p>
        </p:txBody>
      </p:sp>
    </p:spTree>
    <p:extLst>
      <p:ext uri="{BB962C8B-B14F-4D97-AF65-F5344CB8AC3E}">
        <p14:creationId xmlns:p14="http://schemas.microsoft.com/office/powerpoint/2010/main" val="5675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03"/>
            <a:ext cx="8382000" cy="664797"/>
          </a:xfrm>
        </p:spPr>
        <p:txBody>
          <a:bodyPr/>
          <a:lstStyle/>
          <a:p>
            <a:r>
              <a:rPr lang="en-US" dirty="0" smtClean="0"/>
              <a:t>Sequence, Inc. Clients Include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87625"/>
            <a:ext cx="1609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509963"/>
            <a:ext cx="1285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1519238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1692275"/>
            <a:ext cx="16668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1628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716338"/>
            <a:ext cx="19621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5988"/>
            <a:ext cx="15906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1716088"/>
            <a:ext cx="15430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2844800"/>
            <a:ext cx="14700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2943225"/>
            <a:ext cx="144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4497388"/>
            <a:ext cx="10001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2924175"/>
            <a:ext cx="8874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4794250"/>
            <a:ext cx="1533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233613"/>
            <a:ext cx="12668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3878263"/>
            <a:ext cx="1657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46500"/>
            <a:ext cx="12588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52625"/>
            <a:ext cx="18510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 descr="Bristol-Myers Squibb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30888"/>
            <a:ext cx="19907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4725988"/>
            <a:ext cx="182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 descr="http://www.grifols.com/polymitaImages/public/grifols/grifols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97500"/>
            <a:ext cx="152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 descr="http://www.regeneron.com/img/regeneron.gif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5668963"/>
            <a:ext cx="172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48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Sequence/</a:t>
            </a:r>
            <a:r>
              <a:rPr lang="en-US" altLang="en-US" dirty="0" err="1" smtClean="0"/>
              <a:t>Accelrys</a:t>
            </a:r>
            <a:r>
              <a:rPr lang="en-US" altLang="en-US" dirty="0" smtClean="0"/>
              <a:t> Partnership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99803"/>
          </a:xfrm>
        </p:spPr>
        <p:txBody>
          <a:bodyPr/>
          <a:lstStyle/>
          <a:p>
            <a:r>
              <a:rPr lang="en-US" altLang="en-US" sz="2400" dirty="0" smtClean="0"/>
              <a:t>Partnership Formalized in 2012 (Legacy Aegis)</a:t>
            </a:r>
          </a:p>
          <a:p>
            <a:r>
              <a:rPr lang="en-US" sz="2400" dirty="0" smtClean="0"/>
              <a:t>Allows </a:t>
            </a:r>
            <a:r>
              <a:rPr lang="en-US" sz="2400" dirty="0"/>
              <a:t>Sequence </a:t>
            </a:r>
            <a:r>
              <a:rPr lang="en-US" sz="2400" dirty="0" smtClean="0"/>
              <a:t>to </a:t>
            </a:r>
            <a:r>
              <a:rPr lang="en-US" sz="2400" dirty="0"/>
              <a:t>collaboratively work together with clients to successfully market, implement, and validate software products to regulated industries</a:t>
            </a:r>
          </a:p>
          <a:p>
            <a:r>
              <a:rPr lang="en-US" altLang="en-US" sz="2400" dirty="0" smtClean="0"/>
              <a:t>Experience </a:t>
            </a:r>
            <a:r>
              <a:rPr lang="en-US" altLang="en-US" sz="2400" dirty="0"/>
              <a:t>implementing </a:t>
            </a:r>
            <a:r>
              <a:rPr lang="en-US" altLang="en-US" sz="2400" dirty="0" err="1" smtClean="0"/>
              <a:t>Accelrys</a:t>
            </a:r>
            <a:r>
              <a:rPr lang="en-US" altLang="en-US" sz="2400" dirty="0" smtClean="0"/>
              <a:t> systems </a:t>
            </a:r>
            <a:r>
              <a:rPr lang="en-US" altLang="en-US" sz="2400" dirty="0"/>
              <a:t>at </a:t>
            </a:r>
            <a:r>
              <a:rPr lang="en-US" altLang="en-US" sz="2400" dirty="0" smtClean="0"/>
              <a:t>client sites worldwide</a:t>
            </a:r>
            <a:endParaRPr lang="en-US" altLang="en-US" sz="2400" dirty="0"/>
          </a:p>
          <a:p>
            <a:r>
              <a:rPr lang="en-US" altLang="en-US" sz="2400" dirty="0"/>
              <a:t>Team of 20+ Consultants Performing Remediation Services at Durham Manufacturing Site Assisting Production and QC</a:t>
            </a:r>
          </a:p>
          <a:p>
            <a:r>
              <a:rPr lang="en-US" altLang="en-US" sz="2400" dirty="0"/>
              <a:t>Remediation and qualification of manufacturing lines 1 and 3 for the </a:t>
            </a:r>
            <a:r>
              <a:rPr lang="en-US" altLang="en-US" sz="2400" dirty="0" err="1"/>
              <a:t>BacT</a:t>
            </a:r>
            <a:r>
              <a:rPr lang="en-US" altLang="en-US" sz="2400" dirty="0"/>
              <a:t>/ALERT bottles</a:t>
            </a:r>
          </a:p>
          <a:p>
            <a:r>
              <a:rPr lang="en-US" altLang="en-US" sz="2400" dirty="0"/>
              <a:t>Development of validation life-cycle approach for instrumentation and methods within QC laboratories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67400"/>
            <a:ext cx="1676400" cy="5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User Benefits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Sequence/</a:t>
            </a:r>
            <a:r>
              <a:rPr lang="en-US" altLang="en-US" sz="3600" dirty="0" err="1" smtClean="0"/>
              <a:t>Accelrys</a:t>
            </a:r>
            <a:r>
              <a:rPr lang="en-US" altLang="en-US" sz="3600" dirty="0" smtClean="0"/>
              <a:t> Partnership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79168"/>
          </a:xfrm>
        </p:spPr>
        <p:txBody>
          <a:bodyPr/>
          <a:lstStyle/>
          <a:p>
            <a:r>
              <a:rPr lang="en-US" altLang="en-US" sz="2000" dirty="0" smtClean="0"/>
              <a:t>Turn-key </a:t>
            </a:r>
            <a:r>
              <a:rPr lang="en-US" altLang="en-US" sz="2000" dirty="0"/>
              <a:t>solution for </a:t>
            </a:r>
            <a:r>
              <a:rPr lang="en-US" altLang="en-US" sz="2000" dirty="0" smtClean="0"/>
              <a:t>implementation</a:t>
            </a:r>
            <a:endParaRPr lang="en-US" altLang="en-US" sz="2000" dirty="0"/>
          </a:p>
          <a:p>
            <a:r>
              <a:rPr lang="en-US" altLang="en-US" sz="2000" dirty="0" smtClean="0"/>
              <a:t>Expedited </a:t>
            </a:r>
            <a:r>
              <a:rPr lang="en-US" altLang="en-US" sz="2000" dirty="0"/>
              <a:t>time to market for customer</a:t>
            </a:r>
          </a:p>
          <a:p>
            <a:r>
              <a:rPr lang="en-US" altLang="en-US" sz="2000" dirty="0" smtClean="0"/>
              <a:t>Sound </a:t>
            </a:r>
            <a:r>
              <a:rPr lang="en-US" altLang="en-US" sz="2000" dirty="0"/>
              <a:t>regulatory </a:t>
            </a:r>
            <a:r>
              <a:rPr lang="en-US" altLang="en-US" sz="2000" dirty="0" smtClean="0"/>
              <a:t>compliance</a:t>
            </a:r>
            <a:endParaRPr lang="en-US" altLang="en-US" sz="2000" dirty="0"/>
          </a:p>
          <a:p>
            <a:r>
              <a:rPr lang="en-US" altLang="en-US" sz="2000" dirty="0" smtClean="0"/>
              <a:t>Streamlined and standardized support </a:t>
            </a:r>
            <a:r>
              <a:rPr lang="en-US" altLang="en-US" sz="2000" dirty="0"/>
              <a:t>processes across </a:t>
            </a:r>
            <a:r>
              <a:rPr lang="en-US" altLang="en-US" sz="2000" dirty="0" smtClean="0"/>
              <a:t>industry</a:t>
            </a:r>
            <a:endParaRPr lang="en-US" altLang="en-US" sz="2000" dirty="0"/>
          </a:p>
          <a:p>
            <a:r>
              <a:rPr lang="en-US" altLang="en-US" sz="2000" dirty="0" smtClean="0"/>
              <a:t>Post Implementation Support Center for </a:t>
            </a:r>
            <a:r>
              <a:rPr lang="en-US" altLang="en-US" sz="2000" dirty="0" err="1" smtClean="0"/>
              <a:t>Accelrys</a:t>
            </a:r>
            <a:r>
              <a:rPr lang="en-US" altLang="en-US" sz="2000" dirty="0" smtClean="0"/>
              <a:t> Products</a:t>
            </a:r>
            <a:endParaRPr lang="en-US" altLang="en-US" sz="2000" dirty="0"/>
          </a:p>
          <a:p>
            <a:endParaRPr lang="en-US" alt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/>
          <a:stretch/>
        </p:blipFill>
        <p:spPr>
          <a:xfrm>
            <a:off x="685800" y="3128377"/>
            <a:ext cx="4343400" cy="27282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5400" y="357119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n w="3175">
                  <a:noFill/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NEW FOR 2014</a:t>
            </a:r>
          </a:p>
          <a:p>
            <a:pPr algn="ctr"/>
            <a:r>
              <a:rPr lang="en-US" sz="3200" b="1" spc="-150" dirty="0">
                <a:ln w="3175">
                  <a:noFill/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SEQUENCE COMPLIANCE CENTER</a:t>
            </a:r>
          </a:p>
        </p:txBody>
      </p:sp>
    </p:spTree>
    <p:extLst>
      <p:ext uri="{BB962C8B-B14F-4D97-AF65-F5344CB8AC3E}">
        <p14:creationId xmlns:p14="http://schemas.microsoft.com/office/powerpoint/2010/main" val="211488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</p:spPr>
        <p:txBody>
          <a:bodyPr/>
          <a:lstStyle/>
          <a:p>
            <a:r>
              <a:rPr lang="en-US" dirty="0" smtClean="0"/>
              <a:t>Sequence </a:t>
            </a:r>
            <a:r>
              <a:rPr lang="en-US" dirty="0" err="1" smtClean="0"/>
              <a:t>Discoverant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35170"/>
          </a:xfrm>
        </p:spPr>
        <p:txBody>
          <a:bodyPr/>
          <a:lstStyle/>
          <a:p>
            <a:r>
              <a:rPr lang="en-US" sz="1800" dirty="0"/>
              <a:t>…provides </a:t>
            </a:r>
            <a:r>
              <a:rPr lang="en-US" sz="1800" b="1" spc="-150" dirty="0">
                <a:ln w="3175">
                  <a:noFill/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consulting expertise and support </a:t>
            </a:r>
            <a:r>
              <a:rPr lang="en-US" sz="1800" dirty="0"/>
              <a:t>of the </a:t>
            </a:r>
            <a:r>
              <a:rPr lang="en-US" sz="1800" dirty="0" err="1"/>
              <a:t>Discoverant</a:t>
            </a:r>
            <a:r>
              <a:rPr lang="en-US" sz="1800" dirty="0"/>
              <a:t> platform to ensure a compliant implementation per client and industry standards 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Services include: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/>
              <a:t>Authoring validation documentation - Validation Plan, Requirements Specification, Risk Analysis, Installation Qualification, Operational Qualification, Performance Qualification, Traceability Matrix, Reports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/>
              <a:t>Authoring SOPs for use with </a:t>
            </a:r>
            <a:r>
              <a:rPr lang="en-US" sz="1800" dirty="0" err="1"/>
              <a:t>Discoverant</a:t>
            </a:r>
            <a:r>
              <a:rPr lang="en-US" sz="1800" dirty="0"/>
              <a:t> and PRIMR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/>
              <a:t>Hierarchy Verification Utility (HVU) testing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/>
              <a:t>Hierarchy Configuration Management and Maintenance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/>
              <a:t>System Administration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/>
              <a:t>Customized protocol preparation for different system implementation types (retrospective, upgrade, new system)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/>
              <a:t>Tailored protocols for various data source systems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 err="1"/>
              <a:t>Accelrys</a:t>
            </a:r>
            <a:r>
              <a:rPr lang="en-US" sz="1800" dirty="0"/>
              <a:t> Validation kit guidance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6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S010286717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brushed dark art</Template>
  <TotalTime>3087</TotalTime>
  <Words>340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TS010286717</vt:lpstr>
      <vt:lpstr>Who is Sequence, Inc.</vt:lpstr>
      <vt:lpstr>Common Vendor Software Integration Options</vt:lpstr>
      <vt:lpstr>Sequence, Inc. Clients Include</vt:lpstr>
      <vt:lpstr>Sequence/Accelrys Partnership </vt:lpstr>
      <vt:lpstr>User Benefits of Sequence/Accelrys Partnership </vt:lpstr>
      <vt:lpstr>Sequence Discoverant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Mike Putnam</cp:lastModifiedBy>
  <cp:revision>102</cp:revision>
  <dcterms:created xsi:type="dcterms:W3CDTF">2013-09-25T17:42:11Z</dcterms:created>
  <dcterms:modified xsi:type="dcterms:W3CDTF">2014-05-08T13:22:36Z</dcterms:modified>
</cp:coreProperties>
</file>