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085DA-9DA4-1B4F-AA5A-744B7DCB2CAC}" v="969" dt="2023-09-24T20:03:46.390"/>
    <p1510:client id="{48453E37-58BD-9F93-8C62-E0969E8A6951}" v="1" dt="2023-09-25T11:02:23.602"/>
    <p1510:client id="{4D3B506E-2513-5027-30E6-83F8F1F54727}" v="83" dt="2023-09-25T07:36:18.215"/>
    <p1510:client id="{6D012B52-D44B-109E-AE35-8DA99D5F7109}" v="128" dt="2023-09-24T16:52:28.388"/>
    <p1510:client id="{C8C46F20-E5BA-C47C-1DAC-56F2B5B70652}" v="6" dt="2023-09-25T06:22:18.765"/>
    <p1510:client id="{CD106AF7-F1BA-5BD0-162E-24EA692773C6}" v="1529" dt="2023-09-24T18:25:32.900"/>
    <p1510:client id="{EACD9809-7868-B62B-15DA-A18480FE2B10}" v="44" dt="2023-09-24T19:18:0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C256-6C48-B742-8E5A-6D86CAA2362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BB5E-B645-4041-BD8D-DA448DA2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2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52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88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925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3083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71314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6480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497158" y="245239"/>
            <a:ext cx="6694842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>
                <a:solidFill>
                  <a:schemeClr val="tx1"/>
                </a:solidFill>
                <a:latin typeface="Avenir Book"/>
              </a:rPr>
              <a:t>Details of the Team and Problem Statement</a:t>
            </a:r>
            <a:endParaRPr lang="en-US">
              <a:solidFill>
                <a:schemeClr val="tx1"/>
              </a:solidFill>
              <a:latin typeface="Avenir Book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97158" y="1605981"/>
            <a:ext cx="6694842" cy="525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Ministry of Jal Shakti</a:t>
            </a:r>
            <a:endParaRPr lang="en-US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PS Code : </a:t>
            </a:r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SIH 1293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600" dirty="0">
              <a:solidFill>
                <a:schemeClr val="tx1"/>
              </a:solidFill>
              <a:latin typeface="Avenir Book" panose="02000503020000020003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Problem Statement Title : </a:t>
            </a:r>
            <a:r>
              <a:rPr lang="en-IN" sz="1600" u="none" strike="noStrike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Automatic regulation of valves for release of water based upon soil moisture availability in the root zone of the crop, using artificial intelligence, in a piped and micro irrigation network of irrigation system.</a:t>
            </a:r>
            <a:endParaRPr lang="en-US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sz="1600" b="1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Team Name : </a:t>
            </a:r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Blake Association</a:t>
            </a:r>
            <a:endParaRPr lang="en-US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NS Surya</a:t>
            </a:r>
            <a:endParaRPr lang="en-US" sz="1600" dirty="0">
              <a:solidFill>
                <a:schemeClr val="tx1"/>
              </a:solidFill>
              <a:latin typeface="Avenir Book" panose="02000503020000020003" pitchFamily="2" charset="0"/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U-0436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Amrita Vishwa Vidyapeetham </a:t>
            </a:r>
            <a:endParaRPr lang="en-US" sz="1600" dirty="0">
              <a:solidFill>
                <a:schemeClr val="accent6"/>
              </a:solidFill>
              <a:latin typeface="Avenir Book" panose="02000503020000020003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b="1" dirty="0">
                <a:solidFill>
                  <a:schemeClr val="accent6"/>
                </a:solidFill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Agriculture, Food Tech &amp; Rural Development</a:t>
            </a:r>
            <a:endParaRPr lang="en-US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A7AF8-91BD-1D2E-6E01-78DD32AA1949}"/>
              </a:ext>
            </a:extLst>
          </p:cNvPr>
          <p:cNvSpPr txBox="1"/>
          <p:nvPr/>
        </p:nvSpPr>
        <p:spPr>
          <a:xfrm>
            <a:off x="10489324" y="1723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D39D3-9677-2199-E75A-8864A673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45" y="510860"/>
            <a:ext cx="3026759" cy="158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1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416348" y="0"/>
            <a:ext cx="5321163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0" dirty="0">
                <a:latin typeface="Avenir Book" panose="02000503020000020003" pitchFamily="2" charset="0"/>
              </a:rPr>
              <a:t>Idea/Approach Details</a:t>
            </a:r>
            <a:endParaRPr b="0" dirty="0">
              <a:latin typeface="Avenir Book" panose="02000503020000020003" pitchFamily="2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286711" y="3868219"/>
            <a:ext cx="5905287" cy="29897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lt2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Avenir Book" panose="02000503020000020003" pitchFamily="2" charset="0"/>
              </a:rPr>
              <a:t>Hardware Stack</a:t>
            </a:r>
          </a:p>
          <a:p>
            <a:pPr>
              <a:buSzPts val="1800"/>
            </a:pPr>
            <a:r>
              <a:rPr lang="en-US" sz="1300" dirty="0">
                <a:solidFill>
                  <a:schemeClr val="dk1"/>
                </a:solidFill>
                <a:latin typeface="Libre Franklin"/>
              </a:rPr>
              <a:t>1</a:t>
            </a: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</a:rPr>
              <a:t>. Microcontroller: Arm</a:t>
            </a:r>
            <a:r>
              <a:rPr lang="en-US" sz="1300" dirty="0">
                <a:solidFill>
                  <a:srgbClr val="111111"/>
                </a:solidFill>
                <a:latin typeface="Avenir Book" panose="02000503020000020003" pitchFamily="2" charset="0"/>
                <a:ea typeface="Roboto"/>
                <a:cs typeface="Roboto"/>
              </a:rPr>
              <a:t>®</a:t>
            </a: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</a:rPr>
              <a:t> Cortex M Series </a:t>
            </a:r>
          </a:p>
          <a:p>
            <a:pPr>
              <a:buSzPts val="1800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ea typeface="Libre Franklin"/>
                <a:cs typeface="Libre Franklin"/>
              </a:rPr>
              <a:t>2. Soil Moisture Sensor and ADC module</a:t>
            </a:r>
          </a:p>
          <a:p>
            <a:pPr>
              <a:buSzPts val="1800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ea typeface="Libre Franklin"/>
                <a:cs typeface="Libre Franklin"/>
              </a:rPr>
              <a:t>3. Secondary Memory</a:t>
            </a:r>
          </a:p>
          <a:p>
            <a:pPr>
              <a:buSzPts val="1800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ea typeface="Libre Franklin"/>
                <a:cs typeface="Libre Franklin"/>
              </a:rPr>
              <a:t>4. Solenoid Valves</a:t>
            </a:r>
          </a:p>
          <a:p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ea typeface="+mn-lt"/>
                <a:cs typeface="+mn-lt"/>
              </a:rPr>
              <a:t>5. Cloud Server</a:t>
            </a:r>
            <a:endParaRPr lang="en-US" sz="1300" dirty="0">
              <a:solidFill>
                <a:schemeClr val="dk1"/>
              </a:solidFill>
              <a:latin typeface="Avenir Book" panose="02000503020000020003" pitchFamily="2" charset="0"/>
            </a:endParaRPr>
          </a:p>
          <a:p>
            <a:pPr>
              <a:buSzPts val="1800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ea typeface="Libre Franklin"/>
                <a:cs typeface="Libre Franklin"/>
              </a:rPr>
              <a:t>6.  Pump and 3 Phase Contactor</a:t>
            </a:r>
          </a:p>
          <a:p>
            <a:pPr>
              <a:buSzPts val="1800"/>
            </a:pPr>
            <a:endParaRPr lang="en-US" sz="1300" dirty="0">
              <a:solidFill>
                <a:schemeClr val="dk1"/>
              </a:solidFill>
              <a:latin typeface="Libre Franklin"/>
              <a:ea typeface="+mn-lt"/>
              <a:cs typeface="+mn-lt"/>
            </a:endParaRPr>
          </a:p>
          <a:p>
            <a:pPr algn="ctr"/>
            <a:r>
              <a:rPr lang="en-US" sz="1600" b="1" dirty="0">
                <a:solidFill>
                  <a:schemeClr val="dk1"/>
                </a:solidFill>
                <a:latin typeface="Avenir Book" panose="02000503020000020003" pitchFamily="2" charset="0"/>
                <a:ea typeface="+mn-lt"/>
                <a:cs typeface="+mn-lt"/>
              </a:rPr>
              <a:t>Software Stack</a:t>
            </a:r>
            <a:endParaRPr lang="en-US" b="1" dirty="0">
              <a:solidFill>
                <a:schemeClr val="dk1"/>
              </a:solidFill>
              <a:latin typeface="Avenir Book" panose="02000503020000020003" pitchFamily="2" charset="0"/>
            </a:endParaRPr>
          </a:p>
          <a:p>
            <a:pPr marL="228600" indent="-228600">
              <a:buAutoNum type="arabicPeriod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cs typeface="Calibri"/>
              </a:rPr>
              <a:t>Weather Forecast Data from Vendors.</a:t>
            </a:r>
          </a:p>
          <a:p>
            <a:pPr marL="228600" indent="-228600">
              <a:buAutoNum type="arabicPeriod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cs typeface="Calibri"/>
              </a:rPr>
              <a:t>Machine Learning Models: Time Series Forecasting and Classification</a:t>
            </a:r>
          </a:p>
          <a:p>
            <a:pPr marL="228600" indent="-228600">
              <a:buAutoNum type="arabicPeriod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ea typeface="Libre Franklin"/>
                <a:cs typeface="Calibri"/>
              </a:rPr>
              <a:t>Thresholding: finding the optimal range of irrigation</a:t>
            </a:r>
          </a:p>
          <a:p>
            <a:pPr marL="228600" indent="-228600">
              <a:buAutoNum type="arabicPeriod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ea typeface="Libre Franklin"/>
                <a:cs typeface="Calibri"/>
              </a:rPr>
              <a:t>IoT for inter-connection of MCUs, pumps, relays and user app</a:t>
            </a:r>
          </a:p>
          <a:p>
            <a:pPr marL="228600" indent="-228600">
              <a:buAutoNum type="arabicPeriod"/>
            </a:pPr>
            <a:r>
              <a:rPr lang="en-US" sz="1300" dirty="0">
                <a:solidFill>
                  <a:schemeClr val="dk1"/>
                </a:solidFill>
                <a:latin typeface="Avenir Book" panose="02000503020000020003" pitchFamily="2" charset="0"/>
                <a:ea typeface="Libre Franklin"/>
                <a:cs typeface="Calibri"/>
              </a:rPr>
              <a:t>UI / UX for end user along with accessibility features</a:t>
            </a:r>
          </a:p>
          <a:p>
            <a:pPr>
              <a:spcBef>
                <a:spcPts val="1000"/>
              </a:spcBef>
              <a:buClr>
                <a:prstClr val="black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Calibri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06823" y="716096"/>
            <a:ext cx="5905287" cy="5863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Avenir Book" panose="02000503020000020003" pitchFamily="2" charset="0"/>
              </a:rPr>
              <a:t>Precision water irrigation system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sz="1400" dirty="0">
                <a:latin typeface="Avenir Book" panose="02000503020000020003" pitchFamily="2" charset="0"/>
              </a:rPr>
              <a:t>1. Water as we know is one of the most imp resources for agriculture .According to ICAR 70% of the irrigation water is wasted due to traditional and outdated agricultural system.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sz="1400" dirty="0">
                <a:latin typeface="Avenir Book" panose="02000503020000020003" pitchFamily="2" charset="0"/>
              </a:rPr>
              <a:t>2. For this problem, our solution entails the development of a comprehensive AI driven irrigation system tailored for piped and micro irrigation along with Internet of Things for the inter-connection.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sz="1400" dirty="0">
                <a:latin typeface="Avenir Book" panose="02000503020000020003" pitchFamily="2" charset="0"/>
              </a:rPr>
              <a:t>3. The core idea is to enable the automatic regulation of valve based on real time soil moisture data collection from the crop’s root zone.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sz="1400" dirty="0">
                <a:latin typeface="Avenir Book" panose="02000503020000020003" pitchFamily="2" charset="0"/>
              </a:rPr>
              <a:t>4. By leveraging AI/ML models it(the microcontroller) will dynamically adjust valve operations to precisely match the crop’s water requirements based on the calculations done using the inputs.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sz="1400" dirty="0">
                <a:latin typeface="Avenir Book" panose="02000503020000020003" pitchFamily="2" charset="0"/>
              </a:rPr>
              <a:t>5.Creating a collection of devices to monitor, exchange and convey irrigation information using IoT.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sz="1400" dirty="0">
                <a:latin typeface="Avenir Book" panose="02000503020000020003" pitchFamily="2" charset="0"/>
              </a:rPr>
              <a:t>6. All of this will be presented in a user-friendly interface, in a lang of the farmer’s choice.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IN" sz="1400" dirty="0">
                <a:latin typeface="Avenir Book" panose="02000503020000020003" pitchFamily="2" charset="0"/>
              </a:rPr>
              <a:t>7. Benefits: The primary benefits of this technique is the optimized water usage, increased crop yields  and economic output.</a:t>
            </a:r>
          </a:p>
          <a:p>
            <a:pPr marL="2286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endParaRPr lang="en-IN" sz="1400" dirty="0">
              <a:latin typeface="Avenir Book" panose="02000503020000020003" pitchFamily="2" charset="0"/>
            </a:endParaRPr>
          </a:p>
          <a:p>
            <a:pPr marL="285750" lvl="0" indent="-18415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400" dirty="0"/>
          </a:p>
        </p:txBody>
      </p:sp>
      <p:pic>
        <p:nvPicPr>
          <p:cNvPr id="2" name="Picture 1" descr="A diagram of a cloud server&#10;&#10;Description automatically generated">
            <a:extLst>
              <a:ext uri="{FF2B5EF4-FFF2-40B4-BE49-F238E27FC236}">
                <a16:creationId xmlns:a16="http://schemas.microsoft.com/office/drawing/2014/main" id="{A3546BB7-6E11-0314-D84E-5406D1D8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59" y="420956"/>
            <a:ext cx="5969329" cy="33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5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51114" y="238806"/>
            <a:ext cx="5780809" cy="610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>
                <a:latin typeface="Avenir Book" panose="02000503020000020003" pitchFamily="2" charset="0"/>
              </a:rPr>
              <a:t>Idea/Approach Details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51114" y="84966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>
                <a:solidFill>
                  <a:schemeClr val="tx1"/>
                </a:solidFill>
                <a:latin typeface="Avenir Book" panose="02000503020000020003" pitchFamily="2" charset="0"/>
              </a:rPr>
              <a:t>Describe your Use Cases here</a:t>
            </a:r>
            <a:endParaRPr lang="en-US" b="1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51114" y="1200199"/>
            <a:ext cx="5765197" cy="559418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400" b="1" dirty="0">
                <a:latin typeface="Avenir Book" panose="02000503020000020003" pitchFamily="2" charset="0"/>
              </a:rPr>
              <a:t>Use case 1: </a:t>
            </a:r>
          </a:p>
          <a:p>
            <a:pPr marL="0" indent="0">
              <a:spcBef>
                <a:spcPts val="0"/>
              </a:spcBef>
            </a:pPr>
            <a:r>
              <a:rPr lang="en-US" sz="1400" b="1" dirty="0">
                <a:latin typeface="Avenir Book" panose="02000503020000020003" pitchFamily="2" charset="0"/>
              </a:rPr>
              <a:t>Explaining how our model works for all types of crops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Challenges: </a:t>
            </a:r>
          </a:p>
          <a:p>
            <a:pPr marL="80010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</a:rPr>
              <a:t>Water scarcity and wastage</a:t>
            </a:r>
          </a:p>
          <a:p>
            <a:pPr marL="80010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</a:rPr>
              <a:t>Climate dependency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Solution: AI-driven irrigation system with real time weather integration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Benefits:</a:t>
            </a: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Optimized water usage</a:t>
            </a: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Enhanced crop yields</a:t>
            </a: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User friendly interface</a:t>
            </a: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Mitigating water stress</a:t>
            </a: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Soil Health</a:t>
            </a: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Government Revenue</a:t>
            </a: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Dependency of labor is reduced</a:t>
            </a:r>
          </a:p>
          <a:p>
            <a:pPr marL="400050" lvl="1" indent="0">
              <a:spcBef>
                <a:spcPts val="0"/>
              </a:spcBef>
              <a:buClr>
                <a:srgbClr val="000000"/>
              </a:buClr>
            </a:pPr>
            <a:endParaRPr lang="en-US" sz="1400" dirty="0">
              <a:latin typeface="Avenir Book" panose="02000503020000020003" pitchFamily="2" charset="0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latin typeface="Avenir Book" panose="02000503020000020003" pitchFamily="2" charset="0"/>
                <a:cs typeface="Calibri" panose="020F0502020204030204"/>
              </a:rPr>
              <a:t>Use case 2: 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latin typeface="Avenir Book" panose="02000503020000020003" pitchFamily="2" charset="0"/>
                <a:cs typeface="Calibri" panose="020F0502020204030204"/>
              </a:rPr>
              <a:t>Scenario: A sugarcane farmer embraces our irrigation system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Wingdings"/>
              <a:buChar char="Ø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Crops like sugarcane are extremely essential for ethanol production which helps lower our country’s import bills due to the reduction in fossil fuel consumption.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Wingdings"/>
              <a:buChar char="Ø"/>
            </a:pPr>
            <a:r>
              <a:rPr lang="en-US" sz="1400" dirty="0">
                <a:latin typeface="Avenir Book" panose="02000503020000020003" pitchFamily="2" charset="0"/>
                <a:cs typeface="Calibri" panose="020F0502020204030204"/>
              </a:rPr>
              <a:t>Sugarcane being a water intensive crop, requires a great amount of water. However when there is scanty rainfall, it impacts the production of the crops. </a:t>
            </a: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Wingdings"/>
              <a:buChar char="Ø"/>
            </a:pPr>
            <a:endParaRPr lang="en-US" sz="1400" dirty="0">
              <a:cs typeface="Calibri" panose="020F0502020204030204"/>
            </a:endParaRP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z="1400" dirty="0">
              <a:latin typeface="Avenir Book" panose="02000503020000020003" pitchFamily="2" charset="0"/>
              <a:cs typeface="Calibri" panose="020F0502020204030204"/>
            </a:endParaRPr>
          </a:p>
          <a:p>
            <a:pPr marL="742950"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z="1400" dirty="0">
              <a:latin typeface="Avenir Book" panose="02000503020000020003" pitchFamily="2" charset="0"/>
              <a:cs typeface="Calibri" panose="020F0502020204030204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849669"/>
            <a:ext cx="5143500" cy="31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1" i="0"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Describe your Dependencies / </a:t>
            </a:r>
            <a:r>
              <a:rPr lang="en-US" sz="1600" b="1"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Show-stopper</a:t>
            </a:r>
            <a:r>
              <a:rPr lang="en-US" sz="1600" b="1" i="0">
                <a:latin typeface="Avenir Book" panose="02000503020000020003" pitchFamily="2" charset="0"/>
                <a:ea typeface="Franklin Gothic"/>
                <a:cs typeface="Franklin Gothic"/>
                <a:sym typeface="Franklin Gothic"/>
              </a:rPr>
              <a:t> here</a:t>
            </a:r>
            <a:endParaRPr lang="en-US" sz="1600" b="1">
              <a:latin typeface="Avenir Book" panose="02000503020000020003" pitchFamily="2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095999" y="1184488"/>
            <a:ext cx="5852846" cy="568059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400" b="1" dirty="0">
                <a:solidFill>
                  <a:schemeClr val="dk1"/>
                </a:solidFill>
                <a:latin typeface="Avenir Book" panose="02000503020000020003" pitchFamily="2" charset="0"/>
                <a:cs typeface="AkayaKanadaka" panose="02010502080401010103" pitchFamily="2" charset="77"/>
              </a:rPr>
              <a:t>With Cellular (3G / LTE / 5G)</a:t>
            </a:r>
          </a:p>
          <a:p>
            <a:pPr marL="285750" indent="-285750">
              <a:buClr>
                <a:srgbClr val="000000"/>
              </a:buClr>
              <a:buSzPts val="1600"/>
              <a:buFont typeface="Noto Sans Symbols"/>
              <a:buChar char="⮚"/>
            </a:pPr>
            <a:endParaRPr lang="en-US" sz="1400" dirty="0">
              <a:solidFill>
                <a:schemeClr val="dk1"/>
              </a:solidFill>
              <a:latin typeface="Avenir Book" panose="02000503020000020003" pitchFamily="2" charset="0"/>
              <a:cs typeface="AkayaKanadaka" panose="02010502080401010103" pitchFamily="2" charset="77"/>
              <a:sym typeface="Libre Franklin"/>
            </a:endParaRPr>
          </a:p>
          <a:p>
            <a:pPr marL="285750" indent="-28575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  <a:cs typeface="AkayaKanadaka" panose="02010502080401010103" pitchFamily="2" charset="77"/>
              </a:rPr>
              <a:t>End user mobile with SIM</a:t>
            </a:r>
          </a:p>
          <a:p>
            <a:pPr marL="285750" indent="-28575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  <a:cs typeface="AkayaKanadaka" panose="02010502080401010103" pitchFamily="2" charset="77"/>
              </a:rPr>
              <a:t>Cellular network provider </a:t>
            </a:r>
          </a:p>
          <a:p>
            <a:pPr marL="285750" indent="-28575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  <a:ea typeface="+mn-lt"/>
                <a:cs typeface="+mn-lt"/>
              </a:rPr>
              <a:t>Server for weather API and IoT platform</a:t>
            </a:r>
          </a:p>
          <a:p>
            <a:pPr>
              <a:buSzPts val="1600"/>
            </a:pPr>
            <a:endParaRPr lang="en-US" sz="1400" dirty="0">
              <a:solidFill>
                <a:schemeClr val="dk1"/>
              </a:solidFill>
              <a:latin typeface="Avenir Book" panose="02000503020000020003" pitchFamily="2" charset="0"/>
              <a:ea typeface="+mn-lt"/>
              <a:cs typeface="Arial"/>
            </a:endParaRPr>
          </a:p>
          <a:p>
            <a:pPr>
              <a:buSzPts val="1600"/>
            </a:pPr>
            <a:r>
              <a:rPr lang="en-US" sz="1400" b="1" dirty="0">
                <a:solidFill>
                  <a:schemeClr val="dk1"/>
                </a:solidFill>
                <a:latin typeface="Avenir Book" panose="02000503020000020003" pitchFamily="2" charset="0"/>
                <a:ea typeface="+mn-lt"/>
                <a:cs typeface="+mn-lt"/>
              </a:rPr>
              <a:t>Without Cellular </a:t>
            </a:r>
            <a:endParaRPr lang="en-US" sz="1400" b="1" dirty="0">
              <a:solidFill>
                <a:schemeClr val="dk1"/>
              </a:solidFill>
              <a:latin typeface="Avenir Book" panose="02000503020000020003" pitchFamily="2" charset="0"/>
              <a:ea typeface="+mn-lt"/>
              <a:cs typeface="Arial"/>
            </a:endParaRP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ea typeface="+mn-lt"/>
                <a:cs typeface="+mn-lt"/>
              </a:rPr>
              <a:t>GSM / GPRS Module</a:t>
            </a:r>
            <a:endParaRPr lang="en-US" sz="1400" dirty="0">
              <a:solidFill>
                <a:schemeClr val="dk1"/>
              </a:solidFill>
              <a:latin typeface="Avenir Book" panose="02000503020000020003" pitchFamily="2" charset="0"/>
              <a:ea typeface="+mn-lt"/>
              <a:cs typeface="Calibri"/>
            </a:endParaRP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  <a:ea typeface="+mn-lt"/>
                <a:cs typeface="Arial"/>
              </a:rPr>
              <a:t>Fully wired interconnect with BT service to end user.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  <a:ea typeface="+mn-lt"/>
                <a:cs typeface="Arial"/>
              </a:rPr>
              <a:t>Keypad phone with BT is minimum requirement.</a:t>
            </a:r>
          </a:p>
          <a:p>
            <a:pPr>
              <a:buSzPts val="1600"/>
            </a:pPr>
            <a:endParaRPr lang="en-US" sz="1400" dirty="0">
              <a:solidFill>
                <a:srgbClr val="00B0F0"/>
              </a:solidFill>
              <a:latin typeface="Avenir Book" panose="02000503020000020003" pitchFamily="2" charset="0"/>
              <a:ea typeface="+mn-lt"/>
              <a:cs typeface="Arial"/>
            </a:endParaRPr>
          </a:p>
          <a:p>
            <a:pPr>
              <a:buSzPts val="1600"/>
            </a:pPr>
            <a:r>
              <a:rPr lang="en-US" sz="1400" b="1" dirty="0">
                <a:latin typeface="Avenir Book" panose="02000503020000020003" pitchFamily="2" charset="0"/>
                <a:ea typeface="+mn-lt"/>
                <a:cs typeface="Arial"/>
              </a:rPr>
              <a:t>Common Dependencies</a:t>
            </a:r>
          </a:p>
          <a:p>
            <a:pPr>
              <a:buSzPts val="1600"/>
            </a:pPr>
            <a:endParaRPr lang="en-US" sz="1400" dirty="0">
              <a:solidFill>
                <a:srgbClr val="00B0F0"/>
              </a:solidFill>
              <a:latin typeface="Avenir Book" panose="02000503020000020003" pitchFamily="2" charset="0"/>
              <a:ea typeface="+mn-lt"/>
              <a:cs typeface="Arial"/>
            </a:endParaRPr>
          </a:p>
          <a:p>
            <a:pPr marL="285750" indent="-28575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ea typeface="+mn-lt"/>
                <a:cs typeface="+mn-lt"/>
              </a:rPr>
              <a:t>Microcontroller, ADC and SD card manufacturer</a:t>
            </a:r>
          </a:p>
          <a:p>
            <a:pPr marL="285750" indent="-28575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ea typeface="+mn-lt"/>
                <a:cs typeface="+mn-lt"/>
              </a:rPr>
              <a:t>Soil moisture probe and Solenoid valve manufacturer</a:t>
            </a:r>
          </a:p>
          <a:p>
            <a:pPr marL="285750" indent="-28575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cs typeface="Arial"/>
              </a:rPr>
              <a:t>Pump wattage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cs typeface="Arial"/>
              </a:rPr>
              <a:t>Source of electricity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Avenir Book" panose="02000503020000020003" pitchFamily="2" charset="0"/>
              <a:cs typeface="Arial"/>
            </a:endParaRP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cs typeface="Arial"/>
              </a:rPr>
              <a:t>Collection of Datasets for training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cs typeface="Arial"/>
              </a:rPr>
              <a:t>Python libraries for model training (pre-hand) (TensorFlow, Scikit-Learn)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cs typeface="Arial"/>
              </a:rPr>
              <a:t>Choices in communication interfaces between MCU – Model – UI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cs typeface="Arial"/>
              </a:rPr>
              <a:t>Data backup and recovery using DB (IBM DB2)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cs typeface="Arial"/>
              </a:rPr>
              <a:t>Making the UI/UX compatible with different version of OS on user’s device.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venir Book" panose="02000503020000020003" pitchFamily="2" charset="0"/>
                <a:cs typeface="Arial"/>
              </a:rPr>
              <a:t>Software Development for User Application</a:t>
            </a: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dk1"/>
              </a:solidFill>
              <a:latin typeface="Libre Franklin"/>
              <a:cs typeface="Arial"/>
            </a:endParaRPr>
          </a:p>
          <a:p>
            <a:pPr marL="285750" indent="-285750">
              <a:lnSpc>
                <a:spcPct val="90000"/>
              </a:lnSpc>
              <a:buSzPts val="1600"/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dk1"/>
              </a:solidFill>
              <a:latin typeface="Libre Franklin"/>
              <a:cs typeface="Arial"/>
            </a:endParaRPr>
          </a:p>
          <a:p>
            <a:pPr>
              <a:lnSpc>
                <a:spcPct val="90000"/>
              </a:lnSpc>
              <a:buSzPts val="1600"/>
            </a:pPr>
            <a:endParaRPr lang="en-US" sz="1300" dirty="0">
              <a:solidFill>
                <a:srgbClr val="00B0F0"/>
              </a:solidFill>
              <a:latin typeface="Libre Franklin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95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340079" y="443236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b="0">
                <a:latin typeface="Avenir Book" panose="02000503020000020003" pitchFamily="2" charset="0"/>
              </a:rPr>
              <a:t>Team Member Details </a:t>
            </a:r>
            <a:endParaRPr b="0">
              <a:latin typeface="Avenir Book" panose="02000503020000020003" pitchFamily="2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340079" y="1323192"/>
            <a:ext cx="10320749" cy="509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D7C3F"/>
                </a:solidFill>
                <a:latin typeface="Avenir Book" panose="02000503020000020003" pitchFamily="2" charset="0"/>
              </a:rPr>
              <a:t>Team Leader Name: </a:t>
            </a:r>
            <a:r>
              <a:rPr lang="en-US" sz="1400" b="1">
                <a:latin typeface="Avenir Book" panose="02000503020000020003" pitchFamily="2" charset="0"/>
              </a:rPr>
              <a:t>NS Surya</a:t>
            </a:r>
            <a:endParaRPr sz="1400" b="1">
              <a:latin typeface="Avenir Book" panose="02000503020000020003" pitchFamily="2" charset="0"/>
            </a:endParaRPr>
          </a:p>
          <a:p>
            <a:pPr marL="2667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400">
                <a:latin typeface="Avenir Book" panose="02000503020000020003" pitchFamily="2" charset="0"/>
              </a:rPr>
              <a:t>	Branch (BTech/MTech/PhD etc.):	</a:t>
            </a:r>
            <a:r>
              <a:rPr lang="en-US" sz="1400" b="1">
                <a:latin typeface="Avenir Book" panose="02000503020000020003" pitchFamily="2" charset="0"/>
              </a:rPr>
              <a:t> B.Tech.</a:t>
            </a:r>
            <a:r>
              <a:rPr lang="en-US" sz="1400">
                <a:latin typeface="Avenir Book" panose="02000503020000020003" pitchFamily="2" charset="0"/>
              </a:rPr>
              <a:t>		Stream :	</a:t>
            </a:r>
            <a:r>
              <a:rPr lang="en-US" sz="1400" b="1">
                <a:latin typeface="Avenir Book" panose="02000503020000020003" pitchFamily="2" charset="0"/>
              </a:rPr>
              <a:t>CSE</a:t>
            </a:r>
            <a:r>
              <a:rPr lang="en-US" sz="1400">
                <a:latin typeface="Avenir Book" panose="02000503020000020003" pitchFamily="2" charset="0"/>
              </a:rPr>
              <a:t>		Year (I,II,III,IV) :</a:t>
            </a:r>
            <a:r>
              <a:rPr lang="en-US" sz="1400" b="1">
                <a:latin typeface="Avenir Book" panose="02000503020000020003" pitchFamily="2" charset="0"/>
              </a:rPr>
              <a:t> III</a:t>
            </a:r>
            <a:endParaRPr sz="1400" b="1">
              <a:latin typeface="Avenir Book" panose="02000503020000020003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D7C3F"/>
                </a:solidFill>
                <a:latin typeface="Avenir Book"/>
              </a:rPr>
              <a:t>Team Member 1 Name: </a:t>
            </a:r>
            <a:r>
              <a:rPr lang="en-US" sz="1400" b="1">
                <a:latin typeface="Avenir Book"/>
              </a:rPr>
              <a:t>Ramnaresh Ulaganathan</a:t>
            </a:r>
          </a:p>
          <a:p>
            <a:pPr marL="266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>
                <a:latin typeface="Avenir Book" panose="02000503020000020003" pitchFamily="2" charset="0"/>
              </a:rPr>
              <a:t>Branch (BTech/MTech/PhD etc.):	</a:t>
            </a:r>
            <a:r>
              <a:rPr lang="en-US" sz="1400" b="1">
                <a:latin typeface="Avenir Book" panose="02000503020000020003" pitchFamily="2" charset="0"/>
              </a:rPr>
              <a:t> B.Tech. </a:t>
            </a:r>
            <a:r>
              <a:rPr lang="en-US" sz="1400">
                <a:latin typeface="Avenir Book" panose="02000503020000020003" pitchFamily="2" charset="0"/>
              </a:rPr>
              <a:t>		Stream :	</a:t>
            </a:r>
            <a:r>
              <a:rPr lang="en-US" sz="1400" b="1">
                <a:latin typeface="Avenir Book" panose="02000503020000020003" pitchFamily="2" charset="0"/>
              </a:rPr>
              <a:t>CSE</a:t>
            </a:r>
            <a:r>
              <a:rPr lang="en-US" sz="1400">
                <a:latin typeface="Avenir Book" panose="02000503020000020003" pitchFamily="2" charset="0"/>
              </a:rPr>
              <a:t>		Year (I,II,III,IV) : </a:t>
            </a:r>
            <a:r>
              <a:rPr lang="en-US" sz="1400" b="1">
                <a:latin typeface="Avenir Book" panose="02000503020000020003" pitchFamily="2" charset="0"/>
              </a:rPr>
              <a:t>III</a:t>
            </a:r>
          </a:p>
          <a:p>
            <a:pPr marL="285750" indent="-285750">
              <a:buClr>
                <a:srgbClr val="5D7C3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D7C3F"/>
                </a:solidFill>
                <a:latin typeface="Avenir Book"/>
              </a:rPr>
              <a:t>Team Member 2 Name: </a:t>
            </a:r>
            <a:r>
              <a:rPr lang="en-US" sz="1400" b="1">
                <a:latin typeface="Avenir Book"/>
              </a:rPr>
              <a:t>Sai Mohnish M</a:t>
            </a:r>
            <a:endParaRPr lang="en-US" sz="1400" b="1">
              <a:latin typeface="Avenir Book" panose="02000503020000020003" pitchFamily="2" charset="0"/>
            </a:endParaRPr>
          </a:p>
          <a:p>
            <a:pPr marL="266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>
                <a:latin typeface="Avenir Book" panose="02000503020000020003" pitchFamily="2" charset="0"/>
              </a:rPr>
              <a:t>Branch (BTech/MTech/PhD etc.):	 </a:t>
            </a:r>
            <a:r>
              <a:rPr lang="en-US" sz="1400" b="1">
                <a:latin typeface="Avenir Book" panose="02000503020000020003" pitchFamily="2" charset="0"/>
              </a:rPr>
              <a:t>B.Tech. </a:t>
            </a:r>
            <a:r>
              <a:rPr lang="en-US" sz="1400">
                <a:latin typeface="Avenir Book" panose="02000503020000020003" pitchFamily="2" charset="0"/>
              </a:rPr>
              <a:t>		Stream :	</a:t>
            </a:r>
            <a:r>
              <a:rPr lang="en-US" sz="1400" b="1">
                <a:latin typeface="Avenir Book" panose="02000503020000020003" pitchFamily="2" charset="0"/>
              </a:rPr>
              <a:t>CSE</a:t>
            </a:r>
            <a:r>
              <a:rPr lang="en-US" sz="1400">
                <a:latin typeface="Avenir Book" panose="02000503020000020003" pitchFamily="2" charset="0"/>
              </a:rPr>
              <a:t>		Year (I,II,III,IV) : </a:t>
            </a:r>
            <a:r>
              <a:rPr lang="en-US" sz="1400" b="1">
                <a:latin typeface="Avenir Book" panose="02000503020000020003" pitchFamily="2" charset="0"/>
              </a:rPr>
              <a:t>III</a:t>
            </a:r>
            <a:endParaRPr sz="1400" b="1">
              <a:latin typeface="Avenir Book" panose="02000503020000020003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D7C3F"/>
                </a:solidFill>
                <a:latin typeface="Avenir Book"/>
              </a:rPr>
              <a:t>Team Member 3 Name: </a:t>
            </a:r>
            <a:r>
              <a:rPr lang="en-US" sz="1400" b="1">
                <a:latin typeface="Avenir Book"/>
              </a:rPr>
              <a:t>Ankita Venu</a:t>
            </a:r>
          </a:p>
          <a:p>
            <a:pPr marL="266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>
                <a:latin typeface="Avenir Book" panose="02000503020000020003" pitchFamily="2" charset="0"/>
              </a:rPr>
              <a:t>Branch (BTech/MTech/PhD etc.):	 </a:t>
            </a:r>
            <a:r>
              <a:rPr lang="en-US" sz="1400" b="1">
                <a:latin typeface="Avenir Book" panose="02000503020000020003" pitchFamily="2" charset="0"/>
              </a:rPr>
              <a:t>B.Tech. </a:t>
            </a:r>
            <a:r>
              <a:rPr lang="en-US" sz="1400">
                <a:latin typeface="Avenir Book" panose="02000503020000020003" pitchFamily="2" charset="0"/>
              </a:rPr>
              <a:t>		Stream :	</a:t>
            </a:r>
            <a:r>
              <a:rPr lang="en-US" sz="1400" b="1">
                <a:latin typeface="Avenir Book" panose="02000503020000020003" pitchFamily="2" charset="0"/>
              </a:rPr>
              <a:t>CSE</a:t>
            </a:r>
            <a:r>
              <a:rPr lang="en-US" sz="1400">
                <a:latin typeface="Avenir Book" panose="02000503020000020003" pitchFamily="2" charset="0"/>
              </a:rPr>
              <a:t>		Year (I,II,III,IV</a:t>
            </a:r>
            <a:r>
              <a:rPr lang="en-US" sz="1400" b="1">
                <a:latin typeface="Avenir Book" panose="02000503020000020003" pitchFamily="2" charset="0"/>
              </a:rPr>
              <a:t>) </a:t>
            </a:r>
            <a:r>
              <a:rPr lang="en-US" sz="1400">
                <a:latin typeface="Avenir Book" panose="02000503020000020003" pitchFamily="2" charset="0"/>
              </a:rPr>
              <a:t>:</a:t>
            </a:r>
            <a:r>
              <a:rPr lang="en-US" sz="1400" b="1">
                <a:latin typeface="Avenir Book" panose="02000503020000020003" pitchFamily="2" charset="0"/>
              </a:rPr>
              <a:t> III</a:t>
            </a:r>
            <a:endParaRPr sz="1400" b="1">
              <a:latin typeface="Avenir Book" panose="02000503020000020003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D7C3F"/>
                </a:solidFill>
                <a:latin typeface="Avenir Book" panose="02000503020000020003" pitchFamily="2" charset="0"/>
              </a:rPr>
              <a:t>Team Member 4 Name: </a:t>
            </a:r>
            <a:r>
              <a:rPr lang="en-US" sz="1400" b="1">
                <a:latin typeface="Avenir Book" panose="02000503020000020003" pitchFamily="2" charset="0"/>
              </a:rPr>
              <a:t>ARAVINDH</a:t>
            </a:r>
            <a:endParaRPr sz="1400" b="1">
              <a:latin typeface="Avenir Book" panose="02000503020000020003" pitchFamily="2" charset="0"/>
            </a:endParaRPr>
          </a:p>
          <a:p>
            <a:pPr marL="266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>
                <a:latin typeface="Avenir Book" panose="02000503020000020003" pitchFamily="2" charset="0"/>
              </a:rPr>
              <a:t>Branch (BTech/MTech/PhD etc.):	 </a:t>
            </a:r>
            <a:r>
              <a:rPr lang="en-US" sz="1400" b="1">
                <a:latin typeface="Avenir Book" panose="02000503020000020003" pitchFamily="2" charset="0"/>
              </a:rPr>
              <a:t>B.Tech. </a:t>
            </a:r>
            <a:r>
              <a:rPr lang="en-US" sz="1400">
                <a:latin typeface="Avenir Book" panose="02000503020000020003" pitchFamily="2" charset="0"/>
              </a:rPr>
              <a:t>		Stream :	</a:t>
            </a:r>
            <a:r>
              <a:rPr lang="en-US" sz="1400" b="1">
                <a:latin typeface="Avenir Book" panose="02000503020000020003" pitchFamily="2" charset="0"/>
              </a:rPr>
              <a:t>CSE</a:t>
            </a:r>
            <a:r>
              <a:rPr lang="en-US" sz="1400">
                <a:latin typeface="Avenir Book" panose="02000503020000020003" pitchFamily="2" charset="0"/>
              </a:rPr>
              <a:t>		Year (I,II,III,IV) : </a:t>
            </a:r>
            <a:r>
              <a:rPr lang="en-US" sz="1400" b="1">
                <a:latin typeface="Avenir Book" panose="02000503020000020003" pitchFamily="2" charset="0"/>
              </a:rPr>
              <a:t>III</a:t>
            </a:r>
            <a:endParaRPr sz="1400" b="1">
              <a:latin typeface="Avenir Book" panose="02000503020000020003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D7C3F"/>
                </a:solidFill>
                <a:latin typeface="Avenir Book" panose="02000503020000020003" pitchFamily="2" charset="0"/>
              </a:rPr>
              <a:t>Team Member 5 Name: </a:t>
            </a:r>
            <a:r>
              <a:rPr lang="en-US" sz="1400" b="1">
                <a:latin typeface="Avenir Book" panose="02000503020000020003" pitchFamily="2" charset="0"/>
              </a:rPr>
              <a:t>Abhimanyu V</a:t>
            </a:r>
            <a:endParaRPr sz="1400" b="1">
              <a:latin typeface="Avenir Book" panose="02000503020000020003" pitchFamily="2" charset="0"/>
            </a:endParaRPr>
          </a:p>
          <a:p>
            <a:pPr marL="266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>
                <a:latin typeface="Avenir Book" panose="02000503020000020003" pitchFamily="2" charset="0"/>
              </a:rPr>
              <a:t>Branch (BTech/MTech/PhD etc.):	</a:t>
            </a:r>
            <a:r>
              <a:rPr lang="en-US" sz="1400" b="1">
                <a:latin typeface="Avenir Book" panose="02000503020000020003" pitchFamily="2" charset="0"/>
              </a:rPr>
              <a:t> B.Tech. </a:t>
            </a:r>
            <a:r>
              <a:rPr lang="en-US" sz="1400">
                <a:latin typeface="Avenir Book" panose="02000503020000020003" pitchFamily="2" charset="0"/>
              </a:rPr>
              <a:t>		Stream :	</a:t>
            </a:r>
            <a:r>
              <a:rPr lang="en-US" sz="1400" b="1">
                <a:latin typeface="Avenir Book" panose="02000503020000020003" pitchFamily="2" charset="0"/>
              </a:rPr>
              <a:t>CSE</a:t>
            </a:r>
            <a:r>
              <a:rPr lang="en-US" sz="1400">
                <a:latin typeface="Avenir Book" panose="02000503020000020003" pitchFamily="2" charset="0"/>
              </a:rPr>
              <a:t>		Year (I,II,III,IV) : </a:t>
            </a:r>
            <a:r>
              <a:rPr lang="en-US" sz="1400" b="1">
                <a:latin typeface="Avenir Book" panose="02000503020000020003" pitchFamily="2" charset="0"/>
              </a:rPr>
              <a:t>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400" b="1">
              <a:latin typeface="Avenir Book" panose="02000503020000020003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804160"/>
                </a:solidFill>
                <a:latin typeface="Avenir Book" panose="02000503020000020003" pitchFamily="2" charset="0"/>
              </a:rPr>
              <a:t>Team Mentor 1 Name: </a:t>
            </a:r>
            <a:r>
              <a:rPr lang="en-US" sz="1400" b="1">
                <a:solidFill>
                  <a:srgbClr val="804160"/>
                </a:solidFill>
                <a:latin typeface="Avenir Book" panose="02000503020000020003" pitchFamily="2" charset="0"/>
              </a:rPr>
              <a:t>Dr Anbazhagan Mahadevan</a:t>
            </a:r>
            <a:endParaRPr lang="en-US" sz="1400" b="1">
              <a:latin typeface="Avenir Book" panose="02000503020000020003" pitchFamily="2" charset="0"/>
            </a:endParaRPr>
          </a:p>
          <a:p>
            <a:pPr marL="2667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>
                <a:latin typeface="Avenir Book" panose="02000503020000020003" pitchFamily="2" charset="0"/>
              </a:rPr>
              <a:t>Category (Academic/Industry): 	</a:t>
            </a:r>
            <a:r>
              <a:rPr lang="en-US" sz="1400" b="1">
                <a:latin typeface="Avenir Book" panose="02000503020000020003" pitchFamily="2" charset="0"/>
              </a:rPr>
              <a:t>Academic</a:t>
            </a:r>
            <a:r>
              <a:rPr lang="en-US" sz="1400">
                <a:latin typeface="Avenir Book" panose="02000503020000020003" pitchFamily="2" charset="0"/>
              </a:rPr>
              <a:t>		Expertise :	</a:t>
            </a:r>
            <a:r>
              <a:rPr lang="en-US" sz="1400" b="1">
                <a:latin typeface="Avenir Book" panose="02000503020000020003" pitchFamily="2" charset="0"/>
              </a:rPr>
              <a:t>ML</a:t>
            </a:r>
            <a:r>
              <a:rPr lang="en-US" sz="1400">
                <a:latin typeface="Avenir Book" panose="02000503020000020003" pitchFamily="2" charset="0"/>
              </a:rPr>
              <a:t>		Domain Experience (in years): 13  </a:t>
            </a:r>
          </a:p>
        </p:txBody>
      </p:sp>
    </p:spTree>
    <p:extLst>
      <p:ext uri="{BB962C8B-B14F-4D97-AF65-F5344CB8AC3E}">
        <p14:creationId xmlns:p14="http://schemas.microsoft.com/office/powerpoint/2010/main" val="414012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934</Words>
  <Application>Microsoft Office PowerPoint</Application>
  <PresentationFormat>Widescreen</PresentationFormat>
  <Paragraphs>99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Surya N.s. - [CB.EN.U4CSE21461]</cp:lastModifiedBy>
  <cp:revision>34</cp:revision>
  <dcterms:created xsi:type="dcterms:W3CDTF">2023-09-22T08:17:06Z</dcterms:created>
  <dcterms:modified xsi:type="dcterms:W3CDTF">2023-10-17T15:08:34Z</dcterms:modified>
</cp:coreProperties>
</file>