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4" r:id="rId4"/>
  </p:sldMasterIdLst>
  <p:notesMasterIdLst>
    <p:notesMasterId r:id="rId18"/>
  </p:notesMasterIdLst>
  <p:handoutMasterIdLst>
    <p:handoutMasterId r:id="rId19"/>
  </p:handoutMasterIdLst>
  <p:sldIdLst>
    <p:sldId id="295" r:id="rId5"/>
    <p:sldId id="304" r:id="rId6"/>
    <p:sldId id="307" r:id="rId7"/>
    <p:sldId id="308" r:id="rId8"/>
    <p:sldId id="320" r:id="rId9"/>
    <p:sldId id="317" r:id="rId10"/>
    <p:sldId id="318" r:id="rId11"/>
    <p:sldId id="319" r:id="rId12"/>
    <p:sldId id="313" r:id="rId13"/>
    <p:sldId id="316" r:id="rId14"/>
    <p:sldId id="298" r:id="rId15"/>
    <p:sldId id="314"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2" autoAdjust="0"/>
    <p:restoredTop sz="91293" autoAdjust="0"/>
  </p:normalViewPr>
  <p:slideViewPr>
    <p:cSldViewPr snapToGrid="0">
      <p:cViewPr varScale="1">
        <p:scale>
          <a:sx n="101" d="100"/>
          <a:sy n="101" d="100"/>
        </p:scale>
        <p:origin x="1248" y="102"/>
      </p:cViewPr>
      <p:guideLst/>
    </p:cSldViewPr>
  </p:slideViewPr>
  <p:outlineViewPr>
    <p:cViewPr>
      <p:scale>
        <a:sx n="33" d="100"/>
        <a:sy n="33" d="100"/>
      </p:scale>
      <p:origin x="0" y="-489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0F663-4AAA-4CFD-8E3E-2125FDEF9540}"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9D190402-890B-4495-B2B1-B52BCF5D2E2C}">
      <dgm:prSet custT="1"/>
      <dgm:spPr/>
      <dgm:t>
        <a:bodyPr/>
        <a:lstStyle/>
        <a:p>
          <a:r>
            <a:rPr lang="en-US" sz="1600" b="1" dirty="0"/>
            <a:t>Overview</a:t>
          </a:r>
          <a:r>
            <a:rPr lang="en-US" sz="1600" dirty="0"/>
            <a:t> </a:t>
          </a:r>
        </a:p>
        <a:p>
          <a:r>
            <a:rPr lang="en-US" sz="1600" dirty="0"/>
            <a:t>The health perception in age, gender, and regions gives several important insights from the descriptive analysis and visualizations of the project. Cleaning and preparing the data greatly improves the quality and usability of the dataset to bring about meaningful trends. </a:t>
          </a:r>
        </a:p>
      </dgm:t>
    </dgm:pt>
    <dgm:pt modelId="{65623B46-3DEE-4112-99C1-B61895D2E18F}" type="parTrans" cxnId="{5C280026-F3E2-43A7-B5A0-E0E53FF6A24B}">
      <dgm:prSet/>
      <dgm:spPr/>
      <dgm:t>
        <a:bodyPr/>
        <a:lstStyle/>
        <a:p>
          <a:endParaRPr lang="en-US"/>
        </a:p>
      </dgm:t>
    </dgm:pt>
    <dgm:pt modelId="{851236A4-50E2-449A-8762-CEFD92263D97}" type="sibTrans" cxnId="{5C280026-F3E2-43A7-B5A0-E0E53FF6A24B}">
      <dgm:prSet/>
      <dgm:spPr/>
      <dgm:t>
        <a:bodyPr/>
        <a:lstStyle/>
        <a:p>
          <a:endParaRPr lang="en-US"/>
        </a:p>
      </dgm:t>
    </dgm:pt>
    <dgm:pt modelId="{0E4BE493-0C15-4724-A0E3-F85E85730213}">
      <dgm:prSet custT="1"/>
      <dgm:spPr/>
      <dgm:t>
        <a:bodyPr/>
        <a:lstStyle/>
        <a:p>
          <a:r>
            <a:rPr lang="en-US" sz="1600" b="1" dirty="0"/>
            <a:t>Key Takeaways</a:t>
          </a:r>
        </a:p>
        <a:p>
          <a:r>
            <a:rPr lang="en-US" sz="1600" dirty="0"/>
            <a:t>Younger age groups have higher health perceptions compared to older demographics. Minor but consistent gender differences in health satisfaction. Regional disparities emphasize the importance of health interventions at regional levels. </a:t>
          </a:r>
        </a:p>
      </dgm:t>
    </dgm:pt>
    <dgm:pt modelId="{16AC79A5-E0F6-4FFD-A8AE-4B574A1DD3CA}" type="parTrans" cxnId="{372EE39D-B9EA-4EFF-9B39-B9FA9C496C81}">
      <dgm:prSet/>
      <dgm:spPr/>
      <dgm:t>
        <a:bodyPr/>
        <a:lstStyle/>
        <a:p>
          <a:endParaRPr lang="en-US"/>
        </a:p>
      </dgm:t>
    </dgm:pt>
    <dgm:pt modelId="{417FB5C5-BE67-4859-9C5B-DECDD6602014}" type="sibTrans" cxnId="{372EE39D-B9EA-4EFF-9B39-B9FA9C496C81}">
      <dgm:prSet/>
      <dgm:spPr/>
      <dgm:t>
        <a:bodyPr/>
        <a:lstStyle/>
        <a:p>
          <a:endParaRPr lang="en-US"/>
        </a:p>
      </dgm:t>
    </dgm:pt>
    <dgm:pt modelId="{AB734BEE-C652-41A1-B87B-93C0B7397633}">
      <dgm:prSet custT="1"/>
      <dgm:spPr/>
      <dgm:t>
        <a:bodyPr/>
        <a:lstStyle/>
        <a:p>
          <a:r>
            <a:rPr lang="en-US" sz="1600" b="1" dirty="0"/>
            <a:t>Final Thought </a:t>
          </a:r>
        </a:p>
        <a:p>
          <a:r>
            <a:rPr lang="en-US" sz="1600" dirty="0"/>
            <a:t>This analysis thus forms the basis for deeper analyses in health data and points out the importance of evidence-based approaches in the formulation of public health policies. Further work could use predictive modeling to better anticipate trends and optimize interventions.</a:t>
          </a:r>
        </a:p>
      </dgm:t>
    </dgm:pt>
    <dgm:pt modelId="{AD17386C-B865-4A88-A3DC-BAE6386951A7}" type="parTrans" cxnId="{9E5BC9EA-C1E9-4DE0-9B7B-FC550BC5E907}">
      <dgm:prSet/>
      <dgm:spPr/>
      <dgm:t>
        <a:bodyPr/>
        <a:lstStyle/>
        <a:p>
          <a:endParaRPr lang="en-US"/>
        </a:p>
      </dgm:t>
    </dgm:pt>
    <dgm:pt modelId="{B33E78ED-DA81-46F7-86D1-57F992DBBDD0}" type="sibTrans" cxnId="{9E5BC9EA-C1E9-4DE0-9B7B-FC550BC5E907}">
      <dgm:prSet/>
      <dgm:spPr/>
      <dgm:t>
        <a:bodyPr/>
        <a:lstStyle/>
        <a:p>
          <a:endParaRPr lang="en-US"/>
        </a:p>
      </dgm:t>
    </dgm:pt>
    <dgm:pt modelId="{302D532C-9917-4941-8D32-D5EC939A33EA}" type="pres">
      <dgm:prSet presAssocID="{ACA0F663-4AAA-4CFD-8E3E-2125FDEF9540}" presName="hierChild1" presStyleCnt="0">
        <dgm:presLayoutVars>
          <dgm:chPref val="1"/>
          <dgm:dir/>
          <dgm:animOne val="branch"/>
          <dgm:animLvl val="lvl"/>
          <dgm:resizeHandles/>
        </dgm:presLayoutVars>
      </dgm:prSet>
      <dgm:spPr/>
    </dgm:pt>
    <dgm:pt modelId="{A212726B-058E-4923-AEE4-B30373F5E787}" type="pres">
      <dgm:prSet presAssocID="{9D190402-890B-4495-B2B1-B52BCF5D2E2C}" presName="hierRoot1" presStyleCnt="0"/>
      <dgm:spPr/>
    </dgm:pt>
    <dgm:pt modelId="{07B21306-93DF-4838-BCE5-31D857DF0757}" type="pres">
      <dgm:prSet presAssocID="{9D190402-890B-4495-B2B1-B52BCF5D2E2C}" presName="composite" presStyleCnt="0"/>
      <dgm:spPr/>
    </dgm:pt>
    <dgm:pt modelId="{A4870FB7-8E9B-43DE-B8B5-6A9FF18FF920}" type="pres">
      <dgm:prSet presAssocID="{9D190402-890B-4495-B2B1-B52BCF5D2E2C}" presName="background" presStyleLbl="node0" presStyleIdx="0" presStyleCnt="3"/>
      <dgm:spPr/>
    </dgm:pt>
    <dgm:pt modelId="{071FF00E-CB8A-4776-92B8-0448CFA07E24}" type="pres">
      <dgm:prSet presAssocID="{9D190402-890B-4495-B2B1-B52BCF5D2E2C}" presName="text" presStyleLbl="fgAcc0" presStyleIdx="0" presStyleCnt="3" custScaleX="140509" custScaleY="174653">
        <dgm:presLayoutVars>
          <dgm:chPref val="3"/>
        </dgm:presLayoutVars>
      </dgm:prSet>
      <dgm:spPr/>
    </dgm:pt>
    <dgm:pt modelId="{A6FE1D37-E469-44DD-BC99-8CB7A88C4551}" type="pres">
      <dgm:prSet presAssocID="{9D190402-890B-4495-B2B1-B52BCF5D2E2C}" presName="hierChild2" presStyleCnt="0"/>
      <dgm:spPr/>
    </dgm:pt>
    <dgm:pt modelId="{561B946C-B256-4C8A-8F1C-93B286B3E586}" type="pres">
      <dgm:prSet presAssocID="{0E4BE493-0C15-4724-A0E3-F85E85730213}" presName="hierRoot1" presStyleCnt="0"/>
      <dgm:spPr/>
    </dgm:pt>
    <dgm:pt modelId="{F978165D-143F-4562-883B-A8FC4E623A4A}" type="pres">
      <dgm:prSet presAssocID="{0E4BE493-0C15-4724-A0E3-F85E85730213}" presName="composite" presStyleCnt="0"/>
      <dgm:spPr/>
    </dgm:pt>
    <dgm:pt modelId="{FC95AC2B-8A0A-4F16-9B85-4F8229153F81}" type="pres">
      <dgm:prSet presAssocID="{0E4BE493-0C15-4724-A0E3-F85E85730213}" presName="background" presStyleLbl="node0" presStyleIdx="1" presStyleCnt="3"/>
      <dgm:spPr/>
    </dgm:pt>
    <dgm:pt modelId="{118479B2-24D1-4773-BE4F-2A0A22C33EBE}" type="pres">
      <dgm:prSet presAssocID="{0E4BE493-0C15-4724-A0E3-F85E85730213}" presName="text" presStyleLbl="fgAcc0" presStyleIdx="1" presStyleCnt="3" custScaleX="140509" custScaleY="174653">
        <dgm:presLayoutVars>
          <dgm:chPref val="3"/>
        </dgm:presLayoutVars>
      </dgm:prSet>
      <dgm:spPr/>
    </dgm:pt>
    <dgm:pt modelId="{9F0553A6-798C-46A4-823D-DE28244E3759}" type="pres">
      <dgm:prSet presAssocID="{0E4BE493-0C15-4724-A0E3-F85E85730213}" presName="hierChild2" presStyleCnt="0"/>
      <dgm:spPr/>
    </dgm:pt>
    <dgm:pt modelId="{43374EDC-ECB2-4DFA-AE49-F1C0C3282D50}" type="pres">
      <dgm:prSet presAssocID="{AB734BEE-C652-41A1-B87B-93C0B7397633}" presName="hierRoot1" presStyleCnt="0"/>
      <dgm:spPr/>
    </dgm:pt>
    <dgm:pt modelId="{095001D2-79B0-4A4B-AB2F-76230F41EF03}" type="pres">
      <dgm:prSet presAssocID="{AB734BEE-C652-41A1-B87B-93C0B7397633}" presName="composite" presStyleCnt="0"/>
      <dgm:spPr/>
    </dgm:pt>
    <dgm:pt modelId="{4BC08A9A-81B7-46BE-B849-F5A93AC4D3AC}" type="pres">
      <dgm:prSet presAssocID="{AB734BEE-C652-41A1-B87B-93C0B7397633}" presName="background" presStyleLbl="node0" presStyleIdx="2" presStyleCnt="3"/>
      <dgm:spPr/>
    </dgm:pt>
    <dgm:pt modelId="{4D566A81-80B7-4431-A965-B8CB00328AE6}" type="pres">
      <dgm:prSet presAssocID="{AB734BEE-C652-41A1-B87B-93C0B7397633}" presName="text" presStyleLbl="fgAcc0" presStyleIdx="2" presStyleCnt="3" custScaleX="140509" custScaleY="174653">
        <dgm:presLayoutVars>
          <dgm:chPref val="3"/>
        </dgm:presLayoutVars>
      </dgm:prSet>
      <dgm:spPr/>
    </dgm:pt>
    <dgm:pt modelId="{DDE2E6D4-1256-445A-9767-EDF6846F1975}" type="pres">
      <dgm:prSet presAssocID="{AB734BEE-C652-41A1-B87B-93C0B7397633}" presName="hierChild2" presStyleCnt="0"/>
      <dgm:spPr/>
    </dgm:pt>
  </dgm:ptLst>
  <dgm:cxnLst>
    <dgm:cxn modelId="{CA50A90E-33F3-47E3-BA4D-2AAA132B93E0}" type="presOf" srcId="{9D190402-890B-4495-B2B1-B52BCF5D2E2C}" destId="{071FF00E-CB8A-4776-92B8-0448CFA07E24}" srcOrd="0" destOrd="0" presId="urn:microsoft.com/office/officeart/2005/8/layout/hierarchy1"/>
    <dgm:cxn modelId="{5C280026-F3E2-43A7-B5A0-E0E53FF6A24B}" srcId="{ACA0F663-4AAA-4CFD-8E3E-2125FDEF9540}" destId="{9D190402-890B-4495-B2B1-B52BCF5D2E2C}" srcOrd="0" destOrd="0" parTransId="{65623B46-3DEE-4112-99C1-B61895D2E18F}" sibTransId="{851236A4-50E2-449A-8762-CEFD92263D97}"/>
    <dgm:cxn modelId="{C2D64051-A113-4556-80C0-7118A0C2CA81}" type="presOf" srcId="{AB734BEE-C652-41A1-B87B-93C0B7397633}" destId="{4D566A81-80B7-4431-A965-B8CB00328AE6}" srcOrd="0" destOrd="0" presId="urn:microsoft.com/office/officeart/2005/8/layout/hierarchy1"/>
    <dgm:cxn modelId="{372EE39D-B9EA-4EFF-9B39-B9FA9C496C81}" srcId="{ACA0F663-4AAA-4CFD-8E3E-2125FDEF9540}" destId="{0E4BE493-0C15-4724-A0E3-F85E85730213}" srcOrd="1" destOrd="0" parTransId="{16AC79A5-E0F6-4FFD-A8AE-4B574A1DD3CA}" sibTransId="{417FB5C5-BE67-4859-9C5B-DECDD6602014}"/>
    <dgm:cxn modelId="{47F911AA-FFB0-48CE-8D67-68D530DD96C6}" type="presOf" srcId="{0E4BE493-0C15-4724-A0E3-F85E85730213}" destId="{118479B2-24D1-4773-BE4F-2A0A22C33EBE}" srcOrd="0" destOrd="0" presId="urn:microsoft.com/office/officeart/2005/8/layout/hierarchy1"/>
    <dgm:cxn modelId="{9E5BC9EA-C1E9-4DE0-9B7B-FC550BC5E907}" srcId="{ACA0F663-4AAA-4CFD-8E3E-2125FDEF9540}" destId="{AB734BEE-C652-41A1-B87B-93C0B7397633}" srcOrd="2" destOrd="0" parTransId="{AD17386C-B865-4A88-A3DC-BAE6386951A7}" sibTransId="{B33E78ED-DA81-46F7-86D1-57F992DBBDD0}"/>
    <dgm:cxn modelId="{8082BDF6-11F1-4AA8-9947-1B4F6AA7516B}" type="presOf" srcId="{ACA0F663-4AAA-4CFD-8E3E-2125FDEF9540}" destId="{302D532C-9917-4941-8D32-D5EC939A33EA}" srcOrd="0" destOrd="0" presId="urn:microsoft.com/office/officeart/2005/8/layout/hierarchy1"/>
    <dgm:cxn modelId="{16BC56DA-010F-4140-AFB4-09962A1969F1}" type="presParOf" srcId="{302D532C-9917-4941-8D32-D5EC939A33EA}" destId="{A212726B-058E-4923-AEE4-B30373F5E787}" srcOrd="0" destOrd="0" presId="urn:microsoft.com/office/officeart/2005/8/layout/hierarchy1"/>
    <dgm:cxn modelId="{18643BC1-5907-418F-B049-48AB01A3ED71}" type="presParOf" srcId="{A212726B-058E-4923-AEE4-B30373F5E787}" destId="{07B21306-93DF-4838-BCE5-31D857DF0757}" srcOrd="0" destOrd="0" presId="urn:microsoft.com/office/officeart/2005/8/layout/hierarchy1"/>
    <dgm:cxn modelId="{A04DC508-83D6-4C18-B9DD-FFA89BE7E405}" type="presParOf" srcId="{07B21306-93DF-4838-BCE5-31D857DF0757}" destId="{A4870FB7-8E9B-43DE-B8B5-6A9FF18FF920}" srcOrd="0" destOrd="0" presId="urn:microsoft.com/office/officeart/2005/8/layout/hierarchy1"/>
    <dgm:cxn modelId="{F5BBD704-2836-400F-9EB0-A6948F53D7AB}" type="presParOf" srcId="{07B21306-93DF-4838-BCE5-31D857DF0757}" destId="{071FF00E-CB8A-4776-92B8-0448CFA07E24}" srcOrd="1" destOrd="0" presId="urn:microsoft.com/office/officeart/2005/8/layout/hierarchy1"/>
    <dgm:cxn modelId="{57A314EB-DBCC-4622-BD7D-0A59A136A7F5}" type="presParOf" srcId="{A212726B-058E-4923-AEE4-B30373F5E787}" destId="{A6FE1D37-E469-44DD-BC99-8CB7A88C4551}" srcOrd="1" destOrd="0" presId="urn:microsoft.com/office/officeart/2005/8/layout/hierarchy1"/>
    <dgm:cxn modelId="{10AB6132-3966-44D6-9B35-CB0E10373D8E}" type="presParOf" srcId="{302D532C-9917-4941-8D32-D5EC939A33EA}" destId="{561B946C-B256-4C8A-8F1C-93B286B3E586}" srcOrd="1" destOrd="0" presId="urn:microsoft.com/office/officeart/2005/8/layout/hierarchy1"/>
    <dgm:cxn modelId="{90213A84-C397-4803-98D7-C4EF77BEFD74}" type="presParOf" srcId="{561B946C-B256-4C8A-8F1C-93B286B3E586}" destId="{F978165D-143F-4562-883B-A8FC4E623A4A}" srcOrd="0" destOrd="0" presId="urn:microsoft.com/office/officeart/2005/8/layout/hierarchy1"/>
    <dgm:cxn modelId="{4BC555F6-E34C-4613-8391-C0C4F342CE6C}" type="presParOf" srcId="{F978165D-143F-4562-883B-A8FC4E623A4A}" destId="{FC95AC2B-8A0A-4F16-9B85-4F8229153F81}" srcOrd="0" destOrd="0" presId="urn:microsoft.com/office/officeart/2005/8/layout/hierarchy1"/>
    <dgm:cxn modelId="{3719F1A8-AA98-4AA7-8ED3-E1E3767D8F06}" type="presParOf" srcId="{F978165D-143F-4562-883B-A8FC4E623A4A}" destId="{118479B2-24D1-4773-BE4F-2A0A22C33EBE}" srcOrd="1" destOrd="0" presId="urn:microsoft.com/office/officeart/2005/8/layout/hierarchy1"/>
    <dgm:cxn modelId="{C1C7854F-0C42-4A4A-9B40-B88A124A371B}" type="presParOf" srcId="{561B946C-B256-4C8A-8F1C-93B286B3E586}" destId="{9F0553A6-798C-46A4-823D-DE28244E3759}" srcOrd="1" destOrd="0" presId="urn:microsoft.com/office/officeart/2005/8/layout/hierarchy1"/>
    <dgm:cxn modelId="{1ED9B9A7-228D-4285-BC93-A703E111401D}" type="presParOf" srcId="{302D532C-9917-4941-8D32-D5EC939A33EA}" destId="{43374EDC-ECB2-4DFA-AE49-F1C0C3282D50}" srcOrd="2" destOrd="0" presId="urn:microsoft.com/office/officeart/2005/8/layout/hierarchy1"/>
    <dgm:cxn modelId="{22B9FD67-04F5-4BF4-80A8-09DF8755FDD8}" type="presParOf" srcId="{43374EDC-ECB2-4DFA-AE49-F1C0C3282D50}" destId="{095001D2-79B0-4A4B-AB2F-76230F41EF03}" srcOrd="0" destOrd="0" presId="urn:microsoft.com/office/officeart/2005/8/layout/hierarchy1"/>
    <dgm:cxn modelId="{ACC91954-A3FC-4BF6-B219-AB6896089597}" type="presParOf" srcId="{095001D2-79B0-4A4B-AB2F-76230F41EF03}" destId="{4BC08A9A-81B7-46BE-B849-F5A93AC4D3AC}" srcOrd="0" destOrd="0" presId="urn:microsoft.com/office/officeart/2005/8/layout/hierarchy1"/>
    <dgm:cxn modelId="{020CA432-FE13-4D43-8661-E4430B254CDD}" type="presParOf" srcId="{095001D2-79B0-4A4B-AB2F-76230F41EF03}" destId="{4D566A81-80B7-4431-A965-B8CB00328AE6}" srcOrd="1" destOrd="0" presId="urn:microsoft.com/office/officeart/2005/8/layout/hierarchy1"/>
    <dgm:cxn modelId="{17B02E54-5485-4724-94FF-5F39A668757E}" type="presParOf" srcId="{43374EDC-ECB2-4DFA-AE49-F1C0C3282D50}" destId="{DDE2E6D4-1256-445A-9767-EDF6846F197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70FB7-8E9B-43DE-B8B5-6A9FF18FF920}">
      <dsp:nvSpPr>
        <dsp:cNvPr id="0" name=""/>
        <dsp:cNvSpPr/>
      </dsp:nvSpPr>
      <dsp:spPr>
        <a:xfrm>
          <a:off x="5599" y="494578"/>
          <a:ext cx="3321812" cy="262192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FF00E-CB8A-4776-92B8-0448CFA07E24}">
      <dsp:nvSpPr>
        <dsp:cNvPr id="0" name=""/>
        <dsp:cNvSpPr/>
      </dsp:nvSpPr>
      <dsp:spPr>
        <a:xfrm>
          <a:off x="268280" y="744125"/>
          <a:ext cx="3321812" cy="26219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Overview</a:t>
          </a:r>
          <a:r>
            <a:rPr lang="en-US" sz="1600" kern="1200" dirty="0"/>
            <a:t> </a:t>
          </a:r>
        </a:p>
        <a:p>
          <a:pPr marL="0" lvl="0" indent="0" algn="ctr" defTabSz="711200">
            <a:lnSpc>
              <a:spcPct val="90000"/>
            </a:lnSpc>
            <a:spcBef>
              <a:spcPct val="0"/>
            </a:spcBef>
            <a:spcAft>
              <a:spcPct val="35000"/>
            </a:spcAft>
            <a:buNone/>
          </a:pPr>
          <a:r>
            <a:rPr lang="en-US" sz="1600" kern="1200" dirty="0"/>
            <a:t>The health perception in age, gender, and regions gives several important insights from the descriptive analysis and visualizations of the project. Cleaning and preparing the data greatly improves the quality and usability of the dataset to bring about meaningful trends. </a:t>
          </a:r>
        </a:p>
      </dsp:txBody>
      <dsp:txXfrm>
        <a:off x="345074" y="820919"/>
        <a:ext cx="3168224" cy="2468339"/>
      </dsp:txXfrm>
    </dsp:sp>
    <dsp:sp modelId="{FC95AC2B-8A0A-4F16-9B85-4F8229153F81}">
      <dsp:nvSpPr>
        <dsp:cNvPr id="0" name=""/>
        <dsp:cNvSpPr/>
      </dsp:nvSpPr>
      <dsp:spPr>
        <a:xfrm>
          <a:off x="3852773" y="494578"/>
          <a:ext cx="3321812" cy="262192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479B2-24D1-4773-BE4F-2A0A22C33EBE}">
      <dsp:nvSpPr>
        <dsp:cNvPr id="0" name=""/>
        <dsp:cNvSpPr/>
      </dsp:nvSpPr>
      <dsp:spPr>
        <a:xfrm>
          <a:off x="4115454" y="744125"/>
          <a:ext cx="3321812" cy="26219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Key Takeaways</a:t>
          </a:r>
        </a:p>
        <a:p>
          <a:pPr marL="0" lvl="0" indent="0" algn="ctr" defTabSz="711200">
            <a:lnSpc>
              <a:spcPct val="90000"/>
            </a:lnSpc>
            <a:spcBef>
              <a:spcPct val="0"/>
            </a:spcBef>
            <a:spcAft>
              <a:spcPct val="35000"/>
            </a:spcAft>
            <a:buNone/>
          </a:pPr>
          <a:r>
            <a:rPr lang="en-US" sz="1600" kern="1200" dirty="0"/>
            <a:t>Younger age groups have higher health perceptions compared to older demographics. Minor but consistent gender differences in health satisfaction. Regional disparities emphasize the importance of health interventions at regional levels. </a:t>
          </a:r>
        </a:p>
      </dsp:txBody>
      <dsp:txXfrm>
        <a:off x="4192248" y="820919"/>
        <a:ext cx="3168224" cy="2468339"/>
      </dsp:txXfrm>
    </dsp:sp>
    <dsp:sp modelId="{4BC08A9A-81B7-46BE-B849-F5A93AC4D3AC}">
      <dsp:nvSpPr>
        <dsp:cNvPr id="0" name=""/>
        <dsp:cNvSpPr/>
      </dsp:nvSpPr>
      <dsp:spPr>
        <a:xfrm>
          <a:off x="7699948" y="494578"/>
          <a:ext cx="3321812" cy="262192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66A81-80B7-4431-A965-B8CB00328AE6}">
      <dsp:nvSpPr>
        <dsp:cNvPr id="0" name=""/>
        <dsp:cNvSpPr/>
      </dsp:nvSpPr>
      <dsp:spPr>
        <a:xfrm>
          <a:off x="7962628" y="744125"/>
          <a:ext cx="3321812" cy="26219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Final Thought </a:t>
          </a:r>
        </a:p>
        <a:p>
          <a:pPr marL="0" lvl="0" indent="0" algn="ctr" defTabSz="711200">
            <a:lnSpc>
              <a:spcPct val="90000"/>
            </a:lnSpc>
            <a:spcBef>
              <a:spcPct val="0"/>
            </a:spcBef>
            <a:spcAft>
              <a:spcPct val="35000"/>
            </a:spcAft>
            <a:buNone/>
          </a:pPr>
          <a:r>
            <a:rPr lang="en-US" sz="1600" kern="1200" dirty="0"/>
            <a:t>This analysis thus forms the basis for deeper analyses in health data and points out the importance of evidence-based approaches in the formulation of public health policies. Further work could use predictive modeling to better anticipate trends and optimize interventions.</a:t>
          </a:r>
        </a:p>
      </dsp:txBody>
      <dsp:txXfrm>
        <a:off x="8039422" y="820919"/>
        <a:ext cx="3168224" cy="24683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1869F-F6FC-6A0D-CE07-6B540E550E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BA6B6C1-6185-79F5-23C8-927538634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41E86C-C6B4-424D-8295-67D3386172F0}" type="datetimeFigureOut">
              <a:rPr lang="en-US" smtClean="0"/>
              <a:t>1/30/2025</a:t>
            </a:fld>
            <a:endParaRPr lang="en-US" dirty="0"/>
          </a:p>
        </p:txBody>
      </p:sp>
      <p:sp>
        <p:nvSpPr>
          <p:cNvPr id="4" name="Footer Placeholder 3">
            <a:extLst>
              <a:ext uri="{FF2B5EF4-FFF2-40B4-BE49-F238E27FC236}">
                <a16:creationId xmlns:a16="http://schemas.microsoft.com/office/drawing/2014/main" id="{D875153B-EAEA-CF1E-30D7-16C2E6458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72AFB7-47EE-893B-5887-BDC37DCA5F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94707-CAF6-40B0-A7EA-C5F3C63CBD6B}" type="slidenum">
              <a:rPr lang="en-US" smtClean="0"/>
              <a:t>‹#›</a:t>
            </a:fld>
            <a:endParaRPr lang="en-US" dirty="0"/>
          </a:p>
        </p:txBody>
      </p:sp>
    </p:spTree>
    <p:extLst>
      <p:ext uri="{BB962C8B-B14F-4D97-AF65-F5344CB8AC3E}">
        <p14:creationId xmlns:p14="http://schemas.microsoft.com/office/powerpoint/2010/main" val="40334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D07-B188-44E4-ABBB-6994C1A52936}" type="datetimeFigureOut">
              <a:rPr lang="en-US" smtClean="0"/>
              <a:t>1/30/2025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2455A-0D23-4EAB-9AF9-2CC2B3066B0A}" type="slidenum">
              <a:rPr lang="en-US" smtClean="0"/>
              <a:t>‹#›</a:t>
            </a:fld>
            <a:endParaRPr lang="en-US" dirty="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Today, we’ll be presenting our capstone project: </a:t>
            </a:r>
            <a:r>
              <a:rPr lang="en-US" i="1" dirty="0"/>
              <a:t>Health Perceptions Across Age and Gender. My name is Surya and my teammates are </a:t>
            </a:r>
            <a:r>
              <a:rPr lang="en-US" i="1" dirty="0" err="1"/>
              <a:t>syed</a:t>
            </a:r>
            <a:r>
              <a:rPr lang="en-US" i="1" dirty="0"/>
              <a:t>, </a:t>
            </a:r>
            <a:r>
              <a:rPr lang="en-US" i="1" dirty="0" err="1"/>
              <a:t>tabit</a:t>
            </a:r>
            <a:r>
              <a:rPr lang="en-US" i="1" dirty="0"/>
              <a:t>, </a:t>
            </a:r>
            <a:r>
              <a:rPr lang="en-US" i="1" dirty="0" err="1"/>
              <a:t>manju</a:t>
            </a:r>
            <a:r>
              <a:rPr lang="en-US" i="1" dirty="0"/>
              <a:t>, </a:t>
            </a:r>
            <a:r>
              <a:rPr lang="en-US" i="1" dirty="0" err="1"/>
              <a:t>kushi</a:t>
            </a:r>
            <a:r>
              <a:rPr lang="en-US" i="1" dirty="0"/>
              <a:t> and Preeti. </a:t>
            </a:r>
            <a:r>
              <a:rPr lang="en-US" dirty="0"/>
              <a:t>We are the Straw Hat Pirates</a:t>
            </a:r>
          </a:p>
        </p:txBody>
      </p:sp>
      <p:sp>
        <p:nvSpPr>
          <p:cNvPr id="4" name="Slide Number Placeholder 3"/>
          <p:cNvSpPr>
            <a:spLocks noGrp="1"/>
          </p:cNvSpPr>
          <p:nvPr>
            <p:ph type="sldNum" sz="quarter" idx="5"/>
          </p:nvPr>
        </p:nvSpPr>
        <p:spPr/>
        <p:txBody>
          <a:bodyPr/>
          <a:lstStyle/>
          <a:p>
            <a:fld id="{0842455A-0D23-4EAB-9AF9-2CC2B3066B0A}" type="slidenum">
              <a:rPr lang="en-US" smtClean="0"/>
              <a:t>1</a:t>
            </a:fld>
            <a:endParaRPr lang="en-US" dirty="0"/>
          </a:p>
        </p:txBody>
      </p:sp>
    </p:spTree>
    <p:extLst>
      <p:ext uri="{BB962C8B-B14F-4D97-AF65-F5344CB8AC3E}">
        <p14:creationId xmlns:p14="http://schemas.microsoft.com/office/powerpoint/2010/main" val="245177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35910-8099-4ACE-C744-DF8FBCCEE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8EDAB-8683-3161-87C1-592C80AE7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3EAD76-A956-EFEC-4981-3E8BA0326A89}"/>
              </a:ext>
            </a:extLst>
          </p:cNvPr>
          <p:cNvSpPr>
            <a:spLocks noGrp="1"/>
          </p:cNvSpPr>
          <p:nvPr>
            <p:ph type="body" idx="1"/>
          </p:nvPr>
        </p:nvSpPr>
        <p:spPr/>
        <p:txBody>
          <a:bodyPr/>
          <a:lstStyle/>
          <a:p>
            <a:r>
              <a:rPr lang="en-US" b="1" dirty="0"/>
              <a:t>Random Forest Regressor</a:t>
            </a:r>
            <a:r>
              <a:rPr lang="en-US" dirty="0"/>
              <a:t>: Achieved an MSE of 168.54 and R² of 84.39%.</a:t>
            </a:r>
          </a:p>
          <a:p>
            <a:pPr>
              <a:buFont typeface="+mj-lt"/>
              <a:buNone/>
            </a:pPr>
            <a:r>
              <a:rPr lang="en-US" b="1" dirty="0"/>
              <a:t>Gradient Boosting Regressor</a:t>
            </a:r>
            <a:r>
              <a:rPr lang="en-US" dirty="0"/>
              <a:t>: Performed better, with an MSE of 155.47 and R² of 85.69%. "When comparing the two models</a:t>
            </a:r>
          </a:p>
          <a:p>
            <a:r>
              <a:rPr lang="en-US" b="1" dirty="0"/>
              <a:t>Gradient Boosting</a:t>
            </a:r>
            <a:r>
              <a:rPr lang="en-US" dirty="0"/>
              <a:t> outperformed </a:t>
            </a:r>
            <a:r>
              <a:rPr lang="en-US" b="1" dirty="0"/>
              <a:t>Random Forest</a:t>
            </a:r>
            <a:r>
              <a:rPr lang="en-US" dirty="0"/>
              <a:t> in terms of both </a:t>
            </a:r>
            <a:r>
              <a:rPr lang="en-US" b="1" dirty="0"/>
              <a:t>accuracy</a:t>
            </a:r>
            <a:r>
              <a:rPr lang="en-US" dirty="0"/>
              <a:t> and </a:t>
            </a:r>
            <a:r>
              <a:rPr lang="en-US" b="1" dirty="0"/>
              <a:t>model fit</a:t>
            </a:r>
            <a:r>
              <a:rPr lang="en-US" dirty="0"/>
              <a:t>. Gradient Boosting achieved a lower MSE and higher R², meaning it was able to explain more of the variance in the data and predict health outcomes with greater precision. This was important because we needed a model that could provide the most reliable predictions for public health planning."</a:t>
            </a:r>
          </a:p>
        </p:txBody>
      </p:sp>
      <p:sp>
        <p:nvSpPr>
          <p:cNvPr id="4" name="Slide Number Placeholder 3">
            <a:extLst>
              <a:ext uri="{FF2B5EF4-FFF2-40B4-BE49-F238E27FC236}">
                <a16:creationId xmlns:a16="http://schemas.microsoft.com/office/drawing/2014/main" id="{6450CB19-A85F-B327-9DF0-0DF44F588B99}"/>
              </a:ext>
            </a:extLst>
          </p:cNvPr>
          <p:cNvSpPr>
            <a:spLocks noGrp="1"/>
          </p:cNvSpPr>
          <p:nvPr>
            <p:ph type="sldNum" sz="quarter" idx="5"/>
          </p:nvPr>
        </p:nvSpPr>
        <p:spPr/>
        <p:txBody>
          <a:bodyPr/>
          <a:lstStyle/>
          <a:p>
            <a:fld id="{0842455A-0D23-4EAB-9AF9-2CC2B3066B0A}" type="slidenum">
              <a:rPr lang="en-US" smtClean="0"/>
              <a:t>10</a:t>
            </a:fld>
            <a:endParaRPr lang="en-US" dirty="0"/>
          </a:p>
        </p:txBody>
      </p:sp>
    </p:spTree>
    <p:extLst>
      <p:ext uri="{BB962C8B-B14F-4D97-AF65-F5344CB8AC3E}">
        <p14:creationId xmlns:p14="http://schemas.microsoft.com/office/powerpoint/2010/main" val="211508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findings from our project have several important implications:</a:t>
            </a:r>
          </a:p>
          <a:p>
            <a:pPr>
              <a:buFont typeface="+mj-lt"/>
              <a:buAutoNum type="arabicPeriod"/>
            </a:pPr>
            <a:r>
              <a:rPr lang="en-US" dirty="0"/>
              <a:t>They can guide </a:t>
            </a:r>
            <a:r>
              <a:rPr lang="en-US" b="1" dirty="0"/>
              <a:t>public health policy</a:t>
            </a:r>
            <a:r>
              <a:rPr lang="en-US" dirty="0"/>
              <a:t> by identifying vulnerable populations based on age, gender, or region.</a:t>
            </a:r>
          </a:p>
          <a:p>
            <a:pPr>
              <a:buFont typeface="+mj-lt"/>
              <a:buAutoNum type="arabicPeriod"/>
            </a:pPr>
            <a:r>
              <a:rPr lang="en-US" dirty="0"/>
              <a:t>They can help </a:t>
            </a:r>
            <a:r>
              <a:rPr lang="en-US" b="1" dirty="0"/>
              <a:t>allocate resources</a:t>
            </a:r>
            <a:r>
              <a:rPr lang="en-US" dirty="0"/>
              <a:t> more effectively, ensuring regions with lower health satisfaction receive the attention they need.</a:t>
            </a:r>
          </a:p>
          <a:p>
            <a:pPr>
              <a:buFont typeface="+mj-lt"/>
              <a:buAutoNum type="arabicPeriod"/>
            </a:pPr>
            <a:r>
              <a:rPr lang="en-US" dirty="0"/>
              <a:t>The results can drive </a:t>
            </a:r>
            <a:r>
              <a:rPr lang="en-US" b="1" dirty="0"/>
              <a:t>health campaigns</a:t>
            </a:r>
            <a:r>
              <a:rPr lang="en-US" dirty="0"/>
              <a:t> aimed at improving specific health perceptions among targeted groups.</a:t>
            </a:r>
            <a:br>
              <a:rPr lang="en-US" dirty="0"/>
            </a:br>
            <a:r>
              <a:rPr lang="en-US" dirty="0"/>
              <a:t>This data-driven approach allows us to proactively address health issues before they become critical, ensuring a more efficient and effective public health system."</a:t>
            </a:r>
          </a:p>
        </p:txBody>
      </p:sp>
      <p:sp>
        <p:nvSpPr>
          <p:cNvPr id="4" name="Slide Number Placeholder 3"/>
          <p:cNvSpPr>
            <a:spLocks noGrp="1"/>
          </p:cNvSpPr>
          <p:nvPr>
            <p:ph type="sldNum" sz="quarter" idx="5"/>
          </p:nvPr>
        </p:nvSpPr>
        <p:spPr/>
        <p:txBody>
          <a:bodyPr/>
          <a:lstStyle/>
          <a:p>
            <a:fld id="{0842455A-0D23-4EAB-9AF9-2CC2B3066B0A}" type="slidenum">
              <a:rPr lang="en-US" smtClean="0"/>
              <a:t>11</a:t>
            </a:fld>
            <a:endParaRPr lang="en-US" dirty="0"/>
          </a:p>
        </p:txBody>
      </p:sp>
    </p:spTree>
    <p:extLst>
      <p:ext uri="{BB962C8B-B14F-4D97-AF65-F5344CB8AC3E}">
        <p14:creationId xmlns:p14="http://schemas.microsoft.com/office/powerpoint/2010/main" val="200514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D3776-282A-7820-E56F-5E16922174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D95DBE-FB7F-E7ED-D4D2-51481B3128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57D612-BA37-C0A5-CF30-CA5ADC9405CD}"/>
              </a:ext>
            </a:extLst>
          </p:cNvPr>
          <p:cNvSpPr>
            <a:spLocks noGrp="1"/>
          </p:cNvSpPr>
          <p:nvPr>
            <p:ph type="body" idx="1"/>
          </p:nvPr>
        </p:nvSpPr>
        <p:spPr/>
        <p:txBody>
          <a:bodyPr/>
          <a:lstStyle/>
          <a:p>
            <a:r>
              <a:rPr lang="en-US" dirty="0"/>
              <a:t>"Based on our findings, we recommend the following:</a:t>
            </a:r>
          </a:p>
          <a:p>
            <a:pPr>
              <a:buFont typeface="+mj-lt"/>
              <a:buAutoNum type="arabicPeriod"/>
            </a:pPr>
            <a:r>
              <a:rPr lang="en-US" b="1" dirty="0"/>
              <a:t>Targeting Specific Demographics</a:t>
            </a:r>
            <a:r>
              <a:rPr lang="en-US" dirty="0"/>
              <a:t>: Focus on groups with lower perceived health, especially females in certain age ranges.</a:t>
            </a:r>
          </a:p>
          <a:p>
            <a:pPr>
              <a:buFont typeface="+mj-lt"/>
              <a:buAutoNum type="arabicPeriod"/>
            </a:pPr>
            <a:r>
              <a:rPr lang="en-US" b="1" dirty="0"/>
              <a:t>Regional Programs</a:t>
            </a:r>
            <a:r>
              <a:rPr lang="en-US" dirty="0"/>
              <a:t>: Implement province-specific programs to address regional health disparities.</a:t>
            </a:r>
            <a:br>
              <a:rPr lang="en-US" dirty="0"/>
            </a:br>
            <a:r>
              <a:rPr lang="en-US" dirty="0"/>
              <a:t>We also acknowledge the limitations of our analysis, including missing data and the lack of causal analysis. Future studies could incorporate socioeconomic data and use more advanced modeling techniques to deepen our insights."</a:t>
            </a:r>
          </a:p>
        </p:txBody>
      </p:sp>
      <p:sp>
        <p:nvSpPr>
          <p:cNvPr id="4" name="Slide Number Placeholder 3">
            <a:extLst>
              <a:ext uri="{FF2B5EF4-FFF2-40B4-BE49-F238E27FC236}">
                <a16:creationId xmlns:a16="http://schemas.microsoft.com/office/drawing/2014/main" id="{0A5A289A-5132-C07F-9101-56F5917782AA}"/>
              </a:ext>
            </a:extLst>
          </p:cNvPr>
          <p:cNvSpPr>
            <a:spLocks noGrp="1"/>
          </p:cNvSpPr>
          <p:nvPr>
            <p:ph type="sldNum" sz="quarter" idx="5"/>
          </p:nvPr>
        </p:nvSpPr>
        <p:spPr/>
        <p:txBody>
          <a:bodyPr/>
          <a:lstStyle/>
          <a:p>
            <a:fld id="{0842455A-0D23-4EAB-9AF9-2CC2B3066B0A}" type="slidenum">
              <a:rPr lang="en-US" smtClean="0"/>
              <a:t>12</a:t>
            </a:fld>
            <a:endParaRPr lang="en-US" dirty="0"/>
          </a:p>
        </p:txBody>
      </p:sp>
    </p:spTree>
    <p:extLst>
      <p:ext uri="{BB962C8B-B14F-4D97-AF65-F5344CB8AC3E}">
        <p14:creationId xmlns:p14="http://schemas.microsoft.com/office/powerpoint/2010/main" val="132833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our project successfully analyzed Canadian health data, uncovering key trends related to age, gender, and geography. These insights can guide targeted public health strategies, resource allocation, and future research. This analysis not only helps us understand the current health landscape but also provides a foundation for developing more effective interventions."</a:t>
            </a:r>
          </a:p>
        </p:txBody>
      </p:sp>
      <p:sp>
        <p:nvSpPr>
          <p:cNvPr id="4" name="Slide Number Placeholder 3"/>
          <p:cNvSpPr>
            <a:spLocks noGrp="1"/>
          </p:cNvSpPr>
          <p:nvPr>
            <p:ph type="sldNum" sz="quarter" idx="5"/>
          </p:nvPr>
        </p:nvSpPr>
        <p:spPr/>
        <p:txBody>
          <a:bodyPr/>
          <a:lstStyle/>
          <a:p>
            <a:fld id="{0842455A-0D23-4EAB-9AF9-2CC2B3066B0A}" type="slidenum">
              <a:rPr lang="en-US" smtClean="0"/>
              <a:t>13</a:t>
            </a:fld>
            <a:endParaRPr lang="en-US" dirty="0"/>
          </a:p>
        </p:txBody>
      </p:sp>
    </p:spTree>
    <p:extLst>
      <p:ext uri="{BB962C8B-B14F-4D97-AF65-F5344CB8AC3E}">
        <p14:creationId xmlns:p14="http://schemas.microsoft.com/office/powerpoint/2010/main" val="5901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that understanding health trends isn't just about looking at the data — it's about uncovering hidden patterns that can shape public health strategies?</a:t>
            </a:r>
          </a:p>
          <a:p>
            <a:r>
              <a:rPr lang="en-US" dirty="0"/>
              <a:t>Imagine if we could predict where health disparities are most prominent across </a:t>
            </a:r>
            <a:r>
              <a:rPr lang="en-US"/>
              <a:t>Canada, based </a:t>
            </a:r>
            <a:r>
              <a:rPr lang="en-US" dirty="0"/>
              <a:t>on factors like age, gender, and geography. That's exactly what we set out to explore in our project."</a:t>
            </a:r>
          </a:p>
        </p:txBody>
      </p:sp>
      <p:sp>
        <p:nvSpPr>
          <p:cNvPr id="4" name="Slide Number Placeholder 3"/>
          <p:cNvSpPr>
            <a:spLocks noGrp="1"/>
          </p:cNvSpPr>
          <p:nvPr>
            <p:ph type="sldNum" sz="quarter" idx="5"/>
          </p:nvPr>
        </p:nvSpPr>
        <p:spPr/>
        <p:txBody>
          <a:bodyPr/>
          <a:lstStyle/>
          <a:p>
            <a:fld id="{0842455A-0D23-4EAB-9AF9-2CC2B3066B0A}" type="slidenum">
              <a:rPr lang="en-US" smtClean="0"/>
              <a:t>2</a:t>
            </a:fld>
            <a:endParaRPr lang="en-US" dirty="0"/>
          </a:p>
        </p:txBody>
      </p:sp>
    </p:spTree>
    <p:extLst>
      <p:ext uri="{BB962C8B-B14F-4D97-AF65-F5344CB8AC3E}">
        <p14:creationId xmlns:p14="http://schemas.microsoft.com/office/powerpoint/2010/main" val="75145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analyzed comes from Canada’s national statistical agency and includes a mix of categorical data like gender, age group, and geography, alongside numerical indicators such as perceived health scores. Key variables include:</a:t>
            </a:r>
          </a:p>
          <a:p>
            <a:pPr>
              <a:buFont typeface="Arial" panose="020B0604020202020204" pitchFamily="34" charset="0"/>
              <a:buChar char="•"/>
            </a:pPr>
            <a:r>
              <a:rPr lang="en-US" b="1" dirty="0"/>
              <a:t>Geography</a:t>
            </a:r>
            <a:r>
              <a:rPr lang="en-US" dirty="0"/>
              <a:t>: Regions analyzed.</a:t>
            </a:r>
          </a:p>
          <a:p>
            <a:pPr>
              <a:buFont typeface="Arial" panose="020B0604020202020204" pitchFamily="34" charset="0"/>
              <a:buChar char="•"/>
            </a:pPr>
            <a:r>
              <a:rPr lang="en-US" b="1" dirty="0"/>
              <a:t>Age Group</a:t>
            </a:r>
            <a:r>
              <a:rPr lang="en-US" dirty="0"/>
              <a:t>: Categories like '12 to 17 years.'</a:t>
            </a:r>
          </a:p>
          <a:p>
            <a:pPr>
              <a:buFont typeface="Arial" panose="020B0604020202020204" pitchFamily="34" charset="0"/>
              <a:buChar char="•"/>
            </a:pPr>
            <a:r>
              <a:rPr lang="en-US" b="1" dirty="0"/>
              <a:t>Indicators</a:t>
            </a:r>
            <a:r>
              <a:rPr lang="en-US" dirty="0"/>
              <a:t>: Health metrics such as 'perceived health' or confidence intervals.</a:t>
            </a:r>
            <a:br>
              <a:rPr lang="en-US" dirty="0"/>
            </a:br>
            <a:r>
              <a:rPr lang="en-US" dirty="0"/>
              <a:t>This variety allows us to analyze health trends comprehensively across demographics."</a:t>
            </a:r>
          </a:p>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3</a:t>
            </a:fld>
            <a:endParaRPr lang="en-US" dirty="0"/>
          </a:p>
        </p:txBody>
      </p:sp>
    </p:spTree>
    <p:extLst>
      <p:ext uri="{BB962C8B-B14F-4D97-AF65-F5344CB8AC3E}">
        <p14:creationId xmlns:p14="http://schemas.microsoft.com/office/powerpoint/2010/main" val="2489215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visualized the relationships between variables using a </a:t>
            </a:r>
            <a:r>
              <a:rPr lang="en-US" b="1" dirty="0"/>
              <a:t>heat map</a:t>
            </a:r>
            <a:r>
              <a:rPr lang="en-US" dirty="0"/>
              <a:t>. This type of visualization is useful for understanding the correlation between multiple features at once. For example, we were able to quickly identify how perceived health correlates with age and gender. This helped us identify potential areas for further exploration, such as regions with significant gender-based health disparities."</a:t>
            </a:r>
          </a:p>
        </p:txBody>
      </p:sp>
      <p:sp>
        <p:nvSpPr>
          <p:cNvPr id="4" name="Slide Number Placeholder 3"/>
          <p:cNvSpPr>
            <a:spLocks noGrp="1"/>
          </p:cNvSpPr>
          <p:nvPr>
            <p:ph type="sldNum" sz="quarter" idx="5"/>
          </p:nvPr>
        </p:nvSpPr>
        <p:spPr/>
        <p:txBody>
          <a:bodyPr/>
          <a:lstStyle/>
          <a:p>
            <a:fld id="{0842455A-0D23-4EAB-9AF9-2CC2B3066B0A}" type="slidenum">
              <a:rPr lang="en-US" smtClean="0"/>
              <a:t>4</a:t>
            </a:fld>
            <a:endParaRPr lang="en-US" dirty="0"/>
          </a:p>
        </p:txBody>
      </p:sp>
    </p:spTree>
    <p:extLst>
      <p:ext uri="{BB962C8B-B14F-4D97-AF65-F5344CB8AC3E}">
        <p14:creationId xmlns:p14="http://schemas.microsoft.com/office/powerpoint/2010/main" val="172014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4D7FD-D90A-D0D4-9259-AFB67797F3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525547-7968-B8BF-202F-57E24CF2F9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AF000A-1C03-5691-9FBB-340CBA988057}"/>
              </a:ext>
            </a:extLst>
          </p:cNvPr>
          <p:cNvSpPr>
            <a:spLocks noGrp="1"/>
          </p:cNvSpPr>
          <p:nvPr>
            <p:ph type="body" idx="1"/>
          </p:nvPr>
        </p:nvSpPr>
        <p:spPr/>
        <p:txBody>
          <a:bodyPr/>
          <a:lstStyle/>
          <a:p>
            <a:r>
              <a:rPr lang="en-US" dirty="0"/>
              <a:t>"Next, we used a </a:t>
            </a:r>
            <a:r>
              <a:rPr lang="en-US" b="1" dirty="0"/>
              <a:t>box plot</a:t>
            </a:r>
            <a:r>
              <a:rPr lang="en-US" dirty="0"/>
              <a:t> to better understand the distribution of the data. Box plots are excellent for visualizing the range, median, and outliers within a dataset. They helped us identify skewness in health indicators, which pointed us to important trends like regions with extremely high or low self-reported health scores."</a:t>
            </a:r>
          </a:p>
        </p:txBody>
      </p:sp>
      <p:sp>
        <p:nvSpPr>
          <p:cNvPr id="4" name="Slide Number Placeholder 3">
            <a:extLst>
              <a:ext uri="{FF2B5EF4-FFF2-40B4-BE49-F238E27FC236}">
                <a16:creationId xmlns:a16="http://schemas.microsoft.com/office/drawing/2014/main" id="{0D352BBB-A791-A1AB-16BB-AEE064B6E000}"/>
              </a:ext>
            </a:extLst>
          </p:cNvPr>
          <p:cNvSpPr>
            <a:spLocks noGrp="1"/>
          </p:cNvSpPr>
          <p:nvPr>
            <p:ph type="sldNum" sz="quarter" idx="5"/>
          </p:nvPr>
        </p:nvSpPr>
        <p:spPr/>
        <p:txBody>
          <a:bodyPr/>
          <a:lstStyle/>
          <a:p>
            <a:fld id="{0842455A-0D23-4EAB-9AF9-2CC2B3066B0A}" type="slidenum">
              <a:rPr lang="en-US" smtClean="0"/>
              <a:t>5</a:t>
            </a:fld>
            <a:endParaRPr lang="en-US" dirty="0"/>
          </a:p>
        </p:txBody>
      </p:sp>
    </p:spTree>
    <p:extLst>
      <p:ext uri="{BB962C8B-B14F-4D97-AF65-F5344CB8AC3E}">
        <p14:creationId xmlns:p14="http://schemas.microsoft.com/office/powerpoint/2010/main" val="13371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20629-2A93-01D2-AB13-89C0A344B0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599649-AD56-5A87-E48A-744EEC359F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E8BA9D-E8E6-4585-8BCB-589641EF031A}"/>
              </a:ext>
            </a:extLst>
          </p:cNvPr>
          <p:cNvSpPr>
            <a:spLocks noGrp="1"/>
          </p:cNvSpPr>
          <p:nvPr>
            <p:ph type="body" idx="1"/>
          </p:nvPr>
        </p:nvSpPr>
        <p:spPr/>
        <p:txBody>
          <a:bodyPr/>
          <a:lstStyle/>
          <a:p>
            <a:r>
              <a:rPr lang="en-US" dirty="0"/>
              <a:t>"In this slide, we present a </a:t>
            </a:r>
            <a:r>
              <a:rPr lang="en-US" b="1" dirty="0"/>
              <a:t>gender-based comparison</a:t>
            </a:r>
            <a:r>
              <a:rPr lang="en-US" dirty="0"/>
              <a:t> of health perceptions, where </a:t>
            </a:r>
            <a:r>
              <a:rPr lang="en-US" i="1" dirty="0"/>
              <a:t>'0'</a:t>
            </a:r>
            <a:r>
              <a:rPr lang="en-US" dirty="0"/>
              <a:t> represents males and </a:t>
            </a:r>
            <a:r>
              <a:rPr lang="en-US" i="1" dirty="0"/>
              <a:t>'1'</a:t>
            </a:r>
            <a:r>
              <a:rPr lang="en-US" dirty="0"/>
              <a:t> represents females. We observed distinct trends across genders in terms of perceived health. For instance, females reported higher dissatisfaction with their health in certain age groups. This finding was key in understanding how gender impacts health perceptions, which can inform targeted public health interventions."</a:t>
            </a:r>
          </a:p>
        </p:txBody>
      </p:sp>
      <p:sp>
        <p:nvSpPr>
          <p:cNvPr id="4" name="Slide Number Placeholder 3">
            <a:extLst>
              <a:ext uri="{FF2B5EF4-FFF2-40B4-BE49-F238E27FC236}">
                <a16:creationId xmlns:a16="http://schemas.microsoft.com/office/drawing/2014/main" id="{8EF76742-5C06-B3E8-2CE9-4FF61CC6ACA4}"/>
              </a:ext>
            </a:extLst>
          </p:cNvPr>
          <p:cNvSpPr>
            <a:spLocks noGrp="1"/>
          </p:cNvSpPr>
          <p:nvPr>
            <p:ph type="sldNum" sz="quarter" idx="5"/>
          </p:nvPr>
        </p:nvSpPr>
        <p:spPr/>
        <p:txBody>
          <a:bodyPr/>
          <a:lstStyle/>
          <a:p>
            <a:fld id="{0842455A-0D23-4EAB-9AF9-2CC2B3066B0A}" type="slidenum">
              <a:rPr lang="en-US" smtClean="0"/>
              <a:t>6</a:t>
            </a:fld>
            <a:endParaRPr lang="en-US" dirty="0"/>
          </a:p>
        </p:txBody>
      </p:sp>
    </p:spTree>
    <p:extLst>
      <p:ext uri="{BB962C8B-B14F-4D97-AF65-F5344CB8AC3E}">
        <p14:creationId xmlns:p14="http://schemas.microsoft.com/office/powerpoint/2010/main" val="325508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3FB89-69EF-C476-029A-517DF9F9E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EDB02D-A949-26AC-0B23-586AC57E5C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77B3E3-15F8-286A-BD7E-8F7A8B94E7E3}"/>
              </a:ext>
            </a:extLst>
          </p:cNvPr>
          <p:cNvSpPr>
            <a:spLocks noGrp="1"/>
          </p:cNvSpPr>
          <p:nvPr>
            <p:ph type="body" idx="1"/>
          </p:nvPr>
        </p:nvSpPr>
        <p:spPr/>
        <p:txBody>
          <a:bodyPr/>
          <a:lstStyle/>
          <a:p>
            <a:r>
              <a:rPr lang="en-US" dirty="0"/>
              <a:t>"We wanted to dive even deeper, so we broke down health perceptions by </a:t>
            </a:r>
            <a:r>
              <a:rPr lang="en-US" b="1" dirty="0"/>
              <a:t>age groups</a:t>
            </a:r>
            <a:r>
              <a:rPr lang="en-US" dirty="0"/>
              <a:t> and </a:t>
            </a:r>
            <a:r>
              <a:rPr lang="en-US" b="1" dirty="0"/>
              <a:t>gender</a:t>
            </a:r>
            <a:r>
              <a:rPr lang="en-US" dirty="0"/>
              <a:t>. This slide shows how health perceptions differ between males and females in specific age brackets, such as 12–15 years and 15–17 years. This granular analysis helped us understand if there were critical age ranges where health perceptions shift dramatically, particularly between the genders."</a:t>
            </a:r>
          </a:p>
        </p:txBody>
      </p:sp>
      <p:sp>
        <p:nvSpPr>
          <p:cNvPr id="4" name="Slide Number Placeholder 3">
            <a:extLst>
              <a:ext uri="{FF2B5EF4-FFF2-40B4-BE49-F238E27FC236}">
                <a16:creationId xmlns:a16="http://schemas.microsoft.com/office/drawing/2014/main" id="{4E1BAAEE-C874-80EA-698F-6DFCD366B6A0}"/>
              </a:ext>
            </a:extLst>
          </p:cNvPr>
          <p:cNvSpPr>
            <a:spLocks noGrp="1"/>
          </p:cNvSpPr>
          <p:nvPr>
            <p:ph type="sldNum" sz="quarter" idx="5"/>
          </p:nvPr>
        </p:nvSpPr>
        <p:spPr/>
        <p:txBody>
          <a:bodyPr/>
          <a:lstStyle/>
          <a:p>
            <a:fld id="{0842455A-0D23-4EAB-9AF9-2CC2B3066B0A}" type="slidenum">
              <a:rPr lang="en-US" smtClean="0"/>
              <a:t>7</a:t>
            </a:fld>
            <a:endParaRPr lang="en-US" dirty="0"/>
          </a:p>
        </p:txBody>
      </p:sp>
    </p:spTree>
    <p:extLst>
      <p:ext uri="{BB962C8B-B14F-4D97-AF65-F5344CB8AC3E}">
        <p14:creationId xmlns:p14="http://schemas.microsoft.com/office/powerpoint/2010/main" val="132905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35FF9-B67B-DAF2-EF34-65B977A5B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9CEDAF-5EA7-8954-D0EC-1B4B0DC59E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46116B-A56D-752D-7172-016EFF2B81EA}"/>
              </a:ext>
            </a:extLst>
          </p:cNvPr>
          <p:cNvSpPr>
            <a:spLocks noGrp="1"/>
          </p:cNvSpPr>
          <p:nvPr>
            <p:ph type="body" idx="1"/>
          </p:nvPr>
        </p:nvSpPr>
        <p:spPr/>
        <p:txBody>
          <a:bodyPr/>
          <a:lstStyle/>
          <a:p>
            <a:r>
              <a:rPr lang="en-US" dirty="0"/>
              <a:t>"Here, we broke down health indicators by </a:t>
            </a:r>
            <a:r>
              <a:rPr lang="en-US" b="1" dirty="0"/>
              <a:t>province</a:t>
            </a:r>
            <a:r>
              <a:rPr lang="en-US" dirty="0"/>
              <a:t>, revealing significant geographic disparities. Some provinces showed higher perceived health ratings, while others reported lower satisfaction. By identifying these trends, we can suggest where more focus is needed in terms of public health resources, targeted campaigns, or research."</a:t>
            </a:r>
          </a:p>
        </p:txBody>
      </p:sp>
      <p:sp>
        <p:nvSpPr>
          <p:cNvPr id="4" name="Slide Number Placeholder 3">
            <a:extLst>
              <a:ext uri="{FF2B5EF4-FFF2-40B4-BE49-F238E27FC236}">
                <a16:creationId xmlns:a16="http://schemas.microsoft.com/office/drawing/2014/main" id="{BE48DF65-B0A5-B4BB-2F8E-993051E620EE}"/>
              </a:ext>
            </a:extLst>
          </p:cNvPr>
          <p:cNvSpPr>
            <a:spLocks noGrp="1"/>
          </p:cNvSpPr>
          <p:nvPr>
            <p:ph type="sldNum" sz="quarter" idx="5"/>
          </p:nvPr>
        </p:nvSpPr>
        <p:spPr/>
        <p:txBody>
          <a:bodyPr/>
          <a:lstStyle/>
          <a:p>
            <a:fld id="{0842455A-0D23-4EAB-9AF9-2CC2B3066B0A}" type="slidenum">
              <a:rPr lang="en-US" smtClean="0"/>
              <a:t>8</a:t>
            </a:fld>
            <a:endParaRPr lang="en-US" dirty="0"/>
          </a:p>
        </p:txBody>
      </p:sp>
    </p:spTree>
    <p:extLst>
      <p:ext uri="{BB962C8B-B14F-4D97-AF65-F5344CB8AC3E}">
        <p14:creationId xmlns:p14="http://schemas.microsoft.com/office/powerpoint/2010/main" val="390788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020DF-9B3E-09A2-992C-48D2CE580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C06296-D462-F86E-FEB2-2F880EA30F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99C376-B102-5CD7-2669-6053F656F894}"/>
              </a:ext>
            </a:extLst>
          </p:cNvPr>
          <p:cNvSpPr>
            <a:spLocks noGrp="1"/>
          </p:cNvSpPr>
          <p:nvPr>
            <p:ph type="body" idx="1"/>
          </p:nvPr>
        </p:nvSpPr>
        <p:spPr/>
        <p:txBody>
          <a:bodyPr/>
          <a:lstStyle/>
          <a:p>
            <a:r>
              <a:rPr lang="en-US" dirty="0"/>
              <a:t>"In our analysis, we chose </a:t>
            </a:r>
            <a:r>
              <a:rPr lang="en-US" b="1" dirty="0"/>
              <a:t>Random Forest Regressor</a:t>
            </a:r>
            <a:r>
              <a:rPr lang="en-US" dirty="0"/>
              <a:t> and </a:t>
            </a:r>
            <a:r>
              <a:rPr lang="en-US" b="1" dirty="0"/>
              <a:t>Gradient Boosting Regressor</a:t>
            </a:r>
            <a:r>
              <a:rPr lang="en-US" dirty="0"/>
              <a:t> because they are both powerful ensemble learning methods that handle complex, non-linear relationships well, which is key when working with diverse and potentially messy real-world data like health indicators.</a:t>
            </a:r>
          </a:p>
        </p:txBody>
      </p:sp>
      <p:sp>
        <p:nvSpPr>
          <p:cNvPr id="4" name="Slide Number Placeholder 3">
            <a:extLst>
              <a:ext uri="{FF2B5EF4-FFF2-40B4-BE49-F238E27FC236}">
                <a16:creationId xmlns:a16="http://schemas.microsoft.com/office/drawing/2014/main" id="{8CFEA178-5ED6-A189-03F0-A29E11DE1872}"/>
              </a:ext>
            </a:extLst>
          </p:cNvPr>
          <p:cNvSpPr>
            <a:spLocks noGrp="1"/>
          </p:cNvSpPr>
          <p:nvPr>
            <p:ph type="sldNum" sz="quarter" idx="5"/>
          </p:nvPr>
        </p:nvSpPr>
        <p:spPr/>
        <p:txBody>
          <a:bodyPr/>
          <a:lstStyle/>
          <a:p>
            <a:fld id="{0842455A-0D23-4EAB-9AF9-2CC2B3066B0A}" type="slidenum">
              <a:rPr lang="en-US" smtClean="0"/>
              <a:t>9</a:t>
            </a:fld>
            <a:endParaRPr lang="en-US" dirty="0"/>
          </a:p>
        </p:txBody>
      </p:sp>
    </p:spTree>
    <p:extLst>
      <p:ext uri="{BB962C8B-B14F-4D97-AF65-F5344CB8AC3E}">
        <p14:creationId xmlns:p14="http://schemas.microsoft.com/office/powerpoint/2010/main" val="169213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26367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1989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5459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524" y="0"/>
            <a:ext cx="12188952" cy="6858000"/>
          </a:xfrm>
          <a:solidFill>
            <a:schemeClr val="accent6"/>
          </a:solidFill>
        </p:spPr>
        <p:txBody>
          <a:bodyPr/>
          <a:lstStyle>
            <a:lvl1pPr algn="ctr">
              <a:defRPr/>
            </a:lvl1pPr>
          </a:lstStyle>
          <a:p>
            <a:r>
              <a:rPr lang="en-US"/>
              <a:t>Click icon to add picture</a:t>
            </a:r>
            <a:endParaRPr lang="en-US" dirty="0"/>
          </a:p>
        </p:txBody>
      </p:sp>
      <p:sp>
        <p:nvSpPr>
          <p:cNvPr id="8" name="Title 1">
            <a:extLst>
              <a:ext uri="{FF2B5EF4-FFF2-40B4-BE49-F238E27FC236}">
                <a16:creationId xmlns:a16="http://schemas.microsoft.com/office/drawing/2014/main" id="{CE30A2A8-DADD-44CC-B8A3-9BFFD5E76B66}"/>
              </a:ext>
            </a:extLst>
          </p:cNvPr>
          <p:cNvSpPr>
            <a:spLocks noGrp="1"/>
          </p:cNvSpPr>
          <p:nvPr>
            <p:ph type="ctrTitle" hasCustomPrompt="1"/>
          </p:nvPr>
        </p:nvSpPr>
        <p:spPr>
          <a:xfrm>
            <a:off x="0" y="2705101"/>
            <a:ext cx="7537703" cy="2926080"/>
          </a:xfrm>
          <a:solidFill>
            <a:schemeClr val="bg1">
              <a:alpha val="93000"/>
            </a:schemeClr>
          </a:solidFill>
        </p:spPr>
        <p:txBody>
          <a:bodyPr lIns="822960" tIns="91440" bIns="548640" anchor="b" anchorCtr="0">
            <a:noAutofit/>
          </a:bodyPr>
          <a:lstStyle>
            <a:lvl1pPr>
              <a:defRPr/>
            </a:lvl1pPr>
          </a:lstStyle>
          <a:p>
            <a:r>
              <a:rPr lang="en-US" sz="5400" dirty="0">
                <a:solidFill>
                  <a:schemeClr val="tx1"/>
                </a:solidFill>
              </a:rPr>
              <a:t>Click to add title</a:t>
            </a:r>
          </a:p>
        </p:txBody>
      </p:sp>
    </p:spTree>
    <p:extLst>
      <p:ext uri="{BB962C8B-B14F-4D97-AF65-F5344CB8AC3E}">
        <p14:creationId xmlns:p14="http://schemas.microsoft.com/office/powerpoint/2010/main" val="67834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524" y="0"/>
            <a:ext cx="12188952" cy="6858000"/>
          </a:xfrm>
          <a:solidFill>
            <a:schemeClr val="accent6"/>
          </a:solidFill>
        </p:spPr>
        <p:txBody>
          <a:bodyPr/>
          <a:lstStyle>
            <a:lvl1pPr algn="ctr">
              <a:defRPr/>
            </a:lvl1pPr>
          </a:lstStyle>
          <a:p>
            <a:r>
              <a:rPr lang="en-US"/>
              <a:t>Click icon to add picture</a:t>
            </a:r>
            <a:endParaRPr lang="en-US" dirty="0"/>
          </a:p>
        </p:txBody>
      </p:sp>
      <p:sp>
        <p:nvSpPr>
          <p:cNvPr id="8" name="Title 1">
            <a:extLst>
              <a:ext uri="{FF2B5EF4-FFF2-40B4-BE49-F238E27FC236}">
                <a16:creationId xmlns:a16="http://schemas.microsoft.com/office/drawing/2014/main" id="{CE30A2A8-DADD-44CC-B8A3-9BFFD5E76B66}"/>
              </a:ext>
            </a:extLst>
          </p:cNvPr>
          <p:cNvSpPr>
            <a:spLocks noGrp="1"/>
          </p:cNvSpPr>
          <p:nvPr>
            <p:ph type="ctrTitle" hasCustomPrompt="1"/>
          </p:nvPr>
        </p:nvSpPr>
        <p:spPr>
          <a:xfrm>
            <a:off x="4654297" y="2705101"/>
            <a:ext cx="7537703" cy="2926080"/>
          </a:xfrm>
          <a:solidFill>
            <a:schemeClr val="bg1">
              <a:alpha val="93000"/>
            </a:schemeClr>
          </a:solidFill>
        </p:spPr>
        <p:txBody>
          <a:bodyPr lIns="822960" tIns="274320" rIns="822960" bIns="548640" anchor="b" anchorCtr="0">
            <a:noAutofit/>
          </a:bodyPr>
          <a:lstStyle>
            <a:lvl1pPr>
              <a:lnSpc>
                <a:spcPct val="80000"/>
              </a:lnSpc>
              <a:defRPr sz="4800"/>
            </a:lvl1pPr>
          </a:lstStyle>
          <a:p>
            <a:r>
              <a:rPr lang="en-US" sz="5400" dirty="0">
                <a:solidFill>
                  <a:schemeClr val="tx1"/>
                </a:solidFill>
              </a:rPr>
              <a:t>Click to add title</a:t>
            </a:r>
          </a:p>
        </p:txBody>
      </p:sp>
    </p:spTree>
    <p:extLst>
      <p:ext uri="{BB962C8B-B14F-4D97-AF65-F5344CB8AC3E}">
        <p14:creationId xmlns:p14="http://schemas.microsoft.com/office/powerpoint/2010/main" val="2143681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3">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0" y="2182849"/>
            <a:ext cx="10058399" cy="3956692"/>
          </a:xfrm>
        </p:spPr>
        <p:txBody>
          <a:bodyPr lIns="91440">
            <a:normAutofit/>
          </a:bodyPr>
          <a:lstStyle>
            <a:lvl1pPr marL="0" indent="0">
              <a:spcBef>
                <a:spcPts val="1200"/>
              </a:spcBef>
              <a:spcAft>
                <a:spcPts val="200"/>
              </a:spcAft>
              <a:buFont typeface="Arial" panose="020B0604020202020204" pitchFamily="34" charset="0"/>
              <a:buNone/>
              <a:defRPr sz="2400"/>
            </a:lvl1pPr>
            <a:lvl2pPr marL="384048" indent="-182880">
              <a:spcBef>
                <a:spcPts val="1200"/>
              </a:spcBef>
              <a:spcAft>
                <a:spcPts val="200"/>
              </a:spcAft>
              <a:buClr>
                <a:schemeClr val="accent2"/>
              </a:buClr>
              <a:buFont typeface="Arial" panose="020B0604020202020204" pitchFamily="34" charset="0"/>
              <a:buChar char="•"/>
              <a:defRPr sz="2400"/>
            </a:lvl2pPr>
            <a:lvl3pPr>
              <a:spcBef>
                <a:spcPts val="1200"/>
              </a:spcBef>
              <a:spcAft>
                <a:spcPts val="200"/>
              </a:spcAft>
              <a:defRPr sz="2400"/>
            </a:lvl3pPr>
            <a:lvl4pPr>
              <a:spcBef>
                <a:spcPts val="1200"/>
              </a:spcBef>
              <a:spcAft>
                <a:spcPts val="200"/>
              </a:spcAft>
              <a:defRPr sz="2400"/>
            </a:lvl4pPr>
            <a:lvl5pPr>
              <a:spcBef>
                <a:spcPts val="1200"/>
              </a:spcBef>
              <a:spcAft>
                <a:spcPts val="200"/>
              </a:spcAft>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005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s">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1" y="2183367"/>
            <a:ext cx="4998720" cy="3914850"/>
          </a:xfrm>
        </p:spPr>
        <p:txBody>
          <a:bodyPr lIns="91440">
            <a:normAutofit/>
          </a:bodyPr>
          <a:lstStyle>
            <a:lvl1pPr marL="0" indent="0">
              <a:spcBef>
                <a:spcPts val="1200"/>
              </a:spcBef>
              <a:spcAft>
                <a:spcPts val="200"/>
              </a:spcAft>
              <a:buFont typeface="Arial" panose="020B0604020202020204" pitchFamily="34" charset="0"/>
              <a:buNone/>
              <a:defRPr sz="2400"/>
            </a:lvl1pPr>
            <a:lvl2pPr marL="347472" indent="-182880">
              <a:spcBef>
                <a:spcPts val="1200"/>
              </a:spcBef>
              <a:spcAft>
                <a:spcPts val="200"/>
              </a:spcAft>
              <a:buClr>
                <a:schemeClr val="accent2"/>
              </a:buClr>
              <a:buFont typeface="Arial" panose="020B0604020202020204" pitchFamily="34" charset="0"/>
              <a:buChar char="•"/>
              <a:defRPr sz="2400"/>
            </a:lvl2pPr>
            <a:lvl3pPr marL="566928" indent="-182880">
              <a:spcBef>
                <a:spcPts val="1200"/>
              </a:spcBef>
              <a:spcAft>
                <a:spcPts val="200"/>
              </a:spcAft>
              <a:buClr>
                <a:schemeClr val="accent2"/>
              </a:buClr>
              <a:buFont typeface="Arial" panose="020B0604020202020204" pitchFamily="34" charset="0"/>
              <a:buChar char="•"/>
              <a:defRPr sz="2400"/>
            </a:lvl3pPr>
            <a:lvl4pPr marL="749808" indent="-182880">
              <a:spcBef>
                <a:spcPts val="1200"/>
              </a:spcBef>
              <a:spcAft>
                <a:spcPts val="200"/>
              </a:spcAft>
              <a:buClr>
                <a:schemeClr val="accent2"/>
              </a:buClr>
              <a:buFont typeface="Arial" panose="020B0604020202020204" pitchFamily="34" charset="0"/>
              <a:buChar char="•"/>
              <a:defRPr sz="2400"/>
            </a:lvl4pPr>
            <a:lvl5pPr marL="932688" indent="-182880">
              <a:spcBef>
                <a:spcPts val="1200"/>
              </a:spcBef>
              <a:spcAft>
                <a:spcPts val="200"/>
              </a:spcAft>
              <a:buClr>
                <a:schemeClr val="accent2"/>
              </a:buClr>
              <a:buFont typeface="Arial" panose="020B0604020202020204" pitchFamily="34" charset="0"/>
              <a:buChar char="•"/>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Content Placeholder 11">
            <a:extLst>
              <a:ext uri="{FF2B5EF4-FFF2-40B4-BE49-F238E27FC236}">
                <a16:creationId xmlns:a16="http://schemas.microsoft.com/office/drawing/2014/main" id="{BEAF6B01-7E55-3A14-DE85-588680B0910B}"/>
              </a:ext>
            </a:extLst>
          </p:cNvPr>
          <p:cNvSpPr>
            <a:spLocks noGrp="1"/>
          </p:cNvSpPr>
          <p:nvPr>
            <p:ph idx="13" hasCustomPrompt="1"/>
          </p:nvPr>
        </p:nvSpPr>
        <p:spPr>
          <a:xfrm>
            <a:off x="6503438" y="2183367"/>
            <a:ext cx="4672294" cy="3914850"/>
          </a:xfrm>
        </p:spPr>
        <p:txBody>
          <a:bodyPr lIns="91440">
            <a:normAutofit/>
          </a:bodyPr>
          <a:lstStyle>
            <a:lvl1pPr marL="0" indent="0">
              <a:spcBef>
                <a:spcPts val="1200"/>
              </a:spcBef>
              <a:spcAft>
                <a:spcPts val="200"/>
              </a:spcAft>
              <a:buFont typeface="Arial" panose="020B0604020202020204" pitchFamily="34" charset="0"/>
              <a:buNone/>
              <a:defRPr sz="2400"/>
            </a:lvl1pPr>
            <a:lvl2pPr marL="347472" indent="-182880">
              <a:spcBef>
                <a:spcPts val="1200"/>
              </a:spcBef>
              <a:spcAft>
                <a:spcPts val="200"/>
              </a:spcAft>
              <a:buClr>
                <a:schemeClr val="accent2"/>
              </a:buClr>
              <a:buFont typeface="Arial" panose="020B0604020202020204" pitchFamily="34" charset="0"/>
              <a:buChar char="•"/>
              <a:defRPr sz="2400"/>
            </a:lvl2pPr>
            <a:lvl3pPr marL="566928" indent="-182880">
              <a:spcBef>
                <a:spcPts val="1200"/>
              </a:spcBef>
              <a:spcAft>
                <a:spcPts val="200"/>
              </a:spcAft>
              <a:buClr>
                <a:schemeClr val="accent2"/>
              </a:buClr>
              <a:buFont typeface="Arial" panose="020B0604020202020204" pitchFamily="34" charset="0"/>
              <a:buChar char="•"/>
              <a:defRPr sz="2400"/>
            </a:lvl3pPr>
            <a:lvl4pPr marL="749808" indent="-182880">
              <a:spcBef>
                <a:spcPts val="1200"/>
              </a:spcBef>
              <a:spcAft>
                <a:spcPts val="200"/>
              </a:spcAft>
              <a:buClr>
                <a:schemeClr val="accent2"/>
              </a:buClr>
              <a:buFont typeface="Arial" panose="020B0604020202020204" pitchFamily="34" charset="0"/>
              <a:buChar char="•"/>
              <a:defRPr sz="2400"/>
            </a:lvl4pPr>
            <a:lvl5pPr marL="932688" indent="-182880">
              <a:spcBef>
                <a:spcPts val="1200"/>
              </a:spcBef>
              <a:spcAft>
                <a:spcPts val="200"/>
              </a:spcAft>
              <a:buClr>
                <a:schemeClr val="accent2"/>
              </a:buClr>
              <a:buFont typeface="Arial" panose="020B0604020202020204" pitchFamily="34" charset="0"/>
              <a:buChar char="•"/>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136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1878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3236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084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6516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A8464DCA-A9BF-A892-3059-84E13570D01E}"/>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70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264630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20XX</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6775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6072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8" r:id="rId13"/>
    <p:sldLayoutId id="2147483780"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C834208-78D3-55FF-0568-AC7434753C76}"/>
              </a:ext>
            </a:extLst>
          </p:cNvPr>
          <p:cNvSpPr>
            <a:spLocks noGrp="1"/>
          </p:cNvSpPr>
          <p:nvPr>
            <p:ph type="ctrTitle"/>
          </p:nvPr>
        </p:nvSpPr>
        <p:spPr>
          <a:xfrm>
            <a:off x="6384849" y="1515398"/>
            <a:ext cx="5017713" cy="2445291"/>
          </a:xfrm>
        </p:spPr>
        <p:txBody>
          <a:bodyPr vert="horz" lIns="91440" tIns="45720" rIns="91440" bIns="45720" rtlCol="0" anchor="b">
            <a:noAutofit/>
          </a:bodyPr>
          <a:lstStyle/>
          <a:p>
            <a:pPr algn="ctr"/>
            <a:r>
              <a:rPr lang="en-US" sz="3200" b="1" dirty="0">
                <a:solidFill>
                  <a:schemeClr val="tx1"/>
                </a:solidFill>
              </a:rPr>
              <a:t>Health Perceptions Across Age and Gender: </a:t>
            </a:r>
            <a:br>
              <a:rPr lang="en-US" sz="3200" b="1" dirty="0">
                <a:solidFill>
                  <a:schemeClr val="tx1"/>
                </a:solidFill>
              </a:rPr>
            </a:br>
            <a:r>
              <a:rPr lang="en-US" sz="3200" b="1" dirty="0">
                <a:solidFill>
                  <a:schemeClr val="tx1"/>
                </a:solidFill>
              </a:rPr>
              <a:t>A Comprehensive Analysis of Canadian Health Indicators </a:t>
            </a:r>
          </a:p>
        </p:txBody>
      </p:sp>
      <p:pic>
        <p:nvPicPr>
          <p:cNvPr id="4" name="Picture Placeholder 7" descr="A red and black maple leaf with a cross&#10;&#10;Description automatically generated">
            <a:extLst>
              <a:ext uri="{FF2B5EF4-FFF2-40B4-BE49-F238E27FC236}">
                <a16:creationId xmlns:a16="http://schemas.microsoft.com/office/drawing/2014/main" id="{6BEAD192-141F-FDDE-021B-8674B81EECDC}"/>
              </a:ext>
            </a:extLst>
          </p:cNvPr>
          <p:cNvPicPr>
            <a:picLocks noGrp="1" noChangeAspect="1"/>
          </p:cNvPicPr>
          <p:nvPr>
            <p:ph type="pic" sz="quarter" idx="13"/>
          </p:nvPr>
        </p:nvPicPr>
        <p:blipFill>
          <a:blip r:embed="rId3"/>
          <a:srcRect l="5594" r="5517"/>
          <a:stretch/>
        </p:blipFill>
        <p:spPr>
          <a:xfrm>
            <a:off x="1" y="10"/>
            <a:ext cx="6096000" cy="6857990"/>
          </a:xfrm>
          <a:prstGeom prst="rect">
            <a:avLst/>
          </a:prstGeom>
          <a:solidFill>
            <a:schemeClr val="bg1"/>
          </a:solidFill>
        </p:spPr>
      </p:pic>
      <p:cxnSp>
        <p:nvCxnSpPr>
          <p:cNvPr id="17" name="Straight Connector 1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87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C74444-6C64-D66F-D10E-D7FB6D3DED67}"/>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64D467DC-6D55-5ACE-08ED-18B7DC3D6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0C2E8030-AE72-3AF7-4D20-770769BDBD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A3C4215-1464-6802-96CC-38D82134E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BEC4C3-7FFC-1B9F-864B-59C8A65FD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907B904-D758-142A-5E8A-E2702A73EF66}"/>
              </a:ext>
            </a:extLst>
          </p:cNvPr>
          <p:cNvSpPr>
            <a:spLocks noGrp="1"/>
          </p:cNvSpPr>
          <p:nvPr>
            <p:ph type="title"/>
          </p:nvPr>
        </p:nvSpPr>
        <p:spPr>
          <a:xfrm>
            <a:off x="3766146" y="601207"/>
            <a:ext cx="4659708" cy="1050958"/>
          </a:xfrm>
        </p:spPr>
        <p:txBody>
          <a:bodyPr vert="horz" lIns="91440" tIns="45720" rIns="91440" bIns="45720" rtlCol="0" anchor="ctr">
            <a:normAutofit fontScale="90000"/>
          </a:bodyPr>
          <a:lstStyle/>
          <a:p>
            <a:r>
              <a:rPr lang="en-US" b="1" dirty="0">
                <a:solidFill>
                  <a:srgbClr val="FFFFFF"/>
                </a:solidFill>
              </a:rPr>
              <a:t>Model Comparison</a:t>
            </a:r>
          </a:p>
        </p:txBody>
      </p:sp>
      <p:sp>
        <p:nvSpPr>
          <p:cNvPr id="3" name="Content Placeholder 2">
            <a:extLst>
              <a:ext uri="{FF2B5EF4-FFF2-40B4-BE49-F238E27FC236}">
                <a16:creationId xmlns:a16="http://schemas.microsoft.com/office/drawing/2014/main" id="{2018C752-DF0B-1471-EEEE-B97345CBF2CB}"/>
              </a:ext>
            </a:extLst>
          </p:cNvPr>
          <p:cNvSpPr>
            <a:spLocks noGrp="1"/>
          </p:cNvSpPr>
          <p:nvPr>
            <p:ph idx="1"/>
          </p:nvPr>
        </p:nvSpPr>
        <p:spPr>
          <a:xfrm>
            <a:off x="1003149" y="2253372"/>
            <a:ext cx="10347726" cy="3884980"/>
          </a:xfrm>
        </p:spPr>
        <p:txBody>
          <a:bodyPr vert="horz" lIns="0" tIns="45720" rIns="0" bIns="45720" rtlCol="0">
            <a:noAutofit/>
          </a:bodyPr>
          <a:lstStyle/>
          <a:p>
            <a:r>
              <a:rPr lang="en-US" sz="2000" b="1" dirty="0"/>
              <a:t>Model Performance</a:t>
            </a:r>
            <a:r>
              <a:rPr lang="en-US" sz="2000" dirty="0"/>
              <a:t>:</a:t>
            </a:r>
          </a:p>
          <a:p>
            <a:pPr>
              <a:buFont typeface="Arial" panose="020B0604020202020204" pitchFamily="34" charset="0"/>
              <a:buChar char="•"/>
            </a:pPr>
            <a:r>
              <a:rPr lang="en-US" sz="2000" dirty="0"/>
              <a:t>The </a:t>
            </a:r>
            <a:r>
              <a:rPr lang="en-US" sz="2000" b="1" dirty="0"/>
              <a:t>Gradient Boosting model</a:t>
            </a:r>
            <a:r>
              <a:rPr lang="en-US" sz="2000" dirty="0"/>
              <a:t> outperforms the </a:t>
            </a:r>
            <a:r>
              <a:rPr lang="en-US" sz="2000" b="1" dirty="0"/>
              <a:t>Random Forest model</a:t>
            </a:r>
            <a:r>
              <a:rPr lang="en-US" sz="2000" dirty="0"/>
              <a:t> in terms of both R² (explained variance) and MSE (prediction error), making it the better model in this context.</a:t>
            </a:r>
          </a:p>
          <a:p>
            <a:pPr>
              <a:buFont typeface="Arial" panose="020B0604020202020204" pitchFamily="34" charset="0"/>
              <a:buChar char="•"/>
            </a:pPr>
            <a:r>
              <a:rPr lang="en-US" sz="2000" dirty="0"/>
              <a:t>With an </a:t>
            </a:r>
            <a:r>
              <a:rPr lang="en-US" sz="2000" b="1" dirty="0"/>
              <a:t>R² of 85.61%</a:t>
            </a:r>
            <a:r>
              <a:rPr lang="en-US" sz="2000" dirty="0"/>
              <a:t>, Gradient Boosting explains a larger proportion of the variance compared to Random Forest, making it a </a:t>
            </a:r>
            <a:r>
              <a:rPr lang="en-US" sz="2000" b="1" dirty="0"/>
              <a:t>better predictor</a:t>
            </a:r>
            <a:r>
              <a:rPr lang="en-US" sz="2000" dirty="0"/>
              <a:t> overall.</a:t>
            </a:r>
          </a:p>
          <a:p>
            <a:pPr>
              <a:buFont typeface="Arial" panose="020B0604020202020204" pitchFamily="34" charset="0"/>
              <a:buChar char="•"/>
            </a:pPr>
            <a:r>
              <a:rPr lang="en-US" sz="2000" dirty="0"/>
              <a:t>The </a:t>
            </a:r>
            <a:r>
              <a:rPr lang="en-US" sz="2000" b="1" dirty="0"/>
              <a:t>MSE of 155.47</a:t>
            </a:r>
            <a:r>
              <a:rPr lang="en-US" sz="2000" dirty="0"/>
              <a:t> is lower, indicating that Gradient Boosting's predictions are closer to the actual values, leading to </a:t>
            </a:r>
            <a:r>
              <a:rPr lang="en-US" sz="2000" b="1" dirty="0"/>
              <a:t>fewer large errors</a:t>
            </a:r>
            <a:r>
              <a:rPr lang="en-US" sz="2000" dirty="0"/>
              <a:t>.</a:t>
            </a:r>
          </a:p>
          <a:p>
            <a:pPr marL="285750" indent="-285750">
              <a:buFont typeface="Wingdings" panose="05000000000000000000" pitchFamily="2" charset="2"/>
              <a:buChar char="Ø"/>
            </a:pPr>
            <a:endParaRPr lang="en-US" sz="2000" dirty="0"/>
          </a:p>
        </p:txBody>
      </p:sp>
      <p:sp>
        <p:nvSpPr>
          <p:cNvPr id="29" name="Rectangle 28">
            <a:extLst>
              <a:ext uri="{FF2B5EF4-FFF2-40B4-BE49-F238E27FC236}">
                <a16:creationId xmlns:a16="http://schemas.microsoft.com/office/drawing/2014/main" id="{13BAB61C-94C8-A759-64E8-DBEAAED01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1131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image of chess pawns">
            <a:extLst>
              <a:ext uri="{FF2B5EF4-FFF2-40B4-BE49-F238E27FC236}">
                <a16:creationId xmlns:a16="http://schemas.microsoft.com/office/drawing/2014/main" id="{EF41B72E-A9DF-20F7-14E8-CC2880080A0E}"/>
              </a:ext>
            </a:extLst>
          </p:cNvPr>
          <p:cNvPicPr>
            <a:picLocks noChangeAspect="1"/>
          </p:cNvPicPr>
          <p:nvPr/>
        </p:nvPicPr>
        <p:blipFill>
          <a:blip r:embed="rId3">
            <a:duotone>
              <a:schemeClr val="bg2">
                <a:shade val="45000"/>
                <a:satMod val="135000"/>
              </a:schemeClr>
              <a:prstClr val="white"/>
            </a:duotone>
            <a:alphaModFix amt="45000"/>
          </a:blip>
          <a:srcRect t="14449"/>
          <a:stretch/>
        </p:blipFill>
        <p:spPr>
          <a:xfrm>
            <a:off x="20" y="10"/>
            <a:ext cx="12191980" cy="6857990"/>
          </a:xfrm>
          <a:prstGeom prst="rect">
            <a:avLst/>
          </a:prstGeom>
        </p:spPr>
      </p:pic>
      <p:sp>
        <p:nvSpPr>
          <p:cNvPr id="2" name="Title 1">
            <a:extLst>
              <a:ext uri="{FF2B5EF4-FFF2-40B4-BE49-F238E27FC236}">
                <a16:creationId xmlns:a16="http://schemas.microsoft.com/office/drawing/2014/main" id="{80E9AD8A-1DD0-5798-279E-723AFBF21AB2}"/>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gn="ctr"/>
            <a:r>
              <a:rPr lang="en-US" b="1" dirty="0"/>
              <a:t>Implication</a:t>
            </a:r>
          </a:p>
        </p:txBody>
      </p:sp>
      <p:cxnSp>
        <p:nvCxnSpPr>
          <p:cNvPr id="28" name="Straight Connector 27">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DE50FB-473C-3BEA-8431-B03765A8981F}"/>
              </a:ext>
            </a:extLst>
          </p:cNvPr>
          <p:cNvSpPr>
            <a:spLocks noGrp="1"/>
          </p:cNvSpPr>
          <p:nvPr>
            <p:ph idx="1"/>
          </p:nvPr>
        </p:nvSpPr>
        <p:spPr>
          <a:xfrm>
            <a:off x="1097280" y="2108201"/>
            <a:ext cx="10058400" cy="3760891"/>
          </a:xfrm>
        </p:spPr>
        <p:txBody>
          <a:bodyPr vert="horz" lIns="0" tIns="45720" rIns="0" bIns="45720" rtlCol="0">
            <a:normAutofit/>
          </a:bodyPr>
          <a:lstStyle/>
          <a:p>
            <a:pPr marL="285750" indent="-285750">
              <a:lnSpc>
                <a:spcPct val="90000"/>
              </a:lnSpc>
              <a:buFont typeface="Wingdings" panose="05000000000000000000" pitchFamily="2" charset="2"/>
              <a:buChar char="ü"/>
            </a:pPr>
            <a:r>
              <a:rPr lang="en-US" sz="1700" b="1" i="0" dirty="0">
                <a:effectLst/>
              </a:rPr>
              <a:t>Practical Applications:</a:t>
            </a:r>
            <a:br>
              <a:rPr lang="en-US" sz="1700" b="0" i="0" dirty="0">
                <a:effectLst/>
              </a:rPr>
            </a:br>
            <a:br>
              <a:rPr lang="en-US" sz="1700" b="0" i="0" dirty="0">
                <a:effectLst/>
              </a:rPr>
            </a:br>
            <a:r>
              <a:rPr lang="en-US" sz="1700" b="1" i="0" dirty="0">
                <a:effectLst/>
              </a:rPr>
              <a:t>Public Health Policies: </a:t>
            </a:r>
            <a:r>
              <a:rPr lang="en-US" sz="1700" b="0" i="0" dirty="0">
                <a:effectLst/>
              </a:rPr>
              <a:t>Health perception across age, gender, and regions informs targeted health interventions.</a:t>
            </a:r>
            <a:br>
              <a:rPr lang="en-US" sz="1700" b="0" i="0" dirty="0">
                <a:effectLst/>
              </a:rPr>
            </a:br>
            <a:r>
              <a:rPr lang="en-US" sz="1700" b="1" i="0" dirty="0">
                <a:effectLst/>
              </a:rPr>
              <a:t>Resource Allocation: </a:t>
            </a:r>
            <a:r>
              <a:rPr lang="en-US" sz="1700" b="0" i="0" dirty="0">
                <a:effectLst/>
              </a:rPr>
              <a:t>Knowledge of regions or demographics with lower health satisfaction prioritizes resource allocation.</a:t>
            </a:r>
            <a:br>
              <a:rPr lang="en-US" sz="1700" b="0" i="0" dirty="0">
                <a:effectLst/>
              </a:rPr>
            </a:br>
            <a:r>
              <a:rPr lang="en-US" sz="1700" b="1" i="0" dirty="0">
                <a:effectLst/>
              </a:rPr>
              <a:t>Health Campaigns: </a:t>
            </a:r>
            <a:r>
              <a:rPr lang="en-US" sz="1700" b="0" i="0" dirty="0">
                <a:effectLst/>
              </a:rPr>
              <a:t>Targeted programs to increase health awareness in vulnerable groups.</a:t>
            </a:r>
          </a:p>
          <a:p>
            <a:pPr>
              <a:lnSpc>
                <a:spcPct val="90000"/>
              </a:lnSpc>
              <a:buFont typeface="Calibri" panose="020F0502020204030204" pitchFamily="34" charset="0"/>
            </a:pPr>
            <a:endParaRPr lang="en-US" sz="1700" b="0" i="0" dirty="0">
              <a:effectLst/>
            </a:endParaRPr>
          </a:p>
          <a:p>
            <a:pPr marL="285750" indent="-285750">
              <a:lnSpc>
                <a:spcPct val="90000"/>
              </a:lnSpc>
              <a:buFont typeface="Calibri" panose="020F0502020204030204" pitchFamily="34" charset="0"/>
              <a:buChar char="ü"/>
            </a:pPr>
            <a:r>
              <a:rPr lang="en-US" sz="1700" b="1" i="0" dirty="0">
                <a:effectLst/>
              </a:rPr>
              <a:t>Potential Impact:</a:t>
            </a:r>
            <a:br>
              <a:rPr lang="en-US" sz="1700" b="0" i="0" dirty="0">
                <a:effectLst/>
              </a:rPr>
            </a:br>
            <a:br>
              <a:rPr lang="en-US" sz="1700" b="0" i="0" dirty="0">
                <a:effectLst/>
              </a:rPr>
            </a:br>
            <a:r>
              <a:rPr lang="en-US" sz="1700" b="0" i="0" dirty="0">
                <a:effectLst/>
              </a:rPr>
              <a:t>Demographic-specific health trends are better understood, thus enabling more effective public health strategies.</a:t>
            </a:r>
            <a:br>
              <a:rPr lang="en-US" sz="1700" b="0" i="0" dirty="0">
                <a:effectLst/>
              </a:rPr>
            </a:br>
            <a:r>
              <a:rPr lang="en-US" sz="1700" b="0" i="0" dirty="0">
                <a:effectLst/>
              </a:rPr>
              <a:t>Data-driven decision-making enhances efficiency in addressing health disparities.</a:t>
            </a:r>
            <a:br>
              <a:rPr lang="en-US" sz="1700" b="0" i="0" dirty="0">
                <a:effectLst/>
              </a:rPr>
            </a:br>
            <a:r>
              <a:rPr lang="en-US" sz="1700" b="0" i="0" dirty="0">
                <a:effectLst/>
              </a:rPr>
              <a:t>It encourages further analysis, such as predictive modeling, to anticipate future trends.</a:t>
            </a:r>
            <a:br>
              <a:rPr lang="en-US" sz="1700" b="0" i="0" dirty="0">
                <a:effectLst/>
              </a:rPr>
            </a:br>
            <a:r>
              <a:rPr lang="en-US" sz="1700" b="0" i="0" dirty="0">
                <a:effectLst/>
              </a:rPr>
              <a:t>These implications highlight the dataset's potential to shape actionable health solutions and long-term impact.</a:t>
            </a:r>
            <a:endParaRPr lang="en-US" sz="1700" dirty="0"/>
          </a:p>
        </p:txBody>
      </p:sp>
      <p:sp>
        <p:nvSpPr>
          <p:cNvPr id="30" name="Rectangle 29">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8821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135F1F-79BB-4F88-6E12-0F3A8749354B}"/>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9" name="Straight Connector 3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olorful pills stacked to make a bar graph">
            <a:extLst>
              <a:ext uri="{FF2B5EF4-FFF2-40B4-BE49-F238E27FC236}">
                <a16:creationId xmlns:a16="http://schemas.microsoft.com/office/drawing/2014/main" id="{6D1E4774-6E48-A93E-2F7F-84B5E3694C93}"/>
              </a:ext>
            </a:extLst>
          </p:cNvPr>
          <p:cNvPicPr>
            <a:picLocks noChangeAspect="1"/>
          </p:cNvPicPr>
          <p:nvPr/>
        </p:nvPicPr>
        <p:blipFill>
          <a:blip r:embed="rId3">
            <a:duotone>
              <a:schemeClr val="bg2">
                <a:shade val="45000"/>
                <a:satMod val="135000"/>
              </a:schemeClr>
              <a:prstClr val="white"/>
            </a:duotone>
            <a:alphaModFix amt="45000"/>
          </a:blip>
          <a:srcRect t="17647" b="535"/>
          <a:stretch/>
        </p:blipFill>
        <p:spPr>
          <a:xfrm>
            <a:off x="20" y="10"/>
            <a:ext cx="12191980" cy="6857990"/>
          </a:xfrm>
          <a:prstGeom prst="rect">
            <a:avLst/>
          </a:prstGeom>
        </p:spPr>
      </p:pic>
      <p:sp>
        <p:nvSpPr>
          <p:cNvPr id="2" name="Title 1">
            <a:extLst>
              <a:ext uri="{FF2B5EF4-FFF2-40B4-BE49-F238E27FC236}">
                <a16:creationId xmlns:a16="http://schemas.microsoft.com/office/drawing/2014/main" id="{F49A779B-77B8-A768-F1E7-A817901FC49F}"/>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gn="ctr"/>
            <a:r>
              <a:rPr lang="en-US" b="1" dirty="0"/>
              <a:t>Recommendations</a:t>
            </a:r>
          </a:p>
        </p:txBody>
      </p:sp>
      <p:cxnSp>
        <p:nvCxnSpPr>
          <p:cNvPr id="43" name="Straight Connector 4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B0316E-C171-6705-4F7C-2FB65B704C68}"/>
              </a:ext>
            </a:extLst>
          </p:cNvPr>
          <p:cNvSpPr>
            <a:spLocks noGrp="1"/>
          </p:cNvSpPr>
          <p:nvPr>
            <p:ph idx="1"/>
          </p:nvPr>
        </p:nvSpPr>
        <p:spPr>
          <a:xfrm>
            <a:off x="526246" y="2023163"/>
            <a:ext cx="11200467" cy="4068933"/>
          </a:xfrm>
        </p:spPr>
        <p:txBody>
          <a:bodyPr vert="horz" lIns="0" tIns="45720" rIns="0" bIns="45720" rtlCol="0">
            <a:noAutofit/>
          </a:bodyPr>
          <a:lstStyle/>
          <a:p>
            <a:pPr marL="285750" indent="-285750">
              <a:lnSpc>
                <a:spcPct val="90000"/>
              </a:lnSpc>
              <a:buFont typeface="Wingdings" panose="05000000000000000000" pitchFamily="2" charset="2"/>
              <a:buChar char="Ø"/>
            </a:pPr>
            <a:r>
              <a:rPr lang="en-US" sz="1400" b="1" i="0" dirty="0">
                <a:effectLst/>
              </a:rPr>
              <a:t>ACTIONABLE INSIGHTS:</a:t>
            </a:r>
          </a:p>
          <a:p>
            <a:pPr marL="285750" indent="-285750">
              <a:lnSpc>
                <a:spcPct val="90000"/>
              </a:lnSpc>
              <a:buFont typeface="Arial" panose="020B0604020202020204" pitchFamily="34" charset="0"/>
              <a:buChar char="•"/>
            </a:pPr>
            <a:r>
              <a:rPr lang="en-US" sz="1400" i="0" dirty="0">
                <a:solidFill>
                  <a:srgbClr val="FF0000"/>
                </a:solidFill>
                <a:effectLst/>
              </a:rPr>
              <a:t>Target Vulnerable Groups: </a:t>
            </a:r>
            <a:r>
              <a:rPr lang="en-US" sz="1400" b="0" i="0" dirty="0">
                <a:effectLst/>
              </a:rPr>
              <a:t>Demographics with poor health satisfaction include specific age groups or genders, and improving health awareness and resources should be concentrated in those groups.</a:t>
            </a:r>
          </a:p>
          <a:p>
            <a:pPr marL="285750" indent="-285750">
              <a:lnSpc>
                <a:spcPct val="90000"/>
              </a:lnSpc>
              <a:buFont typeface="Arial" panose="020B0604020202020204" pitchFamily="34" charset="0"/>
              <a:buChar char="•"/>
            </a:pPr>
            <a:r>
              <a:rPr lang="en-US" sz="1400" i="0" dirty="0">
                <a:solidFill>
                  <a:srgbClr val="FF0000"/>
                </a:solidFill>
                <a:effectLst/>
              </a:rPr>
              <a:t>Regional Health Programs: </a:t>
            </a:r>
            <a:r>
              <a:rPr lang="en-US" sz="1400" b="0" i="0" dirty="0">
                <a:effectLst/>
              </a:rPr>
              <a:t>Resources should be spent on regions that show huge gaps in health indicators.</a:t>
            </a:r>
          </a:p>
          <a:p>
            <a:pPr marL="285750" indent="-285750">
              <a:lnSpc>
                <a:spcPct val="90000"/>
              </a:lnSpc>
              <a:buFont typeface="Wingdings" panose="05000000000000000000" pitchFamily="2" charset="2"/>
              <a:buChar char="Ø"/>
            </a:pPr>
            <a:r>
              <a:rPr lang="en-US" sz="1400" b="1" i="0" dirty="0">
                <a:effectLst/>
              </a:rPr>
              <a:t>LIMITATIONS:</a:t>
            </a:r>
          </a:p>
          <a:p>
            <a:pPr marL="285750" indent="-285750">
              <a:lnSpc>
                <a:spcPct val="90000"/>
              </a:lnSpc>
              <a:buFont typeface="Arial" panose="020B0604020202020204" pitchFamily="34" charset="0"/>
              <a:buChar char="•"/>
            </a:pPr>
            <a:r>
              <a:rPr lang="en-US" sz="1400" i="0" dirty="0">
                <a:solidFill>
                  <a:srgbClr val="FF0000"/>
                </a:solidFill>
                <a:effectLst/>
              </a:rPr>
              <a:t>Data Gaps: </a:t>
            </a:r>
            <a:r>
              <a:rPr lang="en-US" sz="1400" b="0" i="0" dirty="0">
                <a:effectLst/>
              </a:rPr>
              <a:t>Missing values and low data granularity may reduce the depth of analysis.</a:t>
            </a:r>
          </a:p>
          <a:p>
            <a:pPr marL="285750" indent="-285750">
              <a:lnSpc>
                <a:spcPct val="90000"/>
              </a:lnSpc>
              <a:buFont typeface="Arial" panose="020B0604020202020204" pitchFamily="34" charset="0"/>
              <a:buChar char="•"/>
            </a:pPr>
            <a:r>
              <a:rPr lang="en-US" sz="1400" i="0" dirty="0">
                <a:solidFill>
                  <a:srgbClr val="FF0000"/>
                </a:solidFill>
                <a:effectLst/>
              </a:rPr>
              <a:t>Scope: </a:t>
            </a:r>
            <a:r>
              <a:rPr lang="en-US" sz="1400" b="0" i="0" dirty="0">
                <a:effectLst/>
              </a:rPr>
              <a:t>The scope of the analysis is descriptive, without predictive or causal modeling. Thus, the forward-looking insights are limited.</a:t>
            </a:r>
          </a:p>
          <a:p>
            <a:pPr marL="285750" indent="-285750">
              <a:lnSpc>
                <a:spcPct val="90000"/>
              </a:lnSpc>
              <a:buFont typeface="Wingdings" panose="05000000000000000000" pitchFamily="2" charset="2"/>
              <a:buChar char="Ø"/>
            </a:pPr>
            <a:r>
              <a:rPr lang="en-US" sz="1400" b="1" i="0" dirty="0">
                <a:effectLst/>
              </a:rPr>
              <a:t>FUTURE WORK:</a:t>
            </a:r>
          </a:p>
          <a:p>
            <a:pPr marL="285750" indent="-285750">
              <a:lnSpc>
                <a:spcPct val="90000"/>
              </a:lnSpc>
              <a:buFont typeface="Arial" panose="020B0604020202020204" pitchFamily="34" charset="0"/>
              <a:buChar char="•"/>
            </a:pPr>
            <a:r>
              <a:rPr lang="en-US" sz="1400" i="0" dirty="0">
                <a:solidFill>
                  <a:srgbClr val="FF0000"/>
                </a:solidFill>
                <a:effectLst/>
              </a:rPr>
              <a:t>Incorporate Additional Data: </a:t>
            </a:r>
            <a:r>
              <a:rPr lang="en-US" sz="1400" b="0" i="0" dirty="0">
                <a:effectLst/>
              </a:rPr>
              <a:t>Include socio-economic factors and lifestyle variables for a comprehensive view.</a:t>
            </a:r>
          </a:p>
          <a:p>
            <a:pPr marL="285750" indent="-285750">
              <a:lnSpc>
                <a:spcPct val="90000"/>
              </a:lnSpc>
              <a:buFont typeface="Arial" panose="020B0604020202020204" pitchFamily="34" charset="0"/>
              <a:buChar char="•"/>
            </a:pPr>
            <a:r>
              <a:rPr lang="en-US" sz="1400" i="0" dirty="0">
                <a:solidFill>
                  <a:srgbClr val="FF0000"/>
                </a:solidFill>
                <a:effectLst/>
              </a:rPr>
              <a:t>Predictive Modeling: </a:t>
            </a:r>
            <a:r>
              <a:rPr lang="en-US" sz="1400" b="0" i="0" dirty="0">
                <a:effectLst/>
              </a:rPr>
              <a:t>Apply machine learning to forecast health trends, simulating potential interventions.</a:t>
            </a:r>
          </a:p>
          <a:p>
            <a:pPr marL="285750" indent="-285750">
              <a:lnSpc>
                <a:spcPct val="90000"/>
              </a:lnSpc>
              <a:buFont typeface="Arial" panose="020B0604020202020204" pitchFamily="34" charset="0"/>
              <a:buChar char="•"/>
            </a:pPr>
            <a:r>
              <a:rPr lang="en-US" sz="1400" i="0" dirty="0">
                <a:solidFill>
                  <a:srgbClr val="FF0000"/>
                </a:solidFill>
                <a:effectLst/>
              </a:rPr>
              <a:t>Longitudinal Analysis: </a:t>
            </a:r>
            <a:r>
              <a:rPr lang="en-US" sz="1400" b="0" i="0" dirty="0">
                <a:effectLst/>
              </a:rPr>
              <a:t>Examine data over time to capture evolving health patterns.</a:t>
            </a:r>
          </a:p>
          <a:p>
            <a:pPr algn="ctr">
              <a:lnSpc>
                <a:spcPct val="90000"/>
              </a:lnSpc>
              <a:buFont typeface="Calibri" panose="020F0502020204030204" pitchFamily="34" charset="0"/>
            </a:pPr>
            <a:r>
              <a:rPr lang="en-US" sz="1400" b="1" i="0" dirty="0">
                <a:effectLst/>
              </a:rPr>
              <a:t>“These recommendations focus on enhancements to the current insights, fill in gaps, and provide a basis for future development”</a:t>
            </a:r>
          </a:p>
        </p:txBody>
      </p:sp>
      <p:sp>
        <p:nvSpPr>
          <p:cNvPr id="45" name="Rectangle 4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1426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12DE7-CD86-8FB2-3B76-33C01EB0041A}"/>
              </a:ext>
            </a:extLst>
          </p:cNvPr>
          <p:cNvSpPr>
            <a:spLocks noGrp="1"/>
          </p:cNvSpPr>
          <p:nvPr>
            <p:ph type="title"/>
          </p:nvPr>
        </p:nvSpPr>
        <p:spPr>
          <a:xfrm>
            <a:off x="1097280" y="286603"/>
            <a:ext cx="10058400" cy="1450757"/>
          </a:xfrm>
        </p:spPr>
        <p:txBody>
          <a:bodyPr>
            <a:normAutofit/>
          </a:bodyPr>
          <a:lstStyle/>
          <a:p>
            <a:pPr algn="ctr"/>
            <a:r>
              <a:rPr lang="en-US" b="1" dirty="0"/>
              <a:t>Conclusion </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A0133DBB-3524-7A7C-6CA3-AF314298017B}"/>
              </a:ext>
            </a:extLst>
          </p:cNvPr>
          <p:cNvGraphicFramePr>
            <a:graphicFrameLocks noGrp="1"/>
          </p:cNvGraphicFramePr>
          <p:nvPr>
            <p:ph idx="1"/>
            <p:extLst>
              <p:ext uri="{D42A27DB-BD31-4B8C-83A1-F6EECF244321}">
                <p14:modId xmlns:p14="http://schemas.microsoft.com/office/powerpoint/2010/main" val="1386323179"/>
              </p:ext>
            </p:extLst>
          </p:nvPr>
        </p:nvGraphicFramePr>
        <p:xfrm>
          <a:off x="450979" y="1902046"/>
          <a:ext cx="11290041" cy="3860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58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7" name="Rectangle 105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59" name="Straight Connector 105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61" name="Rectangle 1060">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FABDAC0-0314-70F8-1151-AF48EF3A21C6}"/>
              </a:ext>
            </a:extLst>
          </p:cNvPr>
          <p:cNvSpPr>
            <a:spLocks noGrp="1"/>
          </p:cNvSpPr>
          <p:nvPr>
            <p:ph type="ctrTitle"/>
          </p:nvPr>
        </p:nvSpPr>
        <p:spPr>
          <a:xfrm>
            <a:off x="5289754" y="639097"/>
            <a:ext cx="6253317" cy="3686015"/>
          </a:xfrm>
        </p:spPr>
        <p:txBody>
          <a:bodyPr vert="horz" lIns="91440" tIns="45720" rIns="91440" bIns="45720" rtlCol="0" anchor="b">
            <a:normAutofit/>
          </a:bodyPr>
          <a:lstStyle/>
          <a:p>
            <a:pPr>
              <a:lnSpc>
                <a:spcPct val="90000"/>
              </a:lnSpc>
            </a:pPr>
            <a:r>
              <a:rPr lang="en-US" sz="3200" b="1" dirty="0">
                <a:solidFill>
                  <a:schemeClr val="tx1">
                    <a:lumMod val="85000"/>
                    <a:lumOff val="15000"/>
                  </a:schemeClr>
                </a:solidFill>
              </a:rPr>
              <a:t>How can data-driven analysis reveal meaningful patterns of health indicators across demographics and regions?</a:t>
            </a:r>
            <a:br>
              <a:rPr lang="en-US" sz="3200" b="1" dirty="0">
                <a:solidFill>
                  <a:schemeClr val="tx1">
                    <a:lumMod val="85000"/>
                    <a:lumOff val="15000"/>
                  </a:schemeClr>
                </a:solidFill>
              </a:rPr>
            </a:br>
            <a:br>
              <a:rPr lang="en-US" sz="3200" b="1" dirty="0">
                <a:solidFill>
                  <a:schemeClr val="tx1">
                    <a:lumMod val="85000"/>
                    <a:lumOff val="15000"/>
                  </a:schemeClr>
                </a:solidFill>
              </a:rPr>
            </a:br>
            <a:endParaRPr lang="en-US" sz="3200" dirty="0">
              <a:solidFill>
                <a:schemeClr val="tx1">
                  <a:lumMod val="85000"/>
                  <a:lumOff val="15000"/>
                </a:schemeClr>
              </a:solidFill>
            </a:endParaRPr>
          </a:p>
        </p:txBody>
      </p:sp>
      <p:sp>
        <p:nvSpPr>
          <p:cNvPr id="2" name="TextBox 1">
            <a:extLst>
              <a:ext uri="{FF2B5EF4-FFF2-40B4-BE49-F238E27FC236}">
                <a16:creationId xmlns:a16="http://schemas.microsoft.com/office/drawing/2014/main" id="{89929676-FE36-EFF5-275D-0F5FACB368AA}"/>
              </a:ext>
            </a:extLst>
          </p:cNvPr>
          <p:cNvSpPr txBox="1"/>
          <p:nvPr/>
        </p:nvSpPr>
        <p:spPr>
          <a:xfrm>
            <a:off x="5289753" y="4672739"/>
            <a:ext cx="6269347" cy="1021498"/>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en-US" sz="2400" b="1" cap="all" spc="200">
                <a:solidFill>
                  <a:schemeClr val="tx1">
                    <a:lumMod val="85000"/>
                    <a:lumOff val="15000"/>
                  </a:schemeClr>
                </a:solidFill>
              </a:rPr>
              <a:t>Let’s uncover the stories hidden in the numbers</a:t>
            </a:r>
            <a:endParaRPr lang="en-US" sz="2400" cap="all" spc="200">
              <a:solidFill>
                <a:schemeClr val="tx1">
                  <a:lumMod val="85000"/>
                  <a:lumOff val="15000"/>
                </a:schemeClr>
              </a:solidFill>
            </a:endParaRPr>
          </a:p>
        </p:txBody>
      </p:sp>
      <p:pic>
        <p:nvPicPr>
          <p:cNvPr id="1026" name="Picture 2" descr="Becoming a Health Data Analyst - University of San Diego">
            <a:extLst>
              <a:ext uri="{FF2B5EF4-FFF2-40B4-BE49-F238E27FC236}">
                <a16:creationId xmlns:a16="http://schemas.microsoft.com/office/drawing/2014/main" id="{86C00AD2-7A46-DF7B-D2BA-447C36AFA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680" r="48369" b="-1"/>
          <a:stretch/>
        </p:blipFill>
        <p:spPr bwMode="auto">
          <a:xfrm>
            <a:off x="-1" y="1"/>
            <a:ext cx="4635315"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63" name="Straight Connector 1062">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96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Photograph of the earth">
            <a:extLst>
              <a:ext uri="{FF2B5EF4-FFF2-40B4-BE49-F238E27FC236}">
                <a16:creationId xmlns:a16="http://schemas.microsoft.com/office/drawing/2014/main" id="{C616904B-3D73-9F4A-1EE6-9BDFBF0725DC}"/>
              </a:ext>
            </a:extLst>
          </p:cNvPr>
          <p:cNvPicPr>
            <a:picLocks noChangeAspect="1"/>
          </p:cNvPicPr>
          <p:nvPr/>
        </p:nvPicPr>
        <p:blipFill>
          <a:blip r:embed="rId3">
            <a:duotone>
              <a:schemeClr val="bg2">
                <a:shade val="45000"/>
                <a:satMod val="135000"/>
              </a:schemeClr>
              <a:prstClr val="white"/>
            </a:duotone>
            <a:alphaModFix amt="4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E2D89A6-28C6-E6B3-23C0-32900F8DED5A}"/>
              </a:ext>
            </a:extLst>
          </p:cNvPr>
          <p:cNvSpPr>
            <a:spLocks noGrp="1"/>
          </p:cNvSpPr>
          <p:nvPr>
            <p:ph type="title"/>
          </p:nvPr>
        </p:nvSpPr>
        <p:spPr>
          <a:xfrm>
            <a:off x="1097280" y="286603"/>
            <a:ext cx="10058400" cy="1450757"/>
          </a:xfrm>
        </p:spPr>
        <p:txBody>
          <a:bodyPr>
            <a:normAutofit/>
          </a:bodyPr>
          <a:lstStyle/>
          <a:p>
            <a:pPr algn="ctr"/>
            <a:r>
              <a:rPr lang="en-US" b="1" dirty="0"/>
              <a:t>DATA OVERVIEW</a:t>
            </a:r>
          </a:p>
        </p:txBody>
      </p:sp>
      <p:cxnSp>
        <p:nvCxnSpPr>
          <p:cNvPr id="23" name="Straight Connector 2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CC8D8A73-6F01-9F03-17EE-C3CDC02D8004}"/>
              </a:ext>
            </a:extLst>
          </p:cNvPr>
          <p:cNvSpPr>
            <a:spLocks noGrp="1" noChangeArrowheads="1"/>
          </p:cNvSpPr>
          <p:nvPr>
            <p:ph idx="1"/>
          </p:nvPr>
        </p:nvSpPr>
        <p:spPr bwMode="auto">
          <a:xfrm>
            <a:off x="1097280" y="2108201"/>
            <a:ext cx="10058400" cy="37608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defTabSz="914400" rtl="0" eaLnBrk="0" fontAlgn="base" latinLnBrk="0" hangingPunct="0">
              <a:lnSpc>
                <a:spcPct val="90000"/>
              </a:lnSpc>
              <a:spcBef>
                <a:spcPct val="0"/>
              </a:spcBef>
              <a:spcAft>
                <a:spcPts val="600"/>
              </a:spcAft>
              <a:buClrTx/>
              <a:buSzTx/>
              <a:buFont typeface="Wingdings" panose="05000000000000000000" pitchFamily="2" charset="2"/>
              <a:buChar char="Ø"/>
              <a:tabLst/>
            </a:pPr>
            <a:r>
              <a:rPr kumimoji="0" lang="en-US" altLang="en-US" sz="1600" b="1" i="0" u="none" strike="noStrike" cap="none" normalizeH="0" baseline="0">
                <a:ln>
                  <a:noFill/>
                </a:ln>
                <a:effectLst/>
                <a:latin typeface="Arial" panose="020B0604020202020204" pitchFamily="34" charset="0"/>
              </a:rPr>
              <a:t>Data Source</a:t>
            </a:r>
            <a:r>
              <a:rPr kumimoji="0" lang="en-US" altLang="en-US" sz="1600" b="0" i="0" u="none" strike="noStrike" cap="none" normalizeH="0" baseline="0">
                <a:ln>
                  <a:noFill/>
                </a:ln>
                <a:effectLst/>
                <a:latin typeface="Arial" panose="020B0604020202020204" pitchFamily="34" charset="0"/>
              </a:rPr>
              <a:t>: </a:t>
            </a:r>
          </a:p>
          <a:p>
            <a:pPr marL="0" marR="0" lvl="0" indent="0" defTabSz="914400" rtl="0" eaLnBrk="0" fontAlgn="base" latinLnBrk="0" hangingPunct="0">
              <a:lnSpc>
                <a:spcPct val="90000"/>
              </a:lnSpc>
              <a:spcBef>
                <a:spcPct val="0"/>
              </a:spcBef>
              <a:spcAft>
                <a:spcPts val="600"/>
              </a:spcAft>
              <a:buClrTx/>
              <a:buSzTx/>
              <a:buNone/>
              <a:tabLst/>
            </a:pPr>
            <a:r>
              <a:rPr lang="en-US" sz="1600">
                <a:latin typeface="Arial" panose="020B0604020202020204" pitchFamily="34" charset="0"/>
                <a:cs typeface="Arial" panose="020B0604020202020204" pitchFamily="34" charset="0"/>
              </a:rPr>
              <a:t>The dataset is from Canada's national statistical agency</a:t>
            </a:r>
            <a:endParaRPr kumimoji="0" lang="en-US" altLang="en-US" sz="1600" b="0" i="0" u="none" strike="noStrike" cap="none" normalizeH="0" baseline="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600" b="1" i="0" u="none" strike="noStrike" cap="none" normalizeH="0" baseline="0">
              <a:ln>
                <a:noFill/>
              </a:ln>
              <a:effectLst/>
              <a:latin typeface="Arial" panose="020B0604020202020204" pitchFamily="34" charset="0"/>
            </a:endParaRPr>
          </a:p>
          <a:p>
            <a:pPr marR="0" lvl="0" defTabSz="914400" rtl="0" eaLnBrk="0" fontAlgn="base" latinLnBrk="0" hangingPunct="0">
              <a:lnSpc>
                <a:spcPct val="90000"/>
              </a:lnSpc>
              <a:spcBef>
                <a:spcPct val="0"/>
              </a:spcBef>
              <a:spcAft>
                <a:spcPts val="600"/>
              </a:spcAft>
              <a:buClrTx/>
              <a:buSzTx/>
              <a:buFont typeface="Wingdings" panose="05000000000000000000" pitchFamily="2" charset="2"/>
              <a:buChar char="Ø"/>
              <a:tabLst/>
            </a:pPr>
            <a:r>
              <a:rPr kumimoji="0" lang="en-US" altLang="en-US" sz="1600" b="1" i="0" u="none" strike="noStrike" cap="none" normalizeH="0" baseline="0">
                <a:ln>
                  <a:noFill/>
                </a:ln>
                <a:effectLst/>
                <a:latin typeface="Arial" panose="020B0604020202020204" pitchFamily="34" charset="0"/>
              </a:rPr>
              <a:t>Data Type</a:t>
            </a:r>
            <a:r>
              <a:rPr kumimoji="0" lang="en-US" altLang="en-US" sz="16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600" b="0" i="0" u="none" strike="noStrike" cap="none" normalizeH="0" baseline="0">
                <a:ln>
                  <a:noFill/>
                </a:ln>
                <a:effectLst/>
                <a:latin typeface="Arial" panose="020B0604020202020204" pitchFamily="34" charset="0"/>
              </a:rPr>
              <a:t>Mixed: </a:t>
            </a:r>
            <a:r>
              <a:rPr kumimoji="0" lang="en-US" altLang="en-US" sz="1600" b="1" i="0" u="none" strike="noStrike" cap="none" normalizeH="0" baseline="0">
                <a:ln>
                  <a:noFill/>
                </a:ln>
                <a:effectLst/>
                <a:latin typeface="Arial" panose="020B0604020202020204" pitchFamily="34" charset="0"/>
              </a:rPr>
              <a:t>Categorical</a:t>
            </a:r>
            <a:r>
              <a:rPr kumimoji="0" lang="en-US" altLang="en-US" sz="1600" b="0" i="0" u="none" strike="noStrike" cap="none" normalizeH="0" baseline="0">
                <a:ln>
                  <a:noFill/>
                </a:ln>
                <a:effectLst/>
                <a:latin typeface="Arial" panose="020B0604020202020204" pitchFamily="34" charset="0"/>
              </a:rPr>
              <a:t> (e.g., Gender, Age Group, Geography) and </a:t>
            </a:r>
            <a:r>
              <a:rPr kumimoji="0" lang="en-US" altLang="en-US" sz="1600" b="1" i="0" u="none" strike="noStrike" cap="none" normalizeH="0" baseline="0">
                <a:ln>
                  <a:noFill/>
                </a:ln>
                <a:effectLst/>
                <a:latin typeface="Arial" panose="020B0604020202020204" pitchFamily="34" charset="0"/>
              </a:rPr>
              <a:t>Numerical</a:t>
            </a:r>
            <a:r>
              <a:rPr kumimoji="0" lang="en-US" altLang="en-US" sz="1600" b="0" i="0" u="none" strike="noStrike" cap="none" normalizeH="0" baseline="0">
                <a:ln>
                  <a:noFill/>
                </a:ln>
                <a:effectLst/>
                <a:latin typeface="Arial" panose="020B0604020202020204" pitchFamily="34" charset="0"/>
              </a:rPr>
              <a:t> (e.g., Indicator values).</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600" b="1" i="0" u="none" strike="noStrike" cap="none" normalizeH="0" baseline="0">
              <a:ln>
                <a:noFill/>
              </a:ln>
              <a:effectLst/>
              <a:latin typeface="Arial" panose="020B0604020202020204" pitchFamily="34" charset="0"/>
            </a:endParaRPr>
          </a:p>
          <a:p>
            <a:pPr marR="0" lvl="0" defTabSz="914400" rtl="0" eaLnBrk="0" fontAlgn="base" latinLnBrk="0" hangingPunct="0">
              <a:lnSpc>
                <a:spcPct val="90000"/>
              </a:lnSpc>
              <a:spcBef>
                <a:spcPct val="0"/>
              </a:spcBef>
              <a:spcAft>
                <a:spcPts val="600"/>
              </a:spcAft>
              <a:buClrTx/>
              <a:buSzTx/>
              <a:buFont typeface="Wingdings" panose="05000000000000000000" pitchFamily="2" charset="2"/>
              <a:buChar char="Ø"/>
              <a:tabLst/>
            </a:pPr>
            <a:r>
              <a:rPr kumimoji="0" lang="en-US" altLang="en-US" sz="1600" b="1" i="0" u="none" strike="noStrike" cap="none" normalizeH="0" baseline="0">
                <a:ln>
                  <a:noFill/>
                </a:ln>
                <a:effectLst/>
                <a:latin typeface="Arial" panose="020B0604020202020204" pitchFamily="34" charset="0"/>
              </a:rPr>
              <a:t>Key Variables</a:t>
            </a:r>
            <a:r>
              <a:rPr kumimoji="0" lang="en-US" altLang="en-US" sz="16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Geography</a:t>
            </a:r>
            <a:r>
              <a:rPr kumimoji="0" lang="en-US" altLang="en-US" sz="1600" b="0" i="0" u="none" strike="noStrike" cap="none" normalizeH="0" baseline="0">
                <a:ln>
                  <a:noFill/>
                </a:ln>
                <a:effectLst/>
                <a:latin typeface="Arial" panose="020B0604020202020204" pitchFamily="34" charset="0"/>
              </a:rPr>
              <a:t>: Regions analyzed (e.g., Canada or specific provinces).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Age Group</a:t>
            </a:r>
            <a:r>
              <a:rPr kumimoji="0" lang="en-US" altLang="en-US" sz="1600" b="0" i="0" u="none" strike="noStrike" cap="none" normalizeH="0" baseline="0">
                <a:ln>
                  <a:noFill/>
                </a:ln>
                <a:effectLst/>
                <a:latin typeface="Arial" panose="020B0604020202020204" pitchFamily="34" charset="0"/>
              </a:rPr>
              <a:t>: Age categories such as "12 to 17 years" or broader ranges.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Gender</a:t>
            </a:r>
            <a:r>
              <a:rPr kumimoji="0" lang="en-US" altLang="en-US" sz="1600" b="0" i="0" u="none" strike="noStrike" cap="none" normalizeH="0" baseline="0">
                <a:ln>
                  <a:noFill/>
                </a:ln>
                <a:effectLst/>
                <a:latin typeface="Arial" panose="020B0604020202020204" pitchFamily="34" charset="0"/>
              </a:rPr>
              <a:t>: Male, Female, and combined totals.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Indicators</a:t>
            </a:r>
            <a:r>
              <a:rPr kumimoji="0" lang="en-US" altLang="en-US" sz="1600" b="0" i="0" u="none" strike="noStrike" cap="none" normalizeH="0" baseline="0">
                <a:ln>
                  <a:noFill/>
                </a:ln>
                <a:effectLst/>
                <a:latin typeface="Arial" panose="020B0604020202020204" pitchFamily="34" charset="0"/>
              </a:rPr>
              <a:t>: Health metrics like "Perceived health" or confidence intervals.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Value</a:t>
            </a:r>
            <a:r>
              <a:rPr kumimoji="0" lang="en-US" altLang="en-US" sz="1600" b="0" i="0" u="none" strike="noStrike" cap="none" normalizeH="0" baseline="0">
                <a:ln>
                  <a:noFill/>
                </a:ln>
                <a:effectLst/>
                <a:latin typeface="Arial" panose="020B0604020202020204" pitchFamily="34" charset="0"/>
              </a:rPr>
              <a:t>: Numeric representation of the indicator.</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p:txBody>
      </p:sp>
      <p:sp>
        <p:nvSpPr>
          <p:cNvPr id="25" name="Rectangle 2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9368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9" name="Straight Connector 5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descr="A diagram of a number of indicators&#10;&#10;Description automatically generated with medium confidence">
            <a:extLst>
              <a:ext uri="{FF2B5EF4-FFF2-40B4-BE49-F238E27FC236}">
                <a16:creationId xmlns:a16="http://schemas.microsoft.com/office/drawing/2014/main" id="{EB9ECEFC-64F9-545C-59D9-6E9ABCD172EA}"/>
              </a:ext>
            </a:extLst>
          </p:cNvPr>
          <p:cNvPicPr>
            <a:picLocks noChangeAspect="1"/>
          </p:cNvPicPr>
          <p:nvPr/>
        </p:nvPicPr>
        <p:blipFill>
          <a:blip r:embed="rId3"/>
          <a:srcRect t="207" r="-1" b="206"/>
          <a:stretch/>
        </p:blipFill>
        <p:spPr>
          <a:xfrm>
            <a:off x="633999" y="640080"/>
            <a:ext cx="6275667" cy="5577840"/>
          </a:xfrm>
          <a:prstGeom prst="rect">
            <a:avLst/>
          </a:prstGeom>
        </p:spPr>
      </p:pic>
      <p:sp>
        <p:nvSpPr>
          <p:cNvPr id="63" name="Rectangle 62">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6D93DDF4-C037-4FC4-B016-4EE5B1CA8B98}"/>
              </a:ext>
            </a:extLst>
          </p:cNvPr>
          <p:cNvSpPr txBox="1"/>
          <p:nvPr/>
        </p:nvSpPr>
        <p:spPr>
          <a:xfrm>
            <a:off x="8096885" y="640080"/>
            <a:ext cx="3659246" cy="28861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spc="-50">
                <a:solidFill>
                  <a:srgbClr val="FFFFFF"/>
                </a:solidFill>
                <a:latin typeface="+mj-lt"/>
                <a:ea typeface="+mj-ea"/>
                <a:cs typeface="+mj-cs"/>
              </a:rPr>
              <a:t>Heat map to find correlation</a:t>
            </a:r>
          </a:p>
        </p:txBody>
      </p:sp>
      <p:cxnSp>
        <p:nvCxnSpPr>
          <p:cNvPr id="65" name="Straight Connector 64">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608596-AFD1-A3EA-62D5-929FC2D8BE0D}"/>
              </a:ext>
            </a:extLst>
          </p:cNvPr>
          <p:cNvSpPr txBox="1"/>
          <p:nvPr/>
        </p:nvSpPr>
        <p:spPr>
          <a:xfrm>
            <a:off x="1097280" y="2108201"/>
            <a:ext cx="10058400" cy="3760891"/>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4120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6EDF46-F7BC-9466-A98C-AB1433ED1F39}"/>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9" name="Straight Connector 5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822FF518-2F96-9E98-0E13-90C24746803A}"/>
              </a:ext>
            </a:extLst>
          </p:cNvPr>
          <p:cNvSpPr txBox="1"/>
          <p:nvPr/>
        </p:nvSpPr>
        <p:spPr>
          <a:xfrm>
            <a:off x="435869" y="640080"/>
            <a:ext cx="3659246" cy="28626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spc="-50" dirty="0">
                <a:solidFill>
                  <a:srgbClr val="FFFFFF"/>
                </a:solidFill>
                <a:latin typeface="+mj-lt"/>
                <a:ea typeface="+mj-ea"/>
                <a:cs typeface="+mj-cs"/>
              </a:rPr>
              <a:t>Box plot to find skewness</a:t>
            </a:r>
          </a:p>
        </p:txBody>
      </p:sp>
      <p:cxnSp>
        <p:nvCxnSpPr>
          <p:cNvPr id="65" name="Straight Connector 6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60C4C1D-4E91-6A04-4216-B902E727AAC5}"/>
              </a:ext>
            </a:extLst>
          </p:cNvPr>
          <p:cNvPicPr>
            <a:picLocks noChangeAspect="1"/>
          </p:cNvPicPr>
          <p:nvPr/>
        </p:nvPicPr>
        <p:blipFill>
          <a:blip r:embed="rId3"/>
          <a:stretch>
            <a:fillRect/>
          </a:stretch>
        </p:blipFill>
        <p:spPr>
          <a:xfrm>
            <a:off x="5282335" y="1130537"/>
            <a:ext cx="6275667" cy="4596926"/>
          </a:xfrm>
          <a:prstGeom prst="rect">
            <a:avLst/>
          </a:prstGeom>
        </p:spPr>
      </p:pic>
      <p:sp>
        <p:nvSpPr>
          <p:cNvPr id="3" name="TextBox 2">
            <a:extLst>
              <a:ext uri="{FF2B5EF4-FFF2-40B4-BE49-F238E27FC236}">
                <a16:creationId xmlns:a16="http://schemas.microsoft.com/office/drawing/2014/main" id="{7D21F07C-DE32-AE36-4BDF-21763793E3B1}"/>
              </a:ext>
            </a:extLst>
          </p:cNvPr>
          <p:cNvSpPr txBox="1"/>
          <p:nvPr/>
        </p:nvSpPr>
        <p:spPr>
          <a:xfrm>
            <a:off x="1097280" y="2108201"/>
            <a:ext cx="10058400" cy="3760891"/>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49379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5D1E1D-58A8-45D3-1BE7-75A54DB93D5F}"/>
            </a:ext>
          </a:extLst>
        </p:cNvPr>
        <p:cNvGrpSpPr/>
        <p:nvPr/>
      </p:nvGrpSpPr>
      <p:grpSpPr>
        <a:xfrm>
          <a:off x="0" y="0"/>
          <a:ext cx="0" cy="0"/>
          <a:chOff x="0" y="0"/>
          <a:chExt cx="0" cy="0"/>
        </a:xfrm>
      </p:grpSpPr>
      <p:sp>
        <p:nvSpPr>
          <p:cNvPr id="81" name="Rectangle 8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3" name="Straight Connector 8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744E4F-9618-00C6-143C-6F4C2656E1C1}"/>
              </a:ext>
            </a:extLst>
          </p:cNvPr>
          <p:cNvSpPr txBox="1"/>
          <p:nvPr/>
        </p:nvSpPr>
        <p:spPr>
          <a:xfrm>
            <a:off x="444842" y="4374204"/>
            <a:ext cx="11145795" cy="10293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300" b="1" spc="-50" dirty="0">
                <a:solidFill>
                  <a:schemeClr val="tx1">
                    <a:lumMod val="85000"/>
                    <a:lumOff val="15000"/>
                  </a:schemeClr>
                </a:solidFill>
                <a:latin typeface="+mj-lt"/>
                <a:ea typeface="+mj-ea"/>
                <a:cs typeface="+mj-cs"/>
              </a:rPr>
              <a:t>Comparison of health indicator based on Gender (0-male, 1-female)</a:t>
            </a:r>
          </a:p>
        </p:txBody>
      </p:sp>
      <p:pic>
        <p:nvPicPr>
          <p:cNvPr id="8" name="Picture 7">
            <a:extLst>
              <a:ext uri="{FF2B5EF4-FFF2-40B4-BE49-F238E27FC236}">
                <a16:creationId xmlns:a16="http://schemas.microsoft.com/office/drawing/2014/main" id="{DE5C8467-7198-DDA3-36D9-4B04B75F07BC}"/>
              </a:ext>
            </a:extLst>
          </p:cNvPr>
          <p:cNvPicPr>
            <a:picLocks noChangeAspect="1"/>
          </p:cNvPicPr>
          <p:nvPr/>
        </p:nvPicPr>
        <p:blipFill>
          <a:blip r:embed="rId3"/>
          <a:stretch>
            <a:fillRect/>
          </a:stretch>
        </p:blipFill>
        <p:spPr>
          <a:xfrm>
            <a:off x="1551412" y="1394430"/>
            <a:ext cx="7514900" cy="3494428"/>
          </a:xfrm>
          <a:prstGeom prst="rect">
            <a:avLst/>
          </a:prstGeom>
        </p:spPr>
      </p:pic>
      <p:cxnSp>
        <p:nvCxnSpPr>
          <p:cNvPr id="87" name="Straight Connector 8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79C6E481-1773-C16C-A4BA-C62721474C04}"/>
              </a:ext>
            </a:extLst>
          </p:cNvPr>
          <p:cNvSpPr txBox="1"/>
          <p:nvPr/>
        </p:nvSpPr>
        <p:spPr>
          <a:xfrm>
            <a:off x="2139246" y="0"/>
            <a:ext cx="11145795" cy="10293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0" i="0" dirty="0">
                <a:solidFill>
                  <a:srgbClr val="202124"/>
                </a:solidFill>
                <a:effectLst/>
                <a:latin typeface="Roboto" panose="02000000000000000000" pitchFamily="2" charset="0"/>
              </a:rPr>
              <a:t>Exploratory data analysis (EDA)</a:t>
            </a:r>
            <a:endParaRPr lang="en-US" sz="3300" b="1"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45608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7CD7DB-7B49-F3CF-1A1A-1F878F9703AD}"/>
            </a:ext>
          </a:extLst>
        </p:cNvPr>
        <p:cNvGrpSpPr/>
        <p:nvPr/>
      </p:nvGrpSpPr>
      <p:grpSpPr>
        <a:xfrm>
          <a:off x="0" y="0"/>
          <a:ext cx="0" cy="0"/>
          <a:chOff x="0" y="0"/>
          <a:chExt cx="0" cy="0"/>
        </a:xfrm>
      </p:grpSpPr>
      <p:sp>
        <p:nvSpPr>
          <p:cNvPr id="94" name="Rectangle 9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96" name="Straight Connector 9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8" name="Rectangle 97">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E64C79-840E-13C5-047A-D2590C2B76A1}"/>
              </a:ext>
            </a:extLst>
          </p:cNvPr>
          <p:cNvSpPr txBox="1"/>
          <p:nvPr/>
        </p:nvSpPr>
        <p:spPr>
          <a:xfrm>
            <a:off x="1187355" y="4374204"/>
            <a:ext cx="9818390" cy="1029308"/>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3300" b="1" spc="-50" dirty="0">
                <a:solidFill>
                  <a:schemeClr val="tx1">
                    <a:lumMod val="85000"/>
                    <a:lumOff val="15000"/>
                  </a:schemeClr>
                </a:solidFill>
                <a:latin typeface="+mj-lt"/>
                <a:ea typeface="+mj-ea"/>
                <a:cs typeface="+mj-cs"/>
              </a:rPr>
              <a:t>Gender in specific to age groups</a:t>
            </a:r>
          </a:p>
          <a:p>
            <a:pPr algn="ctr">
              <a:lnSpc>
                <a:spcPct val="90000"/>
              </a:lnSpc>
              <a:spcBef>
                <a:spcPct val="0"/>
              </a:spcBef>
              <a:spcAft>
                <a:spcPts val="600"/>
              </a:spcAft>
            </a:pPr>
            <a:r>
              <a:rPr lang="en-US" sz="3300" b="1" spc="-50" dirty="0">
                <a:solidFill>
                  <a:schemeClr val="tx1">
                    <a:lumMod val="85000"/>
                    <a:lumOff val="15000"/>
                  </a:schemeClr>
                </a:solidFill>
                <a:latin typeface="+mj-lt"/>
                <a:ea typeface="+mj-ea"/>
                <a:cs typeface="+mj-cs"/>
              </a:rPr>
              <a:t>(0 is 12-15yrs, 1 is 15-17yrs)</a:t>
            </a:r>
          </a:p>
        </p:txBody>
      </p:sp>
      <p:pic>
        <p:nvPicPr>
          <p:cNvPr id="3" name="Picture 2">
            <a:extLst>
              <a:ext uri="{FF2B5EF4-FFF2-40B4-BE49-F238E27FC236}">
                <a16:creationId xmlns:a16="http://schemas.microsoft.com/office/drawing/2014/main" id="{947E1835-7C9A-C847-E654-5665EAEED816}"/>
              </a:ext>
            </a:extLst>
          </p:cNvPr>
          <p:cNvPicPr>
            <a:picLocks noChangeAspect="1"/>
          </p:cNvPicPr>
          <p:nvPr/>
        </p:nvPicPr>
        <p:blipFill>
          <a:blip r:embed="rId3"/>
          <a:stretch>
            <a:fillRect/>
          </a:stretch>
        </p:blipFill>
        <p:spPr>
          <a:xfrm>
            <a:off x="1817064" y="170165"/>
            <a:ext cx="7032468" cy="4201901"/>
          </a:xfrm>
          <a:prstGeom prst="rect">
            <a:avLst/>
          </a:prstGeom>
        </p:spPr>
      </p:pic>
      <p:cxnSp>
        <p:nvCxnSpPr>
          <p:cNvPr id="100" name="Straight Connector 99">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7634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038005-A422-3BA2-BA9A-E5C5FE0D1642}"/>
            </a:ext>
          </a:extLst>
        </p:cNvPr>
        <p:cNvGrpSpPr/>
        <p:nvPr/>
      </p:nvGrpSpPr>
      <p:grpSpPr>
        <a:xfrm>
          <a:off x="0" y="0"/>
          <a:ext cx="0" cy="0"/>
          <a:chOff x="0" y="0"/>
          <a:chExt cx="0" cy="0"/>
        </a:xfrm>
      </p:grpSpPr>
      <p:sp>
        <p:nvSpPr>
          <p:cNvPr id="120" name="Rectangle 1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2" name="Straight Connector 1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4" name="Rectangle 123">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316D4E-55EF-E46D-89F5-A18D3ABB4D07}"/>
              </a:ext>
            </a:extLst>
          </p:cNvPr>
          <p:cNvSpPr txBox="1"/>
          <p:nvPr/>
        </p:nvSpPr>
        <p:spPr>
          <a:xfrm>
            <a:off x="1097280" y="758952"/>
            <a:ext cx="5536780"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200" b="1" spc="-50">
                <a:solidFill>
                  <a:schemeClr val="tx1">
                    <a:lumMod val="85000"/>
                    <a:lumOff val="15000"/>
                  </a:schemeClr>
                </a:solidFill>
                <a:latin typeface="+mj-lt"/>
                <a:ea typeface="+mj-ea"/>
                <a:cs typeface="+mj-cs"/>
              </a:rPr>
              <a:t>Health indicators in aspect to different Provinces</a:t>
            </a:r>
          </a:p>
        </p:txBody>
      </p:sp>
      <p:cxnSp>
        <p:nvCxnSpPr>
          <p:cNvPr id="126" name="Straight Connector 125">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4ED6752-1B02-1436-E864-FE77FB7F8367}"/>
              </a:ext>
            </a:extLst>
          </p:cNvPr>
          <p:cNvPicPr>
            <a:picLocks noChangeAspect="1"/>
          </p:cNvPicPr>
          <p:nvPr/>
        </p:nvPicPr>
        <p:blipFill>
          <a:blip r:embed="rId3"/>
          <a:stretch>
            <a:fillRect/>
          </a:stretch>
        </p:blipFill>
        <p:spPr>
          <a:xfrm>
            <a:off x="7545677" y="645354"/>
            <a:ext cx="3841219" cy="5037665"/>
          </a:xfrm>
          <a:prstGeom prst="rect">
            <a:avLst/>
          </a:prstGeom>
        </p:spPr>
      </p:pic>
      <p:sp>
        <p:nvSpPr>
          <p:cNvPr id="128" name="Rectangle 127">
            <a:extLst>
              <a:ext uri="{FF2B5EF4-FFF2-40B4-BE49-F238E27FC236}">
                <a16:creationId xmlns:a16="http://schemas.microsoft.com/office/drawing/2014/main" id="{596FA172-921E-4C46-94E3-3FC0695A7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0828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79EA02-7993-7DD6-4820-F2B62CCD3A23}"/>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0598C26C-3215-59DF-AE47-DE2BE4756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36753612-D710-2A36-4578-48FD6F843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A0C3F94-3B97-5849-B633-89BFB0C0D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372B3E7-F420-3A4C-424E-F0436278A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13677AE-C5B6-DBA0-6BA0-893524BA2900}"/>
              </a:ext>
            </a:extLst>
          </p:cNvPr>
          <p:cNvSpPr>
            <a:spLocks noGrp="1"/>
          </p:cNvSpPr>
          <p:nvPr>
            <p:ph type="title"/>
          </p:nvPr>
        </p:nvSpPr>
        <p:spPr>
          <a:xfrm>
            <a:off x="3766146" y="601207"/>
            <a:ext cx="4659708" cy="1050958"/>
          </a:xfrm>
        </p:spPr>
        <p:txBody>
          <a:bodyPr vert="horz" lIns="91440" tIns="45720" rIns="91440" bIns="45720" rtlCol="0" anchor="ctr">
            <a:normAutofit/>
          </a:bodyPr>
          <a:lstStyle/>
          <a:p>
            <a:r>
              <a:rPr lang="en-US" b="1">
                <a:solidFill>
                  <a:srgbClr val="FFFFFF"/>
                </a:solidFill>
              </a:rPr>
              <a:t>Evaluation Metrics</a:t>
            </a:r>
            <a:endParaRPr lang="en-US" b="1" dirty="0">
              <a:solidFill>
                <a:srgbClr val="FFFFFF"/>
              </a:solidFill>
            </a:endParaRPr>
          </a:p>
        </p:txBody>
      </p:sp>
      <p:sp>
        <p:nvSpPr>
          <p:cNvPr id="3" name="Content Placeholder 2">
            <a:extLst>
              <a:ext uri="{FF2B5EF4-FFF2-40B4-BE49-F238E27FC236}">
                <a16:creationId xmlns:a16="http://schemas.microsoft.com/office/drawing/2014/main" id="{D095ACD9-B7A4-9CE5-5620-6F4E3113EE18}"/>
              </a:ext>
            </a:extLst>
          </p:cNvPr>
          <p:cNvSpPr>
            <a:spLocks noGrp="1"/>
          </p:cNvSpPr>
          <p:nvPr>
            <p:ph idx="1"/>
          </p:nvPr>
        </p:nvSpPr>
        <p:spPr>
          <a:xfrm>
            <a:off x="1003149" y="2142595"/>
            <a:ext cx="10466956" cy="4114197"/>
          </a:xfrm>
        </p:spPr>
        <p:txBody>
          <a:bodyPr vert="horz" lIns="0" tIns="45720" rIns="0" bIns="45720" rtlCol="0">
            <a:noAutofit/>
          </a:bodyPr>
          <a:lstStyle/>
          <a:p>
            <a:pPr marL="171450" indent="-171450">
              <a:buFont typeface="Wingdings" panose="05000000000000000000" pitchFamily="2" charset="2"/>
              <a:buChar char="Ø"/>
            </a:pPr>
            <a:r>
              <a:rPr lang="en-US" sz="1600" b="1" dirty="0"/>
              <a:t>Model Evaluation Metrics: Random Forest Regressor</a:t>
            </a:r>
          </a:p>
          <a:p>
            <a:pPr>
              <a:buFont typeface="Arial" panose="020B0604020202020204" pitchFamily="34" charset="0"/>
              <a:buChar char="•"/>
            </a:pPr>
            <a:r>
              <a:rPr lang="en-US" sz="1600" b="1" dirty="0"/>
              <a:t>Mean Squared Error (MSE):</a:t>
            </a:r>
            <a:r>
              <a:rPr lang="en-US" sz="1600" dirty="0"/>
              <a:t> 168.5432</a:t>
            </a:r>
          </a:p>
          <a:p>
            <a:pPr>
              <a:buFont typeface="Arial" panose="020B0604020202020204" pitchFamily="34" charset="0"/>
              <a:buChar char="•"/>
            </a:pPr>
            <a:r>
              <a:rPr lang="en-US" sz="1600" b="1" dirty="0"/>
              <a:t>R-squared (R²):</a:t>
            </a:r>
            <a:r>
              <a:rPr lang="en-US" sz="1600" dirty="0"/>
              <a:t> 0.8439</a:t>
            </a:r>
          </a:p>
          <a:p>
            <a:pPr marL="285750" indent="-285750">
              <a:buFont typeface="Wingdings" panose="05000000000000000000" pitchFamily="2" charset="2"/>
              <a:buChar char="Ø"/>
            </a:pPr>
            <a:r>
              <a:rPr lang="en-US" sz="1600" dirty="0"/>
              <a:t>The performance metrics suggest that the Random Forest Regressor is well-suited for the task, although there may still be opportunities to refine the model for greater accuracy (e.g., through hyperparameter tuning, additional feature engineering.)</a:t>
            </a:r>
          </a:p>
          <a:p>
            <a:pPr marL="171450" indent="-171450">
              <a:buFont typeface="Wingdings" panose="05000000000000000000" pitchFamily="2" charset="2"/>
              <a:buChar char="Ø"/>
            </a:pPr>
            <a:r>
              <a:rPr lang="en-US" sz="1600" b="1" dirty="0"/>
              <a:t>Model Evaluation Metrics: Gradient boosting Regressor</a:t>
            </a:r>
          </a:p>
          <a:p>
            <a:pPr>
              <a:buFont typeface="Arial" panose="020B0604020202020204" pitchFamily="34" charset="0"/>
              <a:buChar char="•"/>
            </a:pPr>
            <a:r>
              <a:rPr lang="en-US" sz="1600" b="1" dirty="0"/>
              <a:t>Mean Squared Error (MSE):</a:t>
            </a:r>
            <a:r>
              <a:rPr lang="en-US" sz="1600" dirty="0"/>
              <a:t> 155.4664</a:t>
            </a:r>
          </a:p>
          <a:p>
            <a:pPr>
              <a:buFont typeface="Arial" panose="020B0604020202020204" pitchFamily="34" charset="0"/>
              <a:buChar char="•"/>
            </a:pPr>
            <a:r>
              <a:rPr lang="en-US" sz="1600" b="1" dirty="0"/>
              <a:t>R-squared (R²):</a:t>
            </a:r>
            <a:r>
              <a:rPr lang="en-US" sz="1600" dirty="0"/>
              <a:t> 0.8569</a:t>
            </a:r>
          </a:p>
          <a:p>
            <a:pPr marL="285750" indent="-285750">
              <a:buFont typeface="Wingdings" panose="05000000000000000000" pitchFamily="2" charset="2"/>
              <a:buChar char="Ø"/>
            </a:pPr>
            <a:r>
              <a:rPr lang="en-US" sz="1600" dirty="0"/>
              <a:t>The metrics shows that the Gradient Boosting model is able to fit the data well and is better at explaining the relationship between the features and the target compared to many other models.</a:t>
            </a:r>
          </a:p>
        </p:txBody>
      </p:sp>
      <p:sp>
        <p:nvSpPr>
          <p:cNvPr id="29" name="Rectangle 28">
            <a:extLst>
              <a:ext uri="{FF2B5EF4-FFF2-40B4-BE49-F238E27FC236}">
                <a16:creationId xmlns:a16="http://schemas.microsoft.com/office/drawing/2014/main" id="{A5EE5D13-61A4-6D30-2BA6-79FBA3CBA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1247610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DF0338-C524-4CF6-9268-3569B6574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E6FD3E-3033-4D44-9759-980DCC3E7F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A887178-918B-41B5-90B5-AF84E76A422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{DADA5765-4F3D-46BB-BAA2-76FFF507186E}tf22581678_win32</Template>
  <TotalTime>298</TotalTime>
  <Words>1711</Words>
  <Application>Microsoft Office PowerPoint</Application>
  <PresentationFormat>Widescreen</PresentationFormat>
  <Paragraphs>97</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Roboto</vt:lpstr>
      <vt:lpstr>Wingdings</vt:lpstr>
      <vt:lpstr>RetrospectVTI</vt:lpstr>
      <vt:lpstr>Health Perceptions Across Age and Gender:  A Comprehensive Analysis of Canadian Health Indicators </vt:lpstr>
      <vt:lpstr>How can data-driven analysis reveal meaningful patterns of health indicators across demographics and regions?  </vt:lpstr>
      <vt:lpstr>DATA OVERVIEW</vt:lpstr>
      <vt:lpstr>PowerPoint Presentation</vt:lpstr>
      <vt:lpstr>PowerPoint Presentation</vt:lpstr>
      <vt:lpstr>PowerPoint Presentation</vt:lpstr>
      <vt:lpstr>PowerPoint Presentation</vt:lpstr>
      <vt:lpstr>PowerPoint Presentation</vt:lpstr>
      <vt:lpstr>Evaluation Metrics</vt:lpstr>
      <vt:lpstr>Model Comparison</vt:lpstr>
      <vt:lpstr>Implication</vt:lpstr>
      <vt:lpstr>Recommendations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Mehta Khushali</dc:creator>
  <cp:lastModifiedBy>Surya Mathan</cp:lastModifiedBy>
  <cp:revision>7</cp:revision>
  <dcterms:created xsi:type="dcterms:W3CDTF">2024-12-06T07:08:54Z</dcterms:created>
  <dcterms:modified xsi:type="dcterms:W3CDTF">2025-01-31T00:13:32Z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