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68" r:id="rId5"/>
    <p:sldId id="269" r:id="rId6"/>
    <p:sldId id="270" r:id="rId7"/>
    <p:sldId id="271" r:id="rId8"/>
    <p:sldId id="283" r:id="rId9"/>
    <p:sldId id="284" r:id="rId10"/>
    <p:sldId id="285" r:id="rId11"/>
    <p:sldId id="286" r:id="rId12"/>
    <p:sldId id="272" r:id="rId13"/>
    <p:sldId id="287" r:id="rId14"/>
    <p:sldId id="291" r:id="rId15"/>
    <p:sldId id="292" r:id="rId16"/>
    <p:sldId id="304" r:id="rId17"/>
    <p:sldId id="293" r:id="rId18"/>
    <p:sldId id="294" r:id="rId19"/>
    <p:sldId id="295" r:id="rId20"/>
    <p:sldId id="296" r:id="rId21"/>
    <p:sldId id="297" r:id="rId22"/>
    <p:sldId id="298" r:id="rId23"/>
    <p:sldId id="299" r:id="rId24"/>
    <p:sldId id="300" r:id="rId25"/>
    <p:sldId id="301" r:id="rId26"/>
    <p:sldId id="302" r:id="rId27"/>
    <p:sldId id="303" r:id="rId28"/>
    <p:sldId id="289"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62" y="197"/>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pPr/>
              <a:t>4/2/2025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pPr/>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pPr/>
              <a:t>4/2/2025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pPr/>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pPr/>
              <a:t>4/2/2025</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pPr/>
              <a:t>4/2/2025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pPr/>
              <a:t>4/2/2025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pPr/>
              <a:t>4/2/2025</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pPr/>
              <a:t>4/2/2025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pPr/>
              <a:t>4/2/2025</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pPr/>
              <a:t>4/2/2025</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pPr/>
              <a:t>4/2/2025</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pPr/>
              <a:t>4/2/2025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pPr/>
              <a:t>4/2/2025</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377" y="551805"/>
            <a:ext cx="6858000" cy="2154274"/>
          </a:xfrm>
        </p:spPr>
        <p:txBody>
          <a:bodyPr>
            <a:normAutofit/>
          </a:bodyPr>
          <a:lstStyle/>
          <a:p>
            <a:r>
              <a:rPr lang="en-US" sz="4000" b="1" dirty="0">
                <a:cs typeface="Times New Roman" panose="02020603050405020304" pitchFamily="18" charset="0"/>
              </a:rPr>
              <a:t>Revolutionizing Interior Design with Augmented Reality in </a:t>
            </a:r>
            <a:r>
              <a:rPr lang="en-US" sz="4000" b="1" dirty="0" err="1">
                <a:cs typeface="Times New Roman" panose="02020603050405020304" pitchFamily="18" charset="0"/>
              </a:rPr>
              <a:t>hospitalS</a:t>
            </a:r>
            <a:endParaRPr lang="en-US" sz="4000" b="1" dirty="0">
              <a:cs typeface="Times New Roman" panose="02020603050405020304" pitchFamily="18" charset="0"/>
            </a:endParaRPr>
          </a:p>
        </p:txBody>
      </p:sp>
      <p:sp>
        <p:nvSpPr>
          <p:cNvPr id="3" name="Subtitle 2"/>
          <p:cNvSpPr>
            <a:spLocks noGrp="1"/>
          </p:cNvSpPr>
          <p:nvPr>
            <p:ph type="subTitle" idx="1"/>
          </p:nvPr>
        </p:nvSpPr>
        <p:spPr>
          <a:xfrm>
            <a:off x="537882" y="3567953"/>
            <a:ext cx="6858000" cy="284236"/>
          </a:xfrm>
        </p:spPr>
        <p:txBody>
          <a:bodyPr>
            <a:normAutofit fontScale="25000" lnSpcReduction="20000"/>
          </a:bodyPr>
          <a:lstStyle/>
          <a:p>
            <a:pPr algn="ctr"/>
            <a:r>
              <a:rPr lang="en-US" sz="7200" u="sng" dirty="0"/>
              <a:t>TEAM MEMBERS</a:t>
            </a:r>
          </a:p>
          <a:p>
            <a:pPr algn="ctr"/>
            <a:endParaRPr lang="en-US" sz="7200" u="sng" dirty="0"/>
          </a:p>
          <a:p>
            <a:pPr algn="ctr"/>
            <a:r>
              <a:rPr lang="en-US" sz="7200" dirty="0"/>
              <a:t>    MIRUDHULAA M-21MIC0011</a:t>
            </a:r>
          </a:p>
          <a:p>
            <a:pPr algn="ctr"/>
            <a:endParaRPr lang="en-US" sz="7200" dirty="0"/>
          </a:p>
          <a:p>
            <a:pPr algn="ctr"/>
            <a:r>
              <a:rPr lang="en-US" sz="7200" dirty="0"/>
              <a:t>    SURYA R -21MIC0064</a:t>
            </a:r>
          </a:p>
          <a:p>
            <a:pPr algn="ctr"/>
            <a:endParaRPr lang="en-US" sz="7200" dirty="0"/>
          </a:p>
          <a:p>
            <a:pPr algn="ctr"/>
            <a:r>
              <a:rPr lang="en-US" sz="7200" dirty="0"/>
              <a:t>    JANANI N - 21MIC0076</a:t>
            </a:r>
          </a:p>
          <a:p>
            <a:pPr algn="ctr"/>
            <a:endParaRPr lang="en-US" sz="7200" dirty="0"/>
          </a:p>
          <a:p>
            <a:pPr algn="ctr"/>
            <a:r>
              <a:rPr lang="en-US" sz="7200" dirty="0"/>
              <a:t>    BAVADHARANI S-21MIC0095</a:t>
            </a:r>
          </a:p>
          <a:p>
            <a:pPr algn="ctr"/>
            <a:endParaRPr lang="en-US" sz="7200" dirty="0"/>
          </a:p>
          <a:p>
            <a:pPr algn="ctr"/>
            <a:r>
              <a:rPr lang="en-US" sz="7200" dirty="0"/>
              <a:t>    MONISHA A-21MIC0175</a:t>
            </a:r>
          </a:p>
          <a:p>
            <a:pPr algn="ctr"/>
            <a:endParaRPr lang="en-US" sz="7200" dirty="0"/>
          </a:p>
          <a:p>
            <a:pPr algn="ctr"/>
            <a:r>
              <a:rPr lang="en-US" sz="7200" dirty="0"/>
              <a:t>    KARTHIK K -21MIC0179</a:t>
            </a:r>
          </a:p>
          <a:p>
            <a:r>
              <a:rPr lang="en-US" dirty="0"/>
              <a:t>  </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6D0AF-17D7-3A78-6E81-D6F93C88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0F2DF-95D7-A365-E590-2E94FC1D085B}"/>
              </a:ext>
            </a:extLst>
          </p:cNvPr>
          <p:cNvSpPr>
            <a:spLocks noGrp="1"/>
          </p:cNvSpPr>
          <p:nvPr>
            <p:ph type="title"/>
          </p:nvPr>
        </p:nvSpPr>
        <p:spPr>
          <a:xfrm>
            <a:off x="1550894" y="327212"/>
            <a:ext cx="9372600" cy="1089212"/>
          </a:xfrm>
        </p:spPr>
        <p:txBody>
          <a:bodyPr>
            <a:normAutofit fontScale="90000"/>
          </a:bodyPr>
          <a:lstStyle/>
          <a:p>
            <a:r>
              <a:rPr lang="en-US" dirty="0"/>
              <a:t>Hardware and Software requirements</a:t>
            </a:r>
          </a:p>
        </p:txBody>
      </p:sp>
      <p:sp>
        <p:nvSpPr>
          <p:cNvPr id="3" name="Content Placeholder 2">
            <a:extLst>
              <a:ext uri="{FF2B5EF4-FFF2-40B4-BE49-F238E27FC236}">
                <a16:creationId xmlns:a16="http://schemas.microsoft.com/office/drawing/2014/main" id="{5D07B2F1-5BEF-0958-5237-F24ED469F5B4}"/>
              </a:ext>
            </a:extLst>
          </p:cNvPr>
          <p:cNvSpPr>
            <a:spLocks noGrp="1"/>
          </p:cNvSpPr>
          <p:nvPr>
            <p:ph sz="half" idx="1"/>
          </p:nvPr>
        </p:nvSpPr>
        <p:spPr>
          <a:xfrm>
            <a:off x="1436595" y="1915758"/>
            <a:ext cx="9601199" cy="4785360"/>
          </a:xfrm>
        </p:spPr>
        <p:txBody>
          <a:bodyPr>
            <a:normAutofit/>
          </a:bodyPr>
          <a:lstStyle/>
          <a:p>
            <a:pPr marL="0" indent="0" algn="just">
              <a:lnSpc>
                <a:spcPct val="107000"/>
              </a:lnSpc>
              <a:spcAft>
                <a:spcPts val="800"/>
              </a:spcAft>
              <a:buNone/>
            </a:pPr>
            <a:r>
              <a:rPr lang="en-US" sz="1800" b="1" dirty="0"/>
              <a:t>HARDWARE REQUIREMENTS:</a:t>
            </a: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Smartphone or Tablet with AR capabilities (AR Core for Android)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Camera Sensor for real-time object tracking and spatial recognition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Processor with Graphics Support (e.g., Qualcomm Snapdragon, Apple A-series chips)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PC/Laptop with RAM (for development, at least 4GB for smooth AR rendering, i5processor)</a:t>
            </a:r>
            <a:endParaRPr lang="en-US" sz="1800" b="1" dirty="0"/>
          </a:p>
          <a:p>
            <a:pPr marL="0" indent="0" algn="just">
              <a:lnSpc>
                <a:spcPct val="107000"/>
              </a:lnSpc>
              <a:spcAft>
                <a:spcPts val="800"/>
              </a:spcAft>
              <a:buNone/>
            </a:pPr>
            <a:endParaRPr lang="en-US" sz="1800" b="1" dirty="0"/>
          </a:p>
          <a:p>
            <a:pPr marL="0" indent="0" algn="just">
              <a:lnSpc>
                <a:spcPct val="107000"/>
              </a:lnSpc>
              <a:spcAft>
                <a:spcPts val="800"/>
              </a:spcAft>
              <a:buNone/>
            </a:pPr>
            <a:endParaRPr lang="en-US" sz="1800" dirty="0"/>
          </a:p>
        </p:txBody>
      </p:sp>
    </p:spTree>
    <p:extLst>
      <p:ext uri="{BB962C8B-B14F-4D97-AF65-F5344CB8AC3E}">
        <p14:creationId xmlns:p14="http://schemas.microsoft.com/office/powerpoint/2010/main" val="143922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BFDCD-7522-7C4D-936A-B33DE6005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FF58A-A3E0-9BAA-0E16-94C854255157}"/>
              </a:ext>
            </a:extLst>
          </p:cNvPr>
          <p:cNvSpPr>
            <a:spLocks noGrp="1"/>
          </p:cNvSpPr>
          <p:nvPr>
            <p:ph type="title"/>
          </p:nvPr>
        </p:nvSpPr>
        <p:spPr>
          <a:xfrm>
            <a:off x="1620370" y="255493"/>
            <a:ext cx="9372600" cy="1089212"/>
          </a:xfrm>
        </p:spPr>
        <p:txBody>
          <a:bodyPr>
            <a:normAutofit fontScale="90000"/>
          </a:bodyPr>
          <a:lstStyle/>
          <a:p>
            <a:r>
              <a:rPr lang="en-US" dirty="0"/>
              <a:t>Hardware and Software requirements</a:t>
            </a:r>
          </a:p>
        </p:txBody>
      </p:sp>
      <p:sp>
        <p:nvSpPr>
          <p:cNvPr id="3" name="Content Placeholder 2">
            <a:extLst>
              <a:ext uri="{FF2B5EF4-FFF2-40B4-BE49-F238E27FC236}">
                <a16:creationId xmlns:a16="http://schemas.microsoft.com/office/drawing/2014/main" id="{1A3A9272-A5E8-82F1-49DE-3BFB5C253D13}"/>
              </a:ext>
            </a:extLst>
          </p:cNvPr>
          <p:cNvSpPr>
            <a:spLocks noGrp="1"/>
          </p:cNvSpPr>
          <p:nvPr>
            <p:ph sz="half" idx="1"/>
          </p:nvPr>
        </p:nvSpPr>
        <p:spPr>
          <a:xfrm>
            <a:off x="1391771" y="1721223"/>
            <a:ext cx="9601199" cy="4785360"/>
          </a:xfrm>
        </p:spPr>
        <p:txBody>
          <a:bodyPr>
            <a:normAutofit/>
          </a:bodyPr>
          <a:lstStyle/>
          <a:p>
            <a:pPr marL="0" indent="0" algn="just">
              <a:lnSpc>
                <a:spcPct val="107000"/>
              </a:lnSpc>
              <a:buNone/>
            </a:pPr>
            <a:r>
              <a:rPr lang="en-US" sz="1800" b="1" dirty="0"/>
              <a:t>SOFTWARE REQUIREMENTS:</a:t>
            </a: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Unity 2021+ (Game Engine for AR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 Foundation (Unity package for AR Core/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ARKit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support)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 Core SDK (for detecting surfaces &amp; placing objects)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 (Scripting Language) (for writing interaction logic in Unity)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Blender / Maya (for creating or editing 3D furniture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Android Studio (for deploying the app to mobile devices)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GitHub (Optional) (for version control and collaboration)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800" b="1" dirty="0"/>
          </a:p>
        </p:txBody>
      </p:sp>
    </p:spTree>
    <p:extLst>
      <p:ext uri="{BB962C8B-B14F-4D97-AF65-F5344CB8AC3E}">
        <p14:creationId xmlns:p14="http://schemas.microsoft.com/office/powerpoint/2010/main" val="125425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5381A-77AC-DE2B-F124-576CE5317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E767C-EB16-6378-6498-68A773F13ED6}"/>
              </a:ext>
            </a:extLst>
          </p:cNvPr>
          <p:cNvSpPr>
            <a:spLocks noGrp="1"/>
          </p:cNvSpPr>
          <p:nvPr>
            <p:ph type="title"/>
          </p:nvPr>
        </p:nvSpPr>
        <p:spPr>
          <a:xfrm>
            <a:off x="1550895" y="156882"/>
            <a:ext cx="9372600" cy="1089212"/>
          </a:xfrm>
        </p:spPr>
        <p:txBody>
          <a:bodyPr>
            <a:normAutofit/>
          </a:bodyPr>
          <a:lstStyle/>
          <a:p>
            <a:r>
              <a:rPr lang="en-US" dirty="0"/>
              <a:t>TIME LINE CHART</a:t>
            </a:r>
          </a:p>
        </p:txBody>
      </p:sp>
      <p:pic>
        <p:nvPicPr>
          <p:cNvPr id="5" name="Content Placeholder 4">
            <a:extLst>
              <a:ext uri="{FF2B5EF4-FFF2-40B4-BE49-F238E27FC236}">
                <a16:creationId xmlns:a16="http://schemas.microsoft.com/office/drawing/2014/main" id="{F4AD55D5-62BC-A028-B1E3-726E2679F0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0679" y="2070848"/>
            <a:ext cx="9564874" cy="3330970"/>
          </a:xfrm>
        </p:spPr>
      </p:pic>
    </p:spTree>
    <p:extLst>
      <p:ext uri="{BB962C8B-B14F-4D97-AF65-F5344CB8AC3E}">
        <p14:creationId xmlns:p14="http://schemas.microsoft.com/office/powerpoint/2010/main" val="254634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9E33-D188-A93B-A3E7-8894E52F77AD}"/>
              </a:ext>
            </a:extLst>
          </p:cNvPr>
          <p:cNvSpPr>
            <a:spLocks noGrp="1"/>
          </p:cNvSpPr>
          <p:nvPr>
            <p:ph type="title"/>
          </p:nvPr>
        </p:nvSpPr>
        <p:spPr>
          <a:xfrm>
            <a:off x="1539551" y="381000"/>
            <a:ext cx="9814249" cy="1295400"/>
          </a:xfrm>
        </p:spPr>
        <p:txBody>
          <a:bodyPr/>
          <a:lstStyle/>
          <a:p>
            <a:r>
              <a:rPr lang="en-IN" dirty="0"/>
              <a:t>block diagram:</a:t>
            </a:r>
          </a:p>
        </p:txBody>
      </p:sp>
      <p:pic>
        <p:nvPicPr>
          <p:cNvPr id="6" name="Content Placeholder 5" descr="A diagram of a software system&#10;&#10;AI-generated content may be incorrect.">
            <a:extLst>
              <a:ext uri="{FF2B5EF4-FFF2-40B4-BE49-F238E27FC236}">
                <a16:creationId xmlns:a16="http://schemas.microsoft.com/office/drawing/2014/main" id="{A3E26854-1483-F84A-9C0E-962E796ECF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48413" y="1676400"/>
            <a:ext cx="8762163" cy="4644013"/>
          </a:xfrm>
        </p:spPr>
      </p:pic>
    </p:spTree>
    <p:extLst>
      <p:ext uri="{BB962C8B-B14F-4D97-AF65-F5344CB8AC3E}">
        <p14:creationId xmlns:p14="http://schemas.microsoft.com/office/powerpoint/2010/main" val="80876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Survey on Existing Systems</a:t>
            </a:r>
            <a:br>
              <a:rPr lang="en-US" b="1" dirty="0"/>
            </a:br>
            <a:endParaRPr lang="en-US" dirty="0"/>
          </a:p>
        </p:txBody>
      </p:sp>
      <p:sp>
        <p:nvSpPr>
          <p:cNvPr id="3" name="Content Placeholder 2"/>
          <p:cNvSpPr>
            <a:spLocks noGrp="1"/>
          </p:cNvSpPr>
          <p:nvPr>
            <p:ph sz="half" idx="1"/>
          </p:nvPr>
        </p:nvSpPr>
        <p:spPr>
          <a:xfrm>
            <a:off x="1981200" y="1981200"/>
            <a:ext cx="9605554" cy="4480560"/>
          </a:xfrm>
        </p:spPr>
        <p:txBody>
          <a:bodyPr/>
          <a:lstStyle/>
          <a:p>
            <a:r>
              <a:rPr lang="en-US" dirty="0"/>
              <a:t>Current hospital interior design systems rely heavily on traditional CAD modeling, manual measurements, and static blueprints.</a:t>
            </a:r>
          </a:p>
          <a:p>
            <a:r>
              <a:rPr lang="en-US" dirty="0"/>
              <a:t> Some existing technologies use 3D modeling software, but they lack real-time visualization in the actual environment. </a:t>
            </a:r>
          </a:p>
          <a:p>
            <a:r>
              <a:rPr lang="en-US" dirty="0"/>
              <a:t>AR-based solutions have been explored in general interior design but are rarely optimized for hospital-specific needs.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Identified Gaps in Existing Systems</a:t>
            </a:r>
            <a:br>
              <a:rPr lang="en-US" b="1"/>
            </a:br>
            <a:endParaRPr lang="en-US"/>
          </a:p>
        </p:txBody>
      </p:sp>
      <p:sp>
        <p:nvSpPr>
          <p:cNvPr id="3" name="Content Placeholder 2"/>
          <p:cNvSpPr>
            <a:spLocks noGrp="1"/>
          </p:cNvSpPr>
          <p:nvPr>
            <p:ph sz="half" idx="1"/>
          </p:nvPr>
        </p:nvSpPr>
        <p:spPr>
          <a:xfrm>
            <a:off x="1981200" y="1981200"/>
            <a:ext cx="8011886" cy="4876800"/>
          </a:xfrm>
        </p:spPr>
        <p:txBody>
          <a:bodyPr>
            <a:normAutofit/>
          </a:bodyPr>
          <a:lstStyle/>
          <a:p>
            <a:r>
              <a:rPr lang="en-US" b="1" dirty="0"/>
              <a:t>Lack of Real-time Visualization:</a:t>
            </a:r>
            <a:r>
              <a:rPr lang="en-US" dirty="0"/>
              <a:t> Traditional planning does not provide instant feedback.</a:t>
            </a:r>
          </a:p>
          <a:p>
            <a:r>
              <a:rPr lang="en-US" b="1" dirty="0"/>
              <a:t>Manual Adjustments:</a:t>
            </a:r>
            <a:r>
              <a:rPr lang="en-US" dirty="0"/>
              <a:t> Requires frequent physical changes, increasing costs and time.</a:t>
            </a:r>
          </a:p>
          <a:p>
            <a:r>
              <a:rPr lang="en-US" b="1" dirty="0"/>
              <a:t>Limited Accessibility:</a:t>
            </a:r>
            <a:r>
              <a:rPr lang="en-US" dirty="0"/>
              <a:t> Existing tools are complex and not user-friendly for hospital administrators.</a:t>
            </a:r>
          </a:p>
          <a:p>
            <a:r>
              <a:rPr lang="en-US" b="1" dirty="0"/>
              <a:t>No Dynamic Adjustments:</a:t>
            </a:r>
            <a:r>
              <a:rPr lang="en-US" dirty="0"/>
              <a:t> Space constraints and patient accessibility are not dynamically considered.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Workflow of Interior Design with AR in Hospitals</a:t>
            </a:r>
            <a:br>
              <a:rPr lang="en-US" b="1" dirty="0"/>
            </a:br>
            <a:endParaRPr lang="en-US" dirty="0"/>
          </a:p>
        </p:txBody>
      </p:sp>
      <p:sp>
        <p:nvSpPr>
          <p:cNvPr id="3" name="Content Placeholder 2"/>
          <p:cNvSpPr>
            <a:spLocks noGrp="1"/>
          </p:cNvSpPr>
          <p:nvPr>
            <p:ph sz="half" idx="1"/>
          </p:nvPr>
        </p:nvSpPr>
        <p:spPr>
          <a:xfrm>
            <a:off x="1981200" y="1981200"/>
            <a:ext cx="7188926" cy="4393474"/>
          </a:xfrm>
        </p:spPr>
        <p:txBody>
          <a:bodyPr>
            <a:normAutofit/>
          </a:bodyPr>
          <a:lstStyle/>
          <a:p>
            <a:r>
              <a:rPr lang="en-US" b="1" dirty="0"/>
              <a:t>Environment Scanning</a:t>
            </a:r>
            <a:r>
              <a:rPr lang="en-US" dirty="0"/>
              <a:t> – The AR system scans the hospital room layout.</a:t>
            </a:r>
          </a:p>
          <a:p>
            <a:r>
              <a:rPr lang="en-US" b="1" dirty="0"/>
              <a:t>Object Recognition &amp; Placement</a:t>
            </a:r>
            <a:r>
              <a:rPr lang="en-US" dirty="0"/>
              <a:t> – Identifies and places essential hospital equipment.</a:t>
            </a:r>
          </a:p>
          <a:p>
            <a:r>
              <a:rPr lang="en-US" b="1" dirty="0"/>
              <a:t>Adjustment &amp; Alignment</a:t>
            </a:r>
            <a:r>
              <a:rPr lang="en-US" dirty="0"/>
              <a:t> – Users can reposition or scale equipment for best fit.</a:t>
            </a:r>
          </a:p>
          <a:p>
            <a:r>
              <a:rPr lang="en-US" b="1" dirty="0"/>
              <a:t>Validation &amp; Compliance Check</a:t>
            </a:r>
            <a:r>
              <a:rPr lang="en-US" dirty="0"/>
              <a:t> – Ensures adherence to medical standards.</a:t>
            </a:r>
          </a:p>
          <a:p>
            <a:r>
              <a:rPr lang="en-US" b="1" dirty="0"/>
              <a:t>Finalization &amp; Deployment</a:t>
            </a:r>
            <a:r>
              <a:rPr lang="en-US" dirty="0"/>
              <a:t> – Saves the design for future implementation.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Environment Scanning</a:t>
            </a:r>
            <a:br>
              <a:rPr lang="en-US" b="1" dirty="0"/>
            </a:br>
            <a:endParaRPr lang="en-US" dirty="0"/>
          </a:p>
        </p:txBody>
      </p:sp>
      <p:sp>
        <p:nvSpPr>
          <p:cNvPr id="3" name="Content Placeholder 2"/>
          <p:cNvSpPr>
            <a:spLocks noGrp="1"/>
          </p:cNvSpPr>
          <p:nvPr>
            <p:ph sz="half" idx="1"/>
          </p:nvPr>
        </p:nvSpPr>
        <p:spPr>
          <a:xfrm>
            <a:off x="1981199" y="1981200"/>
            <a:ext cx="7267303" cy="4328160"/>
          </a:xfrm>
        </p:spPr>
        <p:txBody>
          <a:bodyPr>
            <a:normAutofit/>
          </a:bodyPr>
          <a:lstStyle/>
          <a:p>
            <a:r>
              <a:rPr lang="en-US" dirty="0"/>
              <a:t>Uses AR Foundation SDK to map hospital spaces in real-time.</a:t>
            </a:r>
          </a:p>
          <a:p>
            <a:r>
              <a:rPr lang="en-US" dirty="0"/>
              <a:t>Detects available surfaces using depth-sensing technology.</a:t>
            </a:r>
          </a:p>
          <a:p>
            <a:r>
              <a:rPr lang="en-US" dirty="0" err="1"/>
              <a:t>LiDAR</a:t>
            </a:r>
            <a:r>
              <a:rPr lang="en-US" dirty="0"/>
              <a:t> or camera-based scanning ensures accurate spatial recognition.</a:t>
            </a:r>
          </a:p>
          <a:p>
            <a:r>
              <a:rPr lang="en-US" dirty="0"/>
              <a:t>Machine learning models help in identifying walls, floors, and existing structures.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Object Recognition &amp; Placement</a:t>
            </a:r>
            <a:br>
              <a:rPr lang="en-US" b="1" dirty="0"/>
            </a:br>
            <a:endParaRPr lang="en-US" dirty="0"/>
          </a:p>
        </p:txBody>
      </p:sp>
      <p:sp>
        <p:nvSpPr>
          <p:cNvPr id="3" name="Content Placeholder 2"/>
          <p:cNvSpPr>
            <a:spLocks noGrp="1"/>
          </p:cNvSpPr>
          <p:nvPr>
            <p:ph sz="half" idx="1"/>
          </p:nvPr>
        </p:nvSpPr>
        <p:spPr>
          <a:xfrm>
            <a:off x="1981200" y="1981200"/>
            <a:ext cx="8260080" cy="3988526"/>
          </a:xfrm>
        </p:spPr>
        <p:txBody>
          <a:bodyPr>
            <a:normAutofit/>
          </a:bodyPr>
          <a:lstStyle/>
          <a:p>
            <a:r>
              <a:rPr lang="en-US" dirty="0"/>
              <a:t>Hospital furniture and equipment are stored as 3D models in a database.</a:t>
            </a:r>
          </a:p>
          <a:p>
            <a:r>
              <a:rPr lang="en-US" dirty="0"/>
              <a:t>Users can browse a categorized catalog of hospital beds, IV stands, oxygen tanks, etc.</a:t>
            </a:r>
          </a:p>
          <a:p>
            <a:r>
              <a:rPr lang="en-US" dirty="0"/>
              <a:t>Each object has metadata like dimensions, materials, and regulatory compliance info.</a:t>
            </a:r>
          </a:p>
          <a:p>
            <a:r>
              <a:rPr lang="en-US" dirty="0"/>
              <a:t>AR-assisted object placement ensures that items are positioned correctly according to hospital space constraints.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Adjustment &amp; Alignment</a:t>
            </a:r>
            <a:br>
              <a:rPr lang="en-US" b="1" dirty="0"/>
            </a:br>
            <a:endParaRPr lang="en-US" dirty="0"/>
          </a:p>
        </p:txBody>
      </p:sp>
      <p:sp>
        <p:nvSpPr>
          <p:cNvPr id="3" name="Content Placeholder 2"/>
          <p:cNvSpPr>
            <a:spLocks noGrp="1"/>
          </p:cNvSpPr>
          <p:nvPr>
            <p:ph sz="half" idx="1"/>
          </p:nvPr>
        </p:nvSpPr>
        <p:spPr>
          <a:xfrm>
            <a:off x="1981200" y="1981199"/>
            <a:ext cx="7437120" cy="4497977"/>
          </a:xfrm>
        </p:spPr>
        <p:txBody>
          <a:bodyPr/>
          <a:lstStyle/>
          <a:p>
            <a:r>
              <a:rPr lang="en-US" dirty="0"/>
              <a:t>Objects can be repositioned, scaled, or rotated to fit within designated spaces.</a:t>
            </a:r>
          </a:p>
          <a:p>
            <a:r>
              <a:rPr lang="en-US" dirty="0"/>
              <a:t>Spatial anchoring allows placed objects to remain fixed in real-world coordinates.</a:t>
            </a:r>
          </a:p>
          <a:p>
            <a:r>
              <a:rPr lang="en-US" dirty="0"/>
              <a:t>Collision detection algorithms prevent overlapping placements.</a:t>
            </a:r>
          </a:p>
          <a:p>
            <a:r>
              <a:rPr lang="en-US" dirty="0"/>
              <a:t>Voice and gesture-based controls improve user interaction for precise adjustments.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9372600" cy="775447"/>
          </a:xfrm>
        </p:spPr>
        <p:txBody>
          <a:bodyPr/>
          <a:lstStyle/>
          <a:p>
            <a:r>
              <a:rPr lang="en-US" dirty="0"/>
              <a:t> Abstract</a:t>
            </a:r>
          </a:p>
        </p:txBody>
      </p:sp>
      <p:sp>
        <p:nvSpPr>
          <p:cNvPr id="3" name="Content Placeholder 2"/>
          <p:cNvSpPr>
            <a:spLocks noGrp="1"/>
          </p:cNvSpPr>
          <p:nvPr>
            <p:ph idx="1"/>
          </p:nvPr>
        </p:nvSpPr>
        <p:spPr>
          <a:xfrm>
            <a:off x="1739153" y="1745372"/>
            <a:ext cx="9372600" cy="3570699"/>
          </a:xfrm>
        </p:spPr>
        <p:txBody>
          <a:bodyPr/>
          <a:lstStyle/>
          <a:p>
            <a:pPr marL="0" indent="0" algn="just">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proposed application aims to enhance the process of selecting furniture and interior design components in hospitals. Users will be able to visualize 3D models of furniture or hospital equipment within the hospital using the camera on their mobile devices with the help of Augmented Reality (AR) and fundamental computer graphics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application identifies vertical and horizontal planes in real time and determines the appropriate area for placing the 3D models of the selected components. This way hospital administrators and designers need not physically purchase and transport items only to find them unsuitable for their hospital. This project highlights the effective use of AR and computer graphics to solve practical challenges in hospital interior design, improving efficiency and decision making.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Validation &amp; Compliance Check</a:t>
            </a:r>
            <a:br>
              <a:rPr lang="en-US" b="1" dirty="0"/>
            </a:br>
            <a:endParaRPr lang="en-US" dirty="0"/>
          </a:p>
        </p:txBody>
      </p:sp>
      <p:sp>
        <p:nvSpPr>
          <p:cNvPr id="3" name="Content Placeholder 2"/>
          <p:cNvSpPr>
            <a:spLocks noGrp="1"/>
          </p:cNvSpPr>
          <p:nvPr>
            <p:ph sz="half" idx="1"/>
          </p:nvPr>
        </p:nvSpPr>
        <p:spPr>
          <a:xfrm>
            <a:off x="1981199" y="1981200"/>
            <a:ext cx="8247017" cy="4119154"/>
          </a:xfrm>
        </p:spPr>
        <p:txBody>
          <a:bodyPr>
            <a:normAutofit/>
          </a:bodyPr>
          <a:lstStyle/>
          <a:p>
            <a:r>
              <a:rPr lang="en-US" dirty="0"/>
              <a:t>The system cross-references hospital safety standards before confirming placements.</a:t>
            </a:r>
          </a:p>
          <a:p>
            <a:r>
              <a:rPr lang="en-US" dirty="0"/>
              <a:t>Checks include:</a:t>
            </a:r>
          </a:p>
          <a:p>
            <a:pPr lvl="1"/>
            <a:r>
              <a:rPr lang="en-US" b="1" dirty="0"/>
              <a:t>Fire safety clearance</a:t>
            </a:r>
            <a:r>
              <a:rPr lang="en-US" dirty="0"/>
              <a:t> – Ensures no equipment obstructs emergency exits.</a:t>
            </a:r>
          </a:p>
          <a:p>
            <a:pPr lvl="1"/>
            <a:r>
              <a:rPr lang="en-US" b="1" dirty="0"/>
              <a:t>Patient accessibility</a:t>
            </a:r>
            <a:r>
              <a:rPr lang="en-US" dirty="0"/>
              <a:t> – Validates wheelchair and stretcher movement paths.</a:t>
            </a:r>
          </a:p>
          <a:p>
            <a:pPr lvl="1"/>
            <a:r>
              <a:rPr lang="en-US" b="1" dirty="0"/>
              <a:t>Medical compliance</a:t>
            </a:r>
            <a:r>
              <a:rPr lang="en-US" dirty="0"/>
              <a:t> – Confirms proper spacing for medical operations.</a:t>
            </a:r>
          </a:p>
          <a:p>
            <a:r>
              <a:rPr lang="en-US" dirty="0"/>
              <a:t>AI-powered recommendations suggest optimal layouts based on best practices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Finalization &amp; Deployment</a:t>
            </a:r>
            <a:br>
              <a:rPr lang="en-US" b="1" dirty="0"/>
            </a:br>
            <a:endParaRPr lang="en-US" dirty="0"/>
          </a:p>
        </p:txBody>
      </p:sp>
      <p:sp>
        <p:nvSpPr>
          <p:cNvPr id="3" name="Content Placeholder 2"/>
          <p:cNvSpPr>
            <a:spLocks noGrp="1"/>
          </p:cNvSpPr>
          <p:nvPr>
            <p:ph sz="half" idx="1"/>
          </p:nvPr>
        </p:nvSpPr>
        <p:spPr>
          <a:xfrm>
            <a:off x="1981199" y="1981200"/>
            <a:ext cx="7567749" cy="3635829"/>
          </a:xfrm>
        </p:spPr>
        <p:txBody>
          <a:bodyPr>
            <a:normAutofit/>
          </a:bodyPr>
          <a:lstStyle/>
          <a:p>
            <a:r>
              <a:rPr lang="en-US" dirty="0"/>
              <a:t>Once the design is finalized, a report is generated detailing object placements and specifications.</a:t>
            </a:r>
          </a:p>
          <a:p>
            <a:r>
              <a:rPr lang="en-US" dirty="0"/>
              <a:t>The system allows exporting design layouts to hospital management software.</a:t>
            </a:r>
          </a:p>
          <a:p>
            <a:r>
              <a:rPr lang="en-US" dirty="0"/>
              <a:t>Administrators can use AR visualization for stakeholder presentations and approvals.</a:t>
            </a:r>
          </a:p>
          <a:p>
            <a:r>
              <a:rPr lang="en-US" dirty="0"/>
              <a:t>Future updates could integrate real-time </a:t>
            </a:r>
            <a:r>
              <a:rPr lang="en-US" dirty="0" err="1"/>
              <a:t>IoT</a:t>
            </a:r>
            <a:r>
              <a:rPr lang="en-US" dirty="0"/>
              <a:t> tracking for dynamic space management.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sz="half" idx="1"/>
          </p:nvPr>
        </p:nvSpPr>
        <p:spPr>
          <a:xfrm>
            <a:off x="1981200" y="1981200"/>
            <a:ext cx="6731726" cy="3191691"/>
          </a:xfrm>
        </p:spPr>
        <p:txBody>
          <a:bodyPr/>
          <a:lstStyle/>
          <a:p>
            <a:pPr>
              <a:buNone/>
            </a:pPr>
            <a:r>
              <a:rPr lang="en-US" dirty="0"/>
              <a:t>     To illustrate the system’s functionality, a test setup was created in a simulated hospital room. The AR interface allowed users to visualize ICU beds, medical carts, and monitoring devices before actual installation. The system successfully positioned hospital equipment without physical trials.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Experimental Results &amp; Analysis</a:t>
            </a:r>
            <a:br>
              <a:rPr lang="en-US" b="1" dirty="0"/>
            </a:br>
            <a:endParaRPr lang="en-US" dirty="0"/>
          </a:p>
        </p:txBody>
      </p:sp>
      <p:pic>
        <p:nvPicPr>
          <p:cNvPr id="1026" name="Picture 2"/>
          <p:cNvPicPr>
            <a:picLocks noGrp="1" noChangeAspect="1" noChangeArrowheads="1"/>
          </p:cNvPicPr>
          <p:nvPr>
            <p:ph sz="half" idx="1"/>
          </p:nvPr>
        </p:nvPicPr>
        <p:blipFill>
          <a:blip r:embed="rId2"/>
          <a:srcRect/>
          <a:stretch>
            <a:fillRect/>
          </a:stretch>
        </p:blipFill>
        <p:spPr bwMode="auto">
          <a:xfrm>
            <a:off x="1981199" y="1711570"/>
            <a:ext cx="7866185" cy="479373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Developments:</a:t>
            </a:r>
            <a:br>
              <a:rPr lang="en-US" b="1" dirty="0"/>
            </a:br>
            <a:endParaRPr lang="en-US" dirty="0"/>
          </a:p>
        </p:txBody>
      </p:sp>
      <p:sp>
        <p:nvSpPr>
          <p:cNvPr id="3" name="Content Placeholder 2"/>
          <p:cNvSpPr>
            <a:spLocks noGrp="1"/>
          </p:cNvSpPr>
          <p:nvPr>
            <p:ph sz="half" idx="1"/>
          </p:nvPr>
        </p:nvSpPr>
        <p:spPr>
          <a:xfrm>
            <a:off x="1981199" y="1981199"/>
            <a:ext cx="6979921" cy="3178629"/>
          </a:xfrm>
        </p:spPr>
        <p:txBody>
          <a:bodyPr/>
          <a:lstStyle/>
          <a:p>
            <a:r>
              <a:rPr lang="en-US" b="1" dirty="0"/>
              <a:t>AI-powered automation for layout suggestions.</a:t>
            </a:r>
            <a:endParaRPr lang="en-US" dirty="0"/>
          </a:p>
          <a:p>
            <a:r>
              <a:rPr lang="en-US" b="1" dirty="0"/>
              <a:t>Integration with hospital databases for better space management.</a:t>
            </a:r>
            <a:endParaRPr lang="en-US" dirty="0"/>
          </a:p>
          <a:p>
            <a:r>
              <a:rPr lang="en-US" b="1" dirty="0"/>
              <a:t>Compatibility with VR for immersive walkthroughs.</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B778-711C-2000-5CE4-453D1ABAC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BB3E4-203D-CEAA-3F5F-476B8520EAF8}"/>
              </a:ext>
            </a:extLst>
          </p:cNvPr>
          <p:cNvSpPr>
            <a:spLocks noGrp="1"/>
          </p:cNvSpPr>
          <p:nvPr>
            <p:ph type="title"/>
          </p:nvPr>
        </p:nvSpPr>
        <p:spPr>
          <a:xfrm>
            <a:off x="1981200" y="381000"/>
            <a:ext cx="9372600" cy="1071282"/>
          </a:xfrm>
        </p:spPr>
        <p:txBody>
          <a:bodyPr/>
          <a:lstStyle/>
          <a:p>
            <a:r>
              <a:rPr lang="en-US" dirty="0"/>
              <a:t>conclusion</a:t>
            </a:r>
          </a:p>
        </p:txBody>
      </p:sp>
      <p:sp>
        <p:nvSpPr>
          <p:cNvPr id="3" name="Content Placeholder 2">
            <a:extLst>
              <a:ext uri="{FF2B5EF4-FFF2-40B4-BE49-F238E27FC236}">
                <a16:creationId xmlns:a16="http://schemas.microsoft.com/office/drawing/2014/main" id="{76D397E9-4A77-C7EE-8B9D-539FDCA18B2D}"/>
              </a:ext>
            </a:extLst>
          </p:cNvPr>
          <p:cNvSpPr>
            <a:spLocks noGrp="1"/>
          </p:cNvSpPr>
          <p:nvPr>
            <p:ph sz="half" idx="1"/>
          </p:nvPr>
        </p:nvSpPr>
        <p:spPr>
          <a:xfrm>
            <a:off x="1537447" y="1775011"/>
            <a:ext cx="9372600" cy="4480560"/>
          </a:xfrm>
        </p:spPr>
        <p:txBody>
          <a:bodyPr/>
          <a:lstStyle/>
          <a:p>
            <a:pPr marL="0" indent="0" algn="just">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AR-based interior design application for hospitals addresses critical challenges in selecting and arranging furniture efficiently. By allowing real-time visualization of 3D models, the application reduces unnecessary expenses, minimizes logistical difficulties, and enhances decision-making for hospital administrators and designers. The integration of computer graphics techniques ensures accurate placement and interaction with virtual objects, making the application a practical solution for modern hospital interior design.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project demonstrates the potential of AR technology in revolutionizing healthcare interior design, ultimately improving functionality, aesthetics, and overall patient care environments.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0578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D2D71-4DF0-B6E8-75BA-154753242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91B06-972C-82A8-E6FC-DDF6B58C7FA6}"/>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44849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9372600" cy="874059"/>
          </a:xfrm>
        </p:spPr>
        <p:txBody>
          <a:bodyPr/>
          <a:lstStyle/>
          <a:p>
            <a:r>
              <a:rPr lang="en-US" dirty="0"/>
              <a:t>INTRODUCTION</a:t>
            </a:r>
          </a:p>
        </p:txBody>
      </p:sp>
      <p:sp>
        <p:nvSpPr>
          <p:cNvPr id="4" name="Content Placeholder 3">
            <a:extLst>
              <a:ext uri="{FF2B5EF4-FFF2-40B4-BE49-F238E27FC236}">
                <a16:creationId xmlns:a16="http://schemas.microsoft.com/office/drawing/2014/main" id="{52E12CE3-250C-7EC8-FFD7-8EAC5F435539}"/>
              </a:ext>
            </a:extLst>
          </p:cNvPr>
          <p:cNvSpPr>
            <a:spLocks noGrp="1"/>
          </p:cNvSpPr>
          <p:nvPr>
            <p:ph idx="1"/>
          </p:nvPr>
        </p:nvSpPr>
        <p:spPr>
          <a:xfrm>
            <a:off x="1588994" y="1646760"/>
            <a:ext cx="9372600" cy="4483101"/>
          </a:xfrm>
        </p:spPr>
        <p:txBody>
          <a:bodyPr>
            <a:normAutofit/>
          </a:bodyPr>
          <a:lstStyle/>
          <a:p>
            <a:pPr marL="0" indent="0" algn="just">
              <a:buNone/>
            </a:pPr>
            <a:r>
              <a:rPr lang="en-US" sz="1800" dirty="0"/>
              <a:t>Hospital interior design significantly impacts patient well-being and hospital efficiency. Unlike homes and offices, hospitals prioritize patient care, resource efficiency, and smooth workflows for healthcare professionals. Traditional design methods are time-consuming and costly due to space constraints, safety regulations, and manual planning.</a:t>
            </a:r>
          </a:p>
          <a:p>
            <a:pPr marL="0" indent="0" algn="just">
              <a:buNone/>
            </a:pPr>
            <a:r>
              <a:rPr lang="en-US" sz="1800" dirty="0"/>
              <a:t>This project proposes an augmented reality (AR) solution for hospital interior design, enabling administrators and architects to visualize furniture placements and layouts in real-time. AR allows for accurate representation of hospital beds, medical trolleys, and other equipment, helping avoid costly returns and replacements. Users can experiment with layouts, styles, and color schemes while ensuring compliance with safety and accessibility standards.</a:t>
            </a:r>
          </a:p>
          <a:p>
            <a:pPr marL="0" indent="0" algn="just">
              <a:buNone/>
            </a:pPr>
            <a:r>
              <a:rPr lang="en-US" sz="1800" dirty="0"/>
              <a:t>By leveraging AR, the project aims to make hospital interior planning more efficient, cost-effective, and user-friendly, ultimately creating safer and more comfortable environments for patients, staff, and visitors.</a:t>
            </a:r>
          </a:p>
          <a:p>
            <a:pPr marL="0" indent="0">
              <a:buNone/>
            </a:pPr>
            <a:endParaRPr lang="en-IN" dirty="0"/>
          </a:p>
        </p:txBody>
      </p:sp>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788" y="959224"/>
            <a:ext cx="9731188" cy="860613"/>
          </a:xfrm>
        </p:spPr>
        <p:txBody>
          <a:bodyPr>
            <a:normAutofit fontScale="90000"/>
          </a:bodyPr>
          <a:lstStyle/>
          <a:p>
            <a:r>
              <a:rPr lang="en-US" dirty="0"/>
              <a:t>LITERATURE REVIEW</a:t>
            </a:r>
            <a:br>
              <a:rPr lang="en-US" dirty="0"/>
            </a:br>
            <a:br>
              <a:rPr lang="en-US" dirty="0"/>
            </a:br>
            <a:r>
              <a:rPr lang="en-US" sz="3100" u="sng" dirty="0"/>
              <a:t>PAPER-1</a:t>
            </a:r>
          </a:p>
        </p:txBody>
      </p:sp>
      <p:graphicFrame>
        <p:nvGraphicFramePr>
          <p:cNvPr id="12" name="Content Placeholder 11">
            <a:extLst>
              <a:ext uri="{FF2B5EF4-FFF2-40B4-BE49-F238E27FC236}">
                <a16:creationId xmlns:a16="http://schemas.microsoft.com/office/drawing/2014/main" id="{97A76868-3F9E-2A6A-EB1C-B8D64E30B550}"/>
              </a:ext>
            </a:extLst>
          </p:cNvPr>
          <p:cNvGraphicFramePr>
            <a:graphicFrameLocks noGrp="1"/>
          </p:cNvGraphicFramePr>
          <p:nvPr>
            <p:ph sz="half" idx="1"/>
            <p:extLst>
              <p:ext uri="{D42A27DB-BD31-4B8C-83A1-F6EECF244321}">
                <p14:modId xmlns:p14="http://schemas.microsoft.com/office/powerpoint/2010/main" val="1946249921"/>
              </p:ext>
            </p:extLst>
          </p:nvPr>
        </p:nvGraphicFramePr>
        <p:xfrm>
          <a:off x="1214717" y="2079813"/>
          <a:ext cx="10385610" cy="4206240"/>
        </p:xfrm>
        <a:graphic>
          <a:graphicData uri="http://schemas.openxmlformats.org/drawingml/2006/table">
            <a:tbl>
              <a:tblPr firstRow="1" bandRow="1">
                <a:tableStyleId>{5C22544A-7EE6-4342-B048-85BDC9FD1C3A}</a:tableStyleId>
              </a:tblPr>
              <a:tblGrid>
                <a:gridCol w="1730935">
                  <a:extLst>
                    <a:ext uri="{9D8B030D-6E8A-4147-A177-3AD203B41FA5}">
                      <a16:colId xmlns:a16="http://schemas.microsoft.com/office/drawing/2014/main" val="2183964111"/>
                    </a:ext>
                  </a:extLst>
                </a:gridCol>
                <a:gridCol w="1730935">
                  <a:extLst>
                    <a:ext uri="{9D8B030D-6E8A-4147-A177-3AD203B41FA5}">
                      <a16:colId xmlns:a16="http://schemas.microsoft.com/office/drawing/2014/main" val="48616319"/>
                    </a:ext>
                  </a:extLst>
                </a:gridCol>
                <a:gridCol w="1730935">
                  <a:extLst>
                    <a:ext uri="{9D8B030D-6E8A-4147-A177-3AD203B41FA5}">
                      <a16:colId xmlns:a16="http://schemas.microsoft.com/office/drawing/2014/main" val="2865237722"/>
                    </a:ext>
                  </a:extLst>
                </a:gridCol>
                <a:gridCol w="1730935">
                  <a:extLst>
                    <a:ext uri="{9D8B030D-6E8A-4147-A177-3AD203B41FA5}">
                      <a16:colId xmlns:a16="http://schemas.microsoft.com/office/drawing/2014/main" val="3888860630"/>
                    </a:ext>
                  </a:extLst>
                </a:gridCol>
                <a:gridCol w="1730935">
                  <a:extLst>
                    <a:ext uri="{9D8B030D-6E8A-4147-A177-3AD203B41FA5}">
                      <a16:colId xmlns:a16="http://schemas.microsoft.com/office/drawing/2014/main" val="2723620310"/>
                    </a:ext>
                  </a:extLst>
                </a:gridCol>
                <a:gridCol w="1730935">
                  <a:extLst>
                    <a:ext uri="{9D8B030D-6E8A-4147-A177-3AD203B41FA5}">
                      <a16:colId xmlns:a16="http://schemas.microsoft.com/office/drawing/2014/main" val="730436911"/>
                    </a:ext>
                  </a:extLst>
                </a:gridCol>
              </a:tblGrid>
              <a:tr h="708678">
                <a:tc>
                  <a:txBody>
                    <a:bodyPr/>
                    <a:lstStyle/>
                    <a:p>
                      <a:r>
                        <a:rPr lang="en-US" dirty="0"/>
                        <a:t> </a:t>
                      </a:r>
                    </a:p>
                    <a:p>
                      <a:endParaRPr lang="en-US" dirty="0"/>
                    </a:p>
                    <a:p>
                      <a:r>
                        <a:rPr lang="en-US" dirty="0"/>
                        <a:t>TITLE</a:t>
                      </a:r>
                      <a:endParaRPr lang="en-IN" dirty="0"/>
                    </a:p>
                  </a:txBody>
                  <a:tcPr/>
                </a:tc>
                <a:tc>
                  <a:txBody>
                    <a:bodyPr/>
                    <a:lstStyle/>
                    <a:p>
                      <a:endParaRPr lang="en-US" dirty="0"/>
                    </a:p>
                    <a:p>
                      <a:endParaRPr lang="en-IN" dirty="0"/>
                    </a:p>
                    <a:p>
                      <a:r>
                        <a:rPr lang="en-IN" dirty="0"/>
                        <a:t>AUTHOR</a:t>
                      </a:r>
                    </a:p>
                  </a:txBody>
                  <a:tcPr/>
                </a:tc>
                <a:tc>
                  <a:txBody>
                    <a:bodyPr/>
                    <a:lstStyle/>
                    <a:p>
                      <a:endParaRPr lang="en-US" dirty="0"/>
                    </a:p>
                    <a:p>
                      <a:endParaRPr lang="en-US" dirty="0"/>
                    </a:p>
                    <a:p>
                      <a:r>
                        <a:rPr lang="en-US" dirty="0"/>
                        <a:t>METHODOLOGY</a:t>
                      </a:r>
                      <a:endParaRPr lang="en-IN" dirty="0"/>
                    </a:p>
                  </a:txBody>
                  <a:tcPr/>
                </a:tc>
                <a:tc>
                  <a:txBody>
                    <a:bodyPr/>
                    <a:lstStyle/>
                    <a:p>
                      <a:endParaRPr lang="en-US" dirty="0"/>
                    </a:p>
                    <a:p>
                      <a:endParaRPr lang="en-IN" dirty="0"/>
                    </a:p>
                    <a:p>
                      <a:r>
                        <a:rPr lang="en-IN" dirty="0"/>
                        <a:t>SUMMARY</a:t>
                      </a:r>
                    </a:p>
                  </a:txBody>
                  <a:tcPr/>
                </a:tc>
                <a:tc>
                  <a:txBody>
                    <a:bodyPr/>
                    <a:lstStyle/>
                    <a:p>
                      <a:endParaRPr lang="en-US" dirty="0"/>
                    </a:p>
                    <a:p>
                      <a:endParaRPr lang="en-IN" dirty="0"/>
                    </a:p>
                    <a:p>
                      <a:r>
                        <a:rPr lang="en-IN" dirty="0"/>
                        <a:t>ADVANTAGES</a:t>
                      </a:r>
                    </a:p>
                  </a:txBody>
                  <a:tcPr/>
                </a:tc>
                <a:tc>
                  <a:txBody>
                    <a:bodyPr/>
                    <a:lstStyle/>
                    <a:p>
                      <a:endParaRPr lang="en-US" dirty="0"/>
                    </a:p>
                    <a:p>
                      <a:endParaRPr lang="en-IN" dirty="0"/>
                    </a:p>
                    <a:p>
                      <a:r>
                        <a:rPr lang="en-IN" dirty="0"/>
                        <a:t>DIS- ADVANTAGES</a:t>
                      </a:r>
                    </a:p>
                  </a:txBody>
                  <a:tcPr/>
                </a:tc>
                <a:extLst>
                  <a:ext uri="{0D108BD9-81ED-4DB2-BD59-A6C34878D82A}">
                    <a16:rowId xmlns:a16="http://schemas.microsoft.com/office/drawing/2014/main" val="1492698448"/>
                  </a:ext>
                </a:extLst>
              </a:tr>
              <a:tr h="1903635">
                <a:tc>
                  <a:txBody>
                    <a:bodyPr/>
                    <a:lstStyle/>
                    <a:p>
                      <a:endParaRPr lang="en-US" sz="1600" dirty="0"/>
                    </a:p>
                    <a:p>
                      <a:endParaRPr lang="en-IN" sz="1600" dirty="0"/>
                    </a:p>
                    <a:p>
                      <a:r>
                        <a:rPr lang="en-US" sz="1600" b="1" dirty="0"/>
                        <a:t>Optimizing Hospital Room Layout to Reduce the Risk of Patient Falls</a:t>
                      </a:r>
                      <a:endParaRPr lang="en-IN" sz="1600" b="1" dirty="0"/>
                    </a:p>
                  </a:txBody>
                  <a:tcPr/>
                </a:tc>
                <a:tc>
                  <a:txBody>
                    <a:bodyPr/>
                    <a:lstStyle/>
                    <a:p>
                      <a:r>
                        <a:rPr lang="en-IN" sz="1600" dirty="0" err="1"/>
                        <a:t>Sarvenaz</a:t>
                      </a:r>
                      <a:r>
                        <a:rPr lang="en-IN" sz="1600" dirty="0"/>
                        <a:t> </a:t>
                      </a:r>
                      <a:r>
                        <a:rPr lang="en-IN" sz="1600" dirty="0" err="1"/>
                        <a:t>Chaeibakhsh</a:t>
                      </a:r>
                      <a:r>
                        <a:rPr lang="en-IN" sz="1600" dirty="0"/>
                        <a:t>, Roya Sabbagh </a:t>
                      </a:r>
                      <a:r>
                        <a:rPr lang="en-IN" sz="1600" dirty="0" err="1"/>
                        <a:t>Novin</a:t>
                      </a:r>
                      <a:r>
                        <a:rPr lang="en-IN" sz="1600" dirty="0"/>
                        <a:t>, Tucker Hermans, Andrew Merryweather, Alan Kuntz</a:t>
                      </a:r>
                    </a:p>
                  </a:txBody>
                  <a:tcPr/>
                </a:tc>
                <a:tc>
                  <a:txBody>
                    <a:bodyPr/>
                    <a:lstStyle/>
                    <a:p>
                      <a:r>
                        <a:rPr lang="en-US" sz="1600" b="0" dirty="0"/>
                        <a:t>Simulated annealing optimization applied to hospital room layouts using fall-risk models and architectural constraints</a:t>
                      </a:r>
                      <a:endParaRPr lang="en-IN" sz="1600" b="0" dirty="0"/>
                    </a:p>
                  </a:txBody>
                  <a:tcPr/>
                </a:tc>
                <a:tc>
                  <a:txBody>
                    <a:bodyPr/>
                    <a:lstStyle/>
                    <a:p>
                      <a:r>
                        <a:rPr lang="en-US" sz="1600" b="0" dirty="0"/>
                        <a:t>Optimized room layouts reduce patient fall risk by 41% over random layouts and 18% over traditional layouts using furniture placement, lighting, and patient mobility analysis</a:t>
                      </a:r>
                      <a:endParaRPr lang="en-IN" sz="1600" b="0" dirty="0"/>
                    </a:p>
                  </a:txBody>
                  <a:tcPr/>
                </a:tc>
                <a:tc>
                  <a:txBody>
                    <a:bodyPr/>
                    <a:lstStyle/>
                    <a:p>
                      <a:r>
                        <a:rPr lang="en-US" sz="1600" b="0" dirty="0"/>
                        <a:t>Improves patient safety, follows architectural guidelines, and optimizes space usage</a:t>
                      </a:r>
                      <a:endParaRPr lang="en-IN" sz="1600" b="0" dirty="0"/>
                    </a:p>
                  </a:txBody>
                  <a:tcPr/>
                </a:tc>
                <a:tc>
                  <a:txBody>
                    <a:bodyPr/>
                    <a:lstStyle/>
                    <a:p>
                      <a:r>
                        <a:rPr lang="en-US" sz="1600" b="0" dirty="0"/>
                        <a:t>High computation time (~7 hours), limited to simulations, no real-time AR visualization</a:t>
                      </a:r>
                      <a:endParaRPr lang="en-IN" sz="1600" b="0" dirty="0"/>
                    </a:p>
                  </a:txBody>
                  <a:tcPr/>
                </a:tc>
                <a:extLst>
                  <a:ext uri="{0D108BD9-81ED-4DB2-BD59-A6C34878D82A}">
                    <a16:rowId xmlns:a16="http://schemas.microsoft.com/office/drawing/2014/main" val="3096112335"/>
                  </a:ext>
                </a:extLst>
              </a:tr>
            </a:tbl>
          </a:graphicData>
        </a:graphic>
      </p:graphicFrame>
    </p:spTree>
    <p:extLst>
      <p:ext uri="{BB962C8B-B14F-4D97-AF65-F5344CB8AC3E}">
        <p14:creationId xmlns:p14="http://schemas.microsoft.com/office/powerpoint/2010/main" val="401983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47AF8-D7FD-A644-01FA-45A688B02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726BF-031E-6FD8-9813-D0CD93FFF71B}"/>
              </a:ext>
            </a:extLst>
          </p:cNvPr>
          <p:cNvSpPr>
            <a:spLocks noGrp="1"/>
          </p:cNvSpPr>
          <p:nvPr>
            <p:ph type="title"/>
          </p:nvPr>
        </p:nvSpPr>
        <p:spPr>
          <a:xfrm>
            <a:off x="1497105" y="125507"/>
            <a:ext cx="9731188" cy="860613"/>
          </a:xfrm>
        </p:spPr>
        <p:txBody>
          <a:bodyPr>
            <a:normAutofit fontScale="90000"/>
          </a:bodyPr>
          <a:lstStyle/>
          <a:p>
            <a:br>
              <a:rPr lang="en-US" dirty="0"/>
            </a:br>
            <a:r>
              <a:rPr lang="en-US" sz="3100" u="sng" dirty="0"/>
              <a:t>PAPER-2</a:t>
            </a:r>
          </a:p>
        </p:txBody>
      </p:sp>
      <p:graphicFrame>
        <p:nvGraphicFramePr>
          <p:cNvPr id="12" name="Content Placeholder 11">
            <a:extLst>
              <a:ext uri="{FF2B5EF4-FFF2-40B4-BE49-F238E27FC236}">
                <a16:creationId xmlns:a16="http://schemas.microsoft.com/office/drawing/2014/main" id="{32588994-BC49-7D39-87D9-CB3C45B8436C}"/>
              </a:ext>
            </a:extLst>
          </p:cNvPr>
          <p:cNvGraphicFramePr>
            <a:graphicFrameLocks noGrp="1"/>
          </p:cNvGraphicFramePr>
          <p:nvPr>
            <p:ph sz="half" idx="1"/>
            <p:extLst>
              <p:ext uri="{D42A27DB-BD31-4B8C-83A1-F6EECF244321}">
                <p14:modId xmlns:p14="http://schemas.microsoft.com/office/powerpoint/2010/main" val="418438507"/>
              </p:ext>
            </p:extLst>
          </p:nvPr>
        </p:nvGraphicFramePr>
        <p:xfrm>
          <a:off x="1308847" y="1775012"/>
          <a:ext cx="10390092" cy="4629375"/>
        </p:xfrm>
        <a:graphic>
          <a:graphicData uri="http://schemas.openxmlformats.org/drawingml/2006/table">
            <a:tbl>
              <a:tblPr firstRow="1" bandRow="1">
                <a:tableStyleId>{5C22544A-7EE6-4342-B048-85BDC9FD1C3A}</a:tableStyleId>
              </a:tblPr>
              <a:tblGrid>
                <a:gridCol w="1735417">
                  <a:extLst>
                    <a:ext uri="{9D8B030D-6E8A-4147-A177-3AD203B41FA5}">
                      <a16:colId xmlns:a16="http://schemas.microsoft.com/office/drawing/2014/main" val="2183964111"/>
                    </a:ext>
                  </a:extLst>
                </a:gridCol>
                <a:gridCol w="1730935">
                  <a:extLst>
                    <a:ext uri="{9D8B030D-6E8A-4147-A177-3AD203B41FA5}">
                      <a16:colId xmlns:a16="http://schemas.microsoft.com/office/drawing/2014/main" val="48616319"/>
                    </a:ext>
                  </a:extLst>
                </a:gridCol>
                <a:gridCol w="1730935">
                  <a:extLst>
                    <a:ext uri="{9D8B030D-6E8A-4147-A177-3AD203B41FA5}">
                      <a16:colId xmlns:a16="http://schemas.microsoft.com/office/drawing/2014/main" val="2865237722"/>
                    </a:ext>
                  </a:extLst>
                </a:gridCol>
                <a:gridCol w="1730935">
                  <a:extLst>
                    <a:ext uri="{9D8B030D-6E8A-4147-A177-3AD203B41FA5}">
                      <a16:colId xmlns:a16="http://schemas.microsoft.com/office/drawing/2014/main" val="3888860630"/>
                    </a:ext>
                  </a:extLst>
                </a:gridCol>
                <a:gridCol w="1730935">
                  <a:extLst>
                    <a:ext uri="{9D8B030D-6E8A-4147-A177-3AD203B41FA5}">
                      <a16:colId xmlns:a16="http://schemas.microsoft.com/office/drawing/2014/main" val="2723620310"/>
                    </a:ext>
                  </a:extLst>
                </a:gridCol>
                <a:gridCol w="1730935">
                  <a:extLst>
                    <a:ext uri="{9D8B030D-6E8A-4147-A177-3AD203B41FA5}">
                      <a16:colId xmlns:a16="http://schemas.microsoft.com/office/drawing/2014/main" val="730436911"/>
                    </a:ext>
                  </a:extLst>
                </a:gridCol>
              </a:tblGrid>
              <a:tr h="1236614">
                <a:tc>
                  <a:txBody>
                    <a:bodyPr/>
                    <a:lstStyle/>
                    <a:p>
                      <a:r>
                        <a:rPr lang="en-US" dirty="0"/>
                        <a:t> </a:t>
                      </a:r>
                    </a:p>
                    <a:p>
                      <a:endParaRPr lang="en-US" dirty="0"/>
                    </a:p>
                    <a:p>
                      <a:r>
                        <a:rPr lang="en-US" dirty="0"/>
                        <a:t>TITLE</a:t>
                      </a:r>
                      <a:endParaRPr lang="en-IN" dirty="0"/>
                    </a:p>
                  </a:txBody>
                  <a:tcPr/>
                </a:tc>
                <a:tc>
                  <a:txBody>
                    <a:bodyPr/>
                    <a:lstStyle/>
                    <a:p>
                      <a:endParaRPr lang="en-US" dirty="0"/>
                    </a:p>
                    <a:p>
                      <a:endParaRPr lang="en-IN" dirty="0"/>
                    </a:p>
                    <a:p>
                      <a:r>
                        <a:rPr lang="en-IN" dirty="0"/>
                        <a:t>AUTHOR</a:t>
                      </a:r>
                    </a:p>
                  </a:txBody>
                  <a:tcPr/>
                </a:tc>
                <a:tc>
                  <a:txBody>
                    <a:bodyPr/>
                    <a:lstStyle/>
                    <a:p>
                      <a:endParaRPr lang="en-US" dirty="0"/>
                    </a:p>
                    <a:p>
                      <a:endParaRPr lang="en-US" dirty="0"/>
                    </a:p>
                    <a:p>
                      <a:r>
                        <a:rPr lang="en-US" dirty="0"/>
                        <a:t>METHODOLOGY</a:t>
                      </a:r>
                      <a:endParaRPr lang="en-IN" dirty="0"/>
                    </a:p>
                  </a:txBody>
                  <a:tcPr/>
                </a:tc>
                <a:tc>
                  <a:txBody>
                    <a:bodyPr/>
                    <a:lstStyle/>
                    <a:p>
                      <a:endParaRPr lang="en-US" dirty="0"/>
                    </a:p>
                    <a:p>
                      <a:endParaRPr lang="en-IN" dirty="0"/>
                    </a:p>
                    <a:p>
                      <a:r>
                        <a:rPr lang="en-IN" dirty="0"/>
                        <a:t>SUMMARY</a:t>
                      </a:r>
                    </a:p>
                  </a:txBody>
                  <a:tcPr/>
                </a:tc>
                <a:tc>
                  <a:txBody>
                    <a:bodyPr/>
                    <a:lstStyle/>
                    <a:p>
                      <a:endParaRPr lang="en-US" dirty="0"/>
                    </a:p>
                    <a:p>
                      <a:endParaRPr lang="en-IN" dirty="0"/>
                    </a:p>
                    <a:p>
                      <a:r>
                        <a:rPr lang="en-IN" dirty="0"/>
                        <a:t>ADVANTAGES</a:t>
                      </a:r>
                    </a:p>
                  </a:txBody>
                  <a:tcPr/>
                </a:tc>
                <a:tc>
                  <a:txBody>
                    <a:bodyPr/>
                    <a:lstStyle/>
                    <a:p>
                      <a:endParaRPr lang="en-US" dirty="0"/>
                    </a:p>
                    <a:p>
                      <a:endParaRPr lang="en-IN" dirty="0"/>
                    </a:p>
                    <a:p>
                      <a:r>
                        <a:rPr lang="en-IN" dirty="0"/>
                        <a:t>DIS- ADVANTAGES</a:t>
                      </a:r>
                    </a:p>
                  </a:txBody>
                  <a:tcPr/>
                </a:tc>
                <a:extLst>
                  <a:ext uri="{0D108BD9-81ED-4DB2-BD59-A6C34878D82A}">
                    <a16:rowId xmlns:a16="http://schemas.microsoft.com/office/drawing/2014/main" val="1492698448"/>
                  </a:ext>
                </a:extLst>
              </a:tr>
              <a:tr h="3392761">
                <a:tc>
                  <a:txBody>
                    <a:bodyPr/>
                    <a:lstStyle/>
                    <a:p>
                      <a:endParaRPr lang="en-US" sz="1600" dirty="0"/>
                    </a:p>
                    <a:p>
                      <a:r>
                        <a:rPr lang="en-US" sz="1600" b="1" dirty="0"/>
                        <a:t>AR Furniture: Integrating Augmented Reality Technology to Enhance Interior Design</a:t>
                      </a:r>
                      <a:endParaRPr lang="en-IN" sz="1600" b="1" dirty="0"/>
                    </a:p>
                  </a:txBody>
                  <a:tcPr/>
                </a:tc>
                <a:tc>
                  <a:txBody>
                    <a:bodyPr/>
                    <a:lstStyle/>
                    <a:p>
                      <a:r>
                        <a:rPr lang="en-IN" sz="1600" dirty="0" err="1"/>
                        <a:t>Waraporn</a:t>
                      </a:r>
                      <a:r>
                        <a:rPr lang="en-IN" sz="1600" dirty="0"/>
                        <a:t> </a:t>
                      </a:r>
                      <a:r>
                        <a:rPr lang="en-IN" sz="1600" dirty="0" err="1"/>
                        <a:t>Viyanon</a:t>
                      </a:r>
                      <a:r>
                        <a:rPr lang="en-IN" sz="1600" dirty="0"/>
                        <a:t>, </a:t>
                      </a:r>
                      <a:r>
                        <a:rPr lang="en-IN" sz="1600" dirty="0" err="1"/>
                        <a:t>Thanadon</a:t>
                      </a:r>
                      <a:r>
                        <a:rPr lang="en-IN" sz="1600" dirty="0"/>
                        <a:t> </a:t>
                      </a:r>
                      <a:r>
                        <a:rPr lang="en-IN" sz="1600" dirty="0" err="1"/>
                        <a:t>Songsuittipong</a:t>
                      </a:r>
                      <a:r>
                        <a:rPr lang="en-IN" sz="1600" dirty="0"/>
                        <a:t>, </a:t>
                      </a:r>
                      <a:r>
                        <a:rPr lang="en-IN" sz="1600" dirty="0" err="1"/>
                        <a:t>Phattarika</a:t>
                      </a:r>
                      <a:r>
                        <a:rPr lang="en-IN" sz="1600" dirty="0"/>
                        <a:t> </a:t>
                      </a:r>
                      <a:r>
                        <a:rPr lang="en-IN" sz="1600" dirty="0" err="1"/>
                        <a:t>Piyapaisarn</a:t>
                      </a:r>
                      <a:r>
                        <a:rPr lang="en-IN" sz="1600" dirty="0"/>
                        <a:t>, </a:t>
                      </a:r>
                      <a:r>
                        <a:rPr lang="en-IN" sz="1600" dirty="0" err="1"/>
                        <a:t>Suwanun</a:t>
                      </a:r>
                      <a:r>
                        <a:rPr lang="en-IN" sz="1600" dirty="0"/>
                        <a:t> </a:t>
                      </a:r>
                      <a:r>
                        <a:rPr lang="en-IN" sz="1600" dirty="0" err="1"/>
                        <a:t>Sudchid</a:t>
                      </a:r>
                      <a:endParaRPr lang="en-IN" sz="1600" dirty="0"/>
                    </a:p>
                  </a:txBody>
                  <a:tcPr/>
                </a:tc>
                <a:tc>
                  <a:txBody>
                    <a:bodyPr/>
                    <a:lstStyle/>
                    <a:p>
                      <a:r>
                        <a:rPr lang="en-US" sz="1600" dirty="0"/>
                        <a:t>Prototype development using Unity3D, </a:t>
                      </a:r>
                      <a:r>
                        <a:rPr lang="en-US" sz="1600" dirty="0" err="1"/>
                        <a:t>Kudan</a:t>
                      </a:r>
                      <a:r>
                        <a:rPr lang="en-US" sz="1600" dirty="0"/>
                        <a:t> AR SDK, and 3Ds Max; experiments on tracking and user satisfaction</a:t>
                      </a:r>
                      <a:endParaRPr lang="en-IN" sz="1600" b="0" dirty="0"/>
                    </a:p>
                  </a:txBody>
                  <a:tcPr/>
                </a:tc>
                <a:tc>
                  <a:txBody>
                    <a:bodyPr/>
                    <a:lstStyle/>
                    <a:p>
                      <a:r>
                        <a:rPr lang="en-US" sz="1600" dirty="0"/>
                        <a:t>An Android AR application that allows users to visualize furniture placement in real environments using marker and </a:t>
                      </a:r>
                      <a:r>
                        <a:rPr lang="en-US" sz="1600" dirty="0" err="1"/>
                        <a:t>markerless</a:t>
                      </a:r>
                      <a:r>
                        <a:rPr lang="en-US" sz="1600" dirty="0"/>
                        <a:t> tracking. Tested for usability, lighting conditions, and tracking accuracy.</a:t>
                      </a:r>
                      <a:endParaRPr lang="en-IN" sz="1600" b="0" dirty="0"/>
                    </a:p>
                  </a:txBody>
                  <a:tcPr/>
                </a:tc>
                <a:tc>
                  <a:txBody>
                    <a:bodyPr/>
                    <a:lstStyle/>
                    <a:p>
                      <a:r>
                        <a:rPr lang="en-US" sz="1600" dirty="0"/>
                        <a:t>Enhances furniture shopping experience, helps in decision-making, allows realistic visualization of products</a:t>
                      </a:r>
                      <a:endParaRPr lang="en-IN" sz="1600" b="0" dirty="0"/>
                    </a:p>
                  </a:txBody>
                  <a:tcPr/>
                </a:tc>
                <a:tc>
                  <a:txBody>
                    <a:bodyPr/>
                    <a:lstStyle/>
                    <a:p>
                      <a:r>
                        <a:rPr lang="en-US" sz="1600" dirty="0"/>
                        <a:t>Issues with light conditions, limited tracking accuracy, and difficulty in troubleshooting errors.</a:t>
                      </a:r>
                      <a:endParaRPr lang="en-IN" sz="1600" b="0" dirty="0"/>
                    </a:p>
                  </a:txBody>
                  <a:tcPr/>
                </a:tc>
                <a:extLst>
                  <a:ext uri="{0D108BD9-81ED-4DB2-BD59-A6C34878D82A}">
                    <a16:rowId xmlns:a16="http://schemas.microsoft.com/office/drawing/2014/main" val="3096112335"/>
                  </a:ext>
                </a:extLst>
              </a:tr>
            </a:tbl>
          </a:graphicData>
        </a:graphic>
      </p:graphicFrame>
    </p:spTree>
    <p:extLst>
      <p:ext uri="{BB962C8B-B14F-4D97-AF65-F5344CB8AC3E}">
        <p14:creationId xmlns:p14="http://schemas.microsoft.com/office/powerpoint/2010/main" val="19641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FF2CF-BDB2-95BF-95F1-72D988653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F3492-35B5-DC5D-FA54-7E72BCE4A9EA}"/>
              </a:ext>
            </a:extLst>
          </p:cNvPr>
          <p:cNvSpPr>
            <a:spLocks noGrp="1"/>
          </p:cNvSpPr>
          <p:nvPr>
            <p:ph type="title"/>
          </p:nvPr>
        </p:nvSpPr>
        <p:spPr>
          <a:xfrm>
            <a:off x="1497105" y="125507"/>
            <a:ext cx="9731188" cy="860613"/>
          </a:xfrm>
        </p:spPr>
        <p:txBody>
          <a:bodyPr>
            <a:normAutofit fontScale="90000"/>
          </a:bodyPr>
          <a:lstStyle/>
          <a:p>
            <a:br>
              <a:rPr lang="en-US" dirty="0"/>
            </a:br>
            <a:r>
              <a:rPr lang="en-US" sz="3100" u="sng" dirty="0"/>
              <a:t>PAPER-3</a:t>
            </a:r>
          </a:p>
        </p:txBody>
      </p:sp>
      <p:graphicFrame>
        <p:nvGraphicFramePr>
          <p:cNvPr id="12" name="Content Placeholder 11">
            <a:extLst>
              <a:ext uri="{FF2B5EF4-FFF2-40B4-BE49-F238E27FC236}">
                <a16:creationId xmlns:a16="http://schemas.microsoft.com/office/drawing/2014/main" id="{627D69BA-1FBC-2C29-BE58-1F57B03291EB}"/>
              </a:ext>
            </a:extLst>
          </p:cNvPr>
          <p:cNvGraphicFramePr>
            <a:graphicFrameLocks noGrp="1"/>
          </p:cNvGraphicFramePr>
          <p:nvPr>
            <p:ph sz="half" idx="1"/>
            <p:extLst>
              <p:ext uri="{D42A27DB-BD31-4B8C-83A1-F6EECF244321}">
                <p14:modId xmlns:p14="http://schemas.microsoft.com/office/powerpoint/2010/main" val="2398171079"/>
              </p:ext>
            </p:extLst>
          </p:nvPr>
        </p:nvGraphicFramePr>
        <p:xfrm>
          <a:off x="1308847" y="1775012"/>
          <a:ext cx="10390092" cy="4629375"/>
        </p:xfrm>
        <a:graphic>
          <a:graphicData uri="http://schemas.openxmlformats.org/drawingml/2006/table">
            <a:tbl>
              <a:tblPr firstRow="1" bandRow="1">
                <a:tableStyleId>{5C22544A-7EE6-4342-B048-85BDC9FD1C3A}</a:tableStyleId>
              </a:tblPr>
              <a:tblGrid>
                <a:gridCol w="1735417">
                  <a:extLst>
                    <a:ext uri="{9D8B030D-6E8A-4147-A177-3AD203B41FA5}">
                      <a16:colId xmlns:a16="http://schemas.microsoft.com/office/drawing/2014/main" val="2183964111"/>
                    </a:ext>
                  </a:extLst>
                </a:gridCol>
                <a:gridCol w="1730935">
                  <a:extLst>
                    <a:ext uri="{9D8B030D-6E8A-4147-A177-3AD203B41FA5}">
                      <a16:colId xmlns:a16="http://schemas.microsoft.com/office/drawing/2014/main" val="48616319"/>
                    </a:ext>
                  </a:extLst>
                </a:gridCol>
                <a:gridCol w="1730935">
                  <a:extLst>
                    <a:ext uri="{9D8B030D-6E8A-4147-A177-3AD203B41FA5}">
                      <a16:colId xmlns:a16="http://schemas.microsoft.com/office/drawing/2014/main" val="2865237722"/>
                    </a:ext>
                  </a:extLst>
                </a:gridCol>
                <a:gridCol w="1730935">
                  <a:extLst>
                    <a:ext uri="{9D8B030D-6E8A-4147-A177-3AD203B41FA5}">
                      <a16:colId xmlns:a16="http://schemas.microsoft.com/office/drawing/2014/main" val="3888860630"/>
                    </a:ext>
                  </a:extLst>
                </a:gridCol>
                <a:gridCol w="1730935">
                  <a:extLst>
                    <a:ext uri="{9D8B030D-6E8A-4147-A177-3AD203B41FA5}">
                      <a16:colId xmlns:a16="http://schemas.microsoft.com/office/drawing/2014/main" val="2723620310"/>
                    </a:ext>
                  </a:extLst>
                </a:gridCol>
                <a:gridCol w="1730935">
                  <a:extLst>
                    <a:ext uri="{9D8B030D-6E8A-4147-A177-3AD203B41FA5}">
                      <a16:colId xmlns:a16="http://schemas.microsoft.com/office/drawing/2014/main" val="730436911"/>
                    </a:ext>
                  </a:extLst>
                </a:gridCol>
              </a:tblGrid>
              <a:tr h="1236614">
                <a:tc>
                  <a:txBody>
                    <a:bodyPr/>
                    <a:lstStyle/>
                    <a:p>
                      <a:r>
                        <a:rPr lang="en-US" dirty="0"/>
                        <a:t> </a:t>
                      </a:r>
                    </a:p>
                    <a:p>
                      <a:endParaRPr lang="en-US" dirty="0"/>
                    </a:p>
                    <a:p>
                      <a:r>
                        <a:rPr lang="en-US" dirty="0"/>
                        <a:t>TITLE</a:t>
                      </a:r>
                      <a:endParaRPr lang="en-IN" dirty="0"/>
                    </a:p>
                  </a:txBody>
                  <a:tcPr/>
                </a:tc>
                <a:tc>
                  <a:txBody>
                    <a:bodyPr/>
                    <a:lstStyle/>
                    <a:p>
                      <a:endParaRPr lang="en-US" dirty="0"/>
                    </a:p>
                    <a:p>
                      <a:endParaRPr lang="en-IN" dirty="0"/>
                    </a:p>
                    <a:p>
                      <a:r>
                        <a:rPr lang="en-IN" dirty="0"/>
                        <a:t>AUTHOR</a:t>
                      </a:r>
                    </a:p>
                  </a:txBody>
                  <a:tcPr/>
                </a:tc>
                <a:tc>
                  <a:txBody>
                    <a:bodyPr/>
                    <a:lstStyle/>
                    <a:p>
                      <a:endParaRPr lang="en-US" dirty="0"/>
                    </a:p>
                    <a:p>
                      <a:endParaRPr lang="en-US" dirty="0"/>
                    </a:p>
                    <a:p>
                      <a:r>
                        <a:rPr lang="en-US" dirty="0"/>
                        <a:t>METHODOLOGY</a:t>
                      </a:r>
                      <a:endParaRPr lang="en-IN" dirty="0"/>
                    </a:p>
                  </a:txBody>
                  <a:tcPr/>
                </a:tc>
                <a:tc>
                  <a:txBody>
                    <a:bodyPr/>
                    <a:lstStyle/>
                    <a:p>
                      <a:endParaRPr lang="en-US" dirty="0"/>
                    </a:p>
                    <a:p>
                      <a:endParaRPr lang="en-IN" dirty="0"/>
                    </a:p>
                    <a:p>
                      <a:r>
                        <a:rPr lang="en-IN" dirty="0"/>
                        <a:t>SUMMARY</a:t>
                      </a:r>
                    </a:p>
                  </a:txBody>
                  <a:tcPr/>
                </a:tc>
                <a:tc>
                  <a:txBody>
                    <a:bodyPr/>
                    <a:lstStyle/>
                    <a:p>
                      <a:endParaRPr lang="en-US" dirty="0"/>
                    </a:p>
                    <a:p>
                      <a:endParaRPr lang="en-IN" dirty="0"/>
                    </a:p>
                    <a:p>
                      <a:r>
                        <a:rPr lang="en-IN" dirty="0"/>
                        <a:t>ADVANTAGES</a:t>
                      </a:r>
                    </a:p>
                  </a:txBody>
                  <a:tcPr/>
                </a:tc>
                <a:tc>
                  <a:txBody>
                    <a:bodyPr/>
                    <a:lstStyle/>
                    <a:p>
                      <a:endParaRPr lang="en-US" dirty="0"/>
                    </a:p>
                    <a:p>
                      <a:endParaRPr lang="en-IN" dirty="0"/>
                    </a:p>
                    <a:p>
                      <a:r>
                        <a:rPr lang="en-IN" dirty="0"/>
                        <a:t>DIS- ADVANTAGES</a:t>
                      </a:r>
                    </a:p>
                  </a:txBody>
                  <a:tcPr/>
                </a:tc>
                <a:extLst>
                  <a:ext uri="{0D108BD9-81ED-4DB2-BD59-A6C34878D82A}">
                    <a16:rowId xmlns:a16="http://schemas.microsoft.com/office/drawing/2014/main" val="1492698448"/>
                  </a:ext>
                </a:extLst>
              </a:tr>
              <a:tr h="3392761">
                <a:tc>
                  <a:txBody>
                    <a:bodyPr/>
                    <a:lstStyle/>
                    <a:p>
                      <a:endParaRPr lang="en-US" sz="1600" b="1" dirty="0"/>
                    </a:p>
                    <a:p>
                      <a:r>
                        <a:rPr lang="en-US" sz="1600" b="1" dirty="0"/>
                        <a:t>The Impact of Design Factors on User Behavior in a Virtual Hospital Room to Explore Fall Prevention Strategies</a:t>
                      </a:r>
                    </a:p>
                  </a:txBody>
                  <a:tcPr/>
                </a:tc>
                <a:tc>
                  <a:txBody>
                    <a:bodyPr/>
                    <a:lstStyle/>
                    <a:p>
                      <a:r>
                        <a:rPr lang="en-US" sz="1600" dirty="0" err="1"/>
                        <a:t>Nooshin</a:t>
                      </a:r>
                      <a:r>
                        <a:rPr lang="en-US" sz="1600" dirty="0"/>
                        <a:t> </a:t>
                      </a:r>
                      <a:r>
                        <a:rPr lang="en-US" sz="1600" dirty="0" err="1"/>
                        <a:t>Seddighi</a:t>
                      </a:r>
                      <a:r>
                        <a:rPr lang="en-US" sz="1600" dirty="0"/>
                        <a:t>, Ying-Ching Chen, Andrew S. Merryweather, et al.</a:t>
                      </a:r>
                      <a:endParaRPr lang="en-IN" sz="1600" dirty="0"/>
                    </a:p>
                  </a:txBody>
                  <a:tcPr/>
                </a:tc>
                <a:tc>
                  <a:txBody>
                    <a:bodyPr/>
                    <a:lstStyle/>
                    <a:p>
                      <a:r>
                        <a:rPr lang="en-US" sz="1600" dirty="0"/>
                        <a:t>Experimental study using Augmented Reality (AR) with 10 participants, tracking movement through various hospital room layouts</a:t>
                      </a:r>
                      <a:endParaRPr lang="en-IN" sz="1600" b="0" dirty="0"/>
                    </a:p>
                  </a:txBody>
                  <a:tcPr/>
                </a:tc>
                <a:tc>
                  <a:txBody>
                    <a:bodyPr/>
                    <a:lstStyle/>
                    <a:p>
                      <a:r>
                        <a:rPr lang="en-US" sz="1600" dirty="0"/>
                        <a:t>Explores AR as a tool for assessing fall risks in hospital rooms, examining the effects of door type, bathroom location, and IV pole presence on movement patterns</a:t>
                      </a:r>
                      <a:endParaRPr lang="en-IN" sz="1600" b="0" dirty="0"/>
                    </a:p>
                  </a:txBody>
                  <a:tcPr/>
                </a:tc>
                <a:tc>
                  <a:txBody>
                    <a:bodyPr/>
                    <a:lstStyle/>
                    <a:p>
                      <a:r>
                        <a:rPr lang="en-US" sz="1600" dirty="0"/>
                        <a:t>AR is cost-effective for testing hospital layouts before physical construction; provides insights on fall prevention strategies</a:t>
                      </a:r>
                      <a:endParaRPr lang="en-IN" sz="1600" b="0" dirty="0"/>
                    </a:p>
                  </a:txBody>
                  <a:tcPr/>
                </a:tc>
                <a:tc>
                  <a:txBody>
                    <a:bodyPr/>
                    <a:lstStyle/>
                    <a:p>
                      <a:r>
                        <a:rPr lang="en-US" sz="1600" dirty="0"/>
                        <a:t>Limited participant sample; AR may not fully replicate real-world patient behavior; physical interaction with objects is restricted.</a:t>
                      </a:r>
                      <a:endParaRPr lang="en-IN" sz="1600" b="0" dirty="0"/>
                    </a:p>
                  </a:txBody>
                  <a:tcPr/>
                </a:tc>
                <a:extLst>
                  <a:ext uri="{0D108BD9-81ED-4DB2-BD59-A6C34878D82A}">
                    <a16:rowId xmlns:a16="http://schemas.microsoft.com/office/drawing/2014/main" val="3096112335"/>
                  </a:ext>
                </a:extLst>
              </a:tr>
            </a:tbl>
          </a:graphicData>
        </a:graphic>
      </p:graphicFrame>
    </p:spTree>
    <p:extLst>
      <p:ext uri="{BB962C8B-B14F-4D97-AF65-F5344CB8AC3E}">
        <p14:creationId xmlns:p14="http://schemas.microsoft.com/office/powerpoint/2010/main" val="345584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8CF75-E511-7E2F-6F94-39BCBD41C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877C8-4D8F-EB50-034F-FE4B6C74AE44}"/>
              </a:ext>
            </a:extLst>
          </p:cNvPr>
          <p:cNvSpPr>
            <a:spLocks noGrp="1"/>
          </p:cNvSpPr>
          <p:nvPr>
            <p:ph type="title"/>
          </p:nvPr>
        </p:nvSpPr>
        <p:spPr>
          <a:xfrm>
            <a:off x="1497105" y="125507"/>
            <a:ext cx="9731188" cy="860613"/>
          </a:xfrm>
        </p:spPr>
        <p:txBody>
          <a:bodyPr>
            <a:normAutofit fontScale="90000"/>
          </a:bodyPr>
          <a:lstStyle/>
          <a:p>
            <a:br>
              <a:rPr lang="en-US" dirty="0"/>
            </a:br>
            <a:r>
              <a:rPr lang="en-US" sz="3100" u="sng" dirty="0"/>
              <a:t>PAPER-4</a:t>
            </a:r>
          </a:p>
        </p:txBody>
      </p:sp>
      <p:graphicFrame>
        <p:nvGraphicFramePr>
          <p:cNvPr id="12" name="Content Placeholder 11">
            <a:extLst>
              <a:ext uri="{FF2B5EF4-FFF2-40B4-BE49-F238E27FC236}">
                <a16:creationId xmlns:a16="http://schemas.microsoft.com/office/drawing/2014/main" id="{16EACA8B-9B70-B10D-18A4-C71C8D82136A}"/>
              </a:ext>
            </a:extLst>
          </p:cNvPr>
          <p:cNvGraphicFramePr>
            <a:graphicFrameLocks noGrp="1"/>
          </p:cNvGraphicFramePr>
          <p:nvPr>
            <p:ph sz="half" idx="1"/>
            <p:extLst>
              <p:ext uri="{D42A27DB-BD31-4B8C-83A1-F6EECF244321}">
                <p14:modId xmlns:p14="http://schemas.microsoft.com/office/powerpoint/2010/main" val="353403219"/>
              </p:ext>
            </p:extLst>
          </p:nvPr>
        </p:nvGraphicFramePr>
        <p:xfrm>
          <a:off x="1281953" y="1550893"/>
          <a:ext cx="10578353" cy="5181600"/>
        </p:xfrm>
        <a:graphic>
          <a:graphicData uri="http://schemas.openxmlformats.org/drawingml/2006/table">
            <a:tbl>
              <a:tblPr firstRow="1" bandRow="1">
                <a:tableStyleId>{5C22544A-7EE6-4342-B048-85BDC9FD1C3A}</a:tableStyleId>
              </a:tblPr>
              <a:tblGrid>
                <a:gridCol w="1766863">
                  <a:extLst>
                    <a:ext uri="{9D8B030D-6E8A-4147-A177-3AD203B41FA5}">
                      <a16:colId xmlns:a16="http://schemas.microsoft.com/office/drawing/2014/main" val="2183964111"/>
                    </a:ext>
                  </a:extLst>
                </a:gridCol>
                <a:gridCol w="1762298">
                  <a:extLst>
                    <a:ext uri="{9D8B030D-6E8A-4147-A177-3AD203B41FA5}">
                      <a16:colId xmlns:a16="http://schemas.microsoft.com/office/drawing/2014/main" val="48616319"/>
                    </a:ext>
                  </a:extLst>
                </a:gridCol>
                <a:gridCol w="1762298">
                  <a:extLst>
                    <a:ext uri="{9D8B030D-6E8A-4147-A177-3AD203B41FA5}">
                      <a16:colId xmlns:a16="http://schemas.microsoft.com/office/drawing/2014/main" val="2865237722"/>
                    </a:ext>
                  </a:extLst>
                </a:gridCol>
                <a:gridCol w="1762298">
                  <a:extLst>
                    <a:ext uri="{9D8B030D-6E8A-4147-A177-3AD203B41FA5}">
                      <a16:colId xmlns:a16="http://schemas.microsoft.com/office/drawing/2014/main" val="3888860630"/>
                    </a:ext>
                  </a:extLst>
                </a:gridCol>
                <a:gridCol w="1762298">
                  <a:extLst>
                    <a:ext uri="{9D8B030D-6E8A-4147-A177-3AD203B41FA5}">
                      <a16:colId xmlns:a16="http://schemas.microsoft.com/office/drawing/2014/main" val="2723620310"/>
                    </a:ext>
                  </a:extLst>
                </a:gridCol>
                <a:gridCol w="1762298">
                  <a:extLst>
                    <a:ext uri="{9D8B030D-6E8A-4147-A177-3AD203B41FA5}">
                      <a16:colId xmlns:a16="http://schemas.microsoft.com/office/drawing/2014/main" val="730436911"/>
                    </a:ext>
                  </a:extLst>
                </a:gridCol>
              </a:tblGrid>
              <a:tr h="1159084">
                <a:tc>
                  <a:txBody>
                    <a:bodyPr/>
                    <a:lstStyle/>
                    <a:p>
                      <a:r>
                        <a:rPr lang="en-US" dirty="0"/>
                        <a:t> </a:t>
                      </a:r>
                    </a:p>
                    <a:p>
                      <a:endParaRPr lang="en-US" dirty="0"/>
                    </a:p>
                    <a:p>
                      <a:r>
                        <a:rPr lang="en-US" dirty="0"/>
                        <a:t>TITLE</a:t>
                      </a:r>
                      <a:endParaRPr lang="en-IN" dirty="0"/>
                    </a:p>
                  </a:txBody>
                  <a:tcPr/>
                </a:tc>
                <a:tc>
                  <a:txBody>
                    <a:bodyPr/>
                    <a:lstStyle/>
                    <a:p>
                      <a:endParaRPr lang="en-US" dirty="0"/>
                    </a:p>
                    <a:p>
                      <a:endParaRPr lang="en-IN" dirty="0"/>
                    </a:p>
                    <a:p>
                      <a:r>
                        <a:rPr lang="en-IN" dirty="0"/>
                        <a:t>AUTHOR</a:t>
                      </a:r>
                    </a:p>
                  </a:txBody>
                  <a:tcPr/>
                </a:tc>
                <a:tc>
                  <a:txBody>
                    <a:bodyPr/>
                    <a:lstStyle/>
                    <a:p>
                      <a:endParaRPr lang="en-US" dirty="0"/>
                    </a:p>
                    <a:p>
                      <a:endParaRPr lang="en-US" dirty="0"/>
                    </a:p>
                    <a:p>
                      <a:r>
                        <a:rPr lang="en-US" dirty="0"/>
                        <a:t>METHODOLOGY</a:t>
                      </a:r>
                      <a:endParaRPr lang="en-IN" dirty="0"/>
                    </a:p>
                  </a:txBody>
                  <a:tcPr/>
                </a:tc>
                <a:tc>
                  <a:txBody>
                    <a:bodyPr/>
                    <a:lstStyle/>
                    <a:p>
                      <a:endParaRPr lang="en-US" dirty="0"/>
                    </a:p>
                    <a:p>
                      <a:endParaRPr lang="en-IN" dirty="0"/>
                    </a:p>
                    <a:p>
                      <a:r>
                        <a:rPr lang="en-IN" dirty="0"/>
                        <a:t>SUMMARY</a:t>
                      </a:r>
                    </a:p>
                  </a:txBody>
                  <a:tcPr/>
                </a:tc>
                <a:tc>
                  <a:txBody>
                    <a:bodyPr/>
                    <a:lstStyle/>
                    <a:p>
                      <a:endParaRPr lang="en-US" dirty="0"/>
                    </a:p>
                    <a:p>
                      <a:endParaRPr lang="en-IN" dirty="0"/>
                    </a:p>
                    <a:p>
                      <a:r>
                        <a:rPr lang="en-IN" dirty="0"/>
                        <a:t>ADVANTAGES</a:t>
                      </a:r>
                    </a:p>
                  </a:txBody>
                  <a:tcPr/>
                </a:tc>
                <a:tc>
                  <a:txBody>
                    <a:bodyPr/>
                    <a:lstStyle/>
                    <a:p>
                      <a:endParaRPr lang="en-US" dirty="0"/>
                    </a:p>
                    <a:p>
                      <a:endParaRPr lang="en-IN" dirty="0"/>
                    </a:p>
                    <a:p>
                      <a:r>
                        <a:rPr lang="en-IN" dirty="0"/>
                        <a:t>DIS- ADVANTAGES</a:t>
                      </a:r>
                    </a:p>
                  </a:txBody>
                  <a:tcPr/>
                </a:tc>
                <a:extLst>
                  <a:ext uri="{0D108BD9-81ED-4DB2-BD59-A6C34878D82A}">
                    <a16:rowId xmlns:a16="http://schemas.microsoft.com/office/drawing/2014/main" val="1492698448"/>
                  </a:ext>
                </a:extLst>
              </a:tr>
              <a:tr h="3592210">
                <a:tc>
                  <a:txBody>
                    <a:bodyPr/>
                    <a:lstStyle/>
                    <a:p>
                      <a:endParaRPr lang="en-US" sz="1600" dirty="0"/>
                    </a:p>
                    <a:p>
                      <a:r>
                        <a:rPr lang="en-US" sz="1600" b="1" dirty="0"/>
                        <a:t>The Therapeutic Impacts of Environmental Design Interventions on Wellness in Clinical Settings: A Narrative Review</a:t>
                      </a:r>
                    </a:p>
                  </a:txBody>
                  <a:tcPr/>
                </a:tc>
                <a:tc>
                  <a:txBody>
                    <a:bodyPr/>
                    <a:lstStyle/>
                    <a:p>
                      <a:r>
                        <a:rPr lang="en-IN" sz="1600" dirty="0"/>
                        <a:t>Timothy </a:t>
                      </a:r>
                      <a:r>
                        <a:rPr lang="en-IN" sz="1600" dirty="0" err="1"/>
                        <a:t>Onosahwo</a:t>
                      </a:r>
                      <a:r>
                        <a:rPr lang="en-IN" sz="1600" dirty="0"/>
                        <a:t> </a:t>
                      </a:r>
                      <a:r>
                        <a:rPr lang="en-IN" sz="1600" dirty="0" err="1"/>
                        <a:t>Iyendo</a:t>
                      </a:r>
                      <a:r>
                        <a:rPr lang="en-IN" sz="1600" dirty="0"/>
                        <a:t>, Patrick </a:t>
                      </a:r>
                      <a:r>
                        <a:rPr lang="en-IN" sz="1600" dirty="0" err="1"/>
                        <a:t>Chukwuemeke</a:t>
                      </a:r>
                      <a:r>
                        <a:rPr lang="en-IN" sz="1600" dirty="0"/>
                        <a:t> </a:t>
                      </a:r>
                      <a:r>
                        <a:rPr lang="en-IN" sz="1600" dirty="0" err="1"/>
                        <a:t>Uwajeh</a:t>
                      </a:r>
                      <a:r>
                        <a:rPr lang="en-IN" sz="1600" dirty="0"/>
                        <a:t>, </a:t>
                      </a:r>
                      <a:r>
                        <a:rPr lang="en-IN" sz="1600" dirty="0" err="1"/>
                        <a:t>Ezennia</a:t>
                      </a:r>
                      <a:r>
                        <a:rPr lang="en-IN" sz="1600" dirty="0"/>
                        <a:t> Stephen Ikenna</a:t>
                      </a:r>
                    </a:p>
                  </a:txBody>
                  <a:tcPr/>
                </a:tc>
                <a:tc>
                  <a:txBody>
                    <a:bodyPr/>
                    <a:lstStyle/>
                    <a:p>
                      <a:r>
                        <a:rPr lang="en-US" sz="1600" dirty="0"/>
                        <a:t>Narrative review of literature on environmental design in healthcare settings</a:t>
                      </a:r>
                      <a:endParaRPr lang="en-IN" sz="1600" b="0" dirty="0"/>
                    </a:p>
                  </a:txBody>
                  <a:tcPr/>
                </a:tc>
                <a:tc>
                  <a:txBody>
                    <a:bodyPr/>
                    <a:lstStyle/>
                    <a:p>
                      <a:r>
                        <a:rPr lang="en-US" sz="1600" dirty="0"/>
                        <a:t>Examines the role of physical environmental factors in reducing stress, enhancing privacy, and improving overall healthcare quality. Discusses the impact of sound, natural light, ventilation, cleanliness, and sanitation on patient recovery and well-being.</a:t>
                      </a:r>
                      <a:endParaRPr lang="en-IN" sz="1600" b="0" dirty="0"/>
                    </a:p>
                  </a:txBody>
                  <a:tcPr/>
                </a:tc>
                <a:tc>
                  <a:txBody>
                    <a:bodyPr/>
                    <a:lstStyle/>
                    <a:p>
                      <a:r>
                        <a:rPr lang="en-US" sz="1600" dirty="0"/>
                        <a:t>Emphasizes the positive impact of well-designed environments on mental and physical health, supports a holistic healing approach, and identifies key contributors to wellness.</a:t>
                      </a:r>
                      <a:endParaRPr lang="en-IN" sz="1600" b="0" dirty="0"/>
                    </a:p>
                  </a:txBody>
                  <a:tcPr/>
                </a:tc>
                <a:tc>
                  <a:txBody>
                    <a:bodyPr/>
                    <a:lstStyle/>
                    <a:p>
                      <a:r>
                        <a:rPr lang="en-US" sz="1600" dirty="0"/>
                        <a:t>Lacks empirical data, does not comprehensively explore all healing environment factors, and calls for further research on the ecological context in healthcare.</a:t>
                      </a:r>
                      <a:endParaRPr lang="en-IN" sz="1600" b="0" dirty="0"/>
                    </a:p>
                  </a:txBody>
                  <a:tcPr/>
                </a:tc>
                <a:extLst>
                  <a:ext uri="{0D108BD9-81ED-4DB2-BD59-A6C34878D82A}">
                    <a16:rowId xmlns:a16="http://schemas.microsoft.com/office/drawing/2014/main" val="3096112335"/>
                  </a:ext>
                </a:extLst>
              </a:tr>
            </a:tbl>
          </a:graphicData>
        </a:graphic>
      </p:graphicFrame>
    </p:spTree>
    <p:extLst>
      <p:ext uri="{BB962C8B-B14F-4D97-AF65-F5344CB8AC3E}">
        <p14:creationId xmlns:p14="http://schemas.microsoft.com/office/powerpoint/2010/main" val="390894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6645B-E3AF-8716-3854-66FF388F8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87CB05-9018-9496-8B8D-E14E1B12E0ED}"/>
              </a:ext>
            </a:extLst>
          </p:cNvPr>
          <p:cNvSpPr>
            <a:spLocks noGrp="1"/>
          </p:cNvSpPr>
          <p:nvPr>
            <p:ph type="title"/>
          </p:nvPr>
        </p:nvSpPr>
        <p:spPr>
          <a:xfrm>
            <a:off x="1497105" y="125507"/>
            <a:ext cx="9731188" cy="860613"/>
          </a:xfrm>
        </p:spPr>
        <p:txBody>
          <a:bodyPr>
            <a:normAutofit fontScale="90000"/>
          </a:bodyPr>
          <a:lstStyle/>
          <a:p>
            <a:br>
              <a:rPr lang="en-US" dirty="0"/>
            </a:br>
            <a:r>
              <a:rPr lang="en-US" sz="3100" u="sng" dirty="0"/>
              <a:t>PAPER-5</a:t>
            </a:r>
          </a:p>
        </p:txBody>
      </p:sp>
      <p:graphicFrame>
        <p:nvGraphicFramePr>
          <p:cNvPr id="12" name="Content Placeholder 11">
            <a:extLst>
              <a:ext uri="{FF2B5EF4-FFF2-40B4-BE49-F238E27FC236}">
                <a16:creationId xmlns:a16="http://schemas.microsoft.com/office/drawing/2014/main" id="{7D8333F3-FA95-5ABE-C58C-CDC3731A2F38}"/>
              </a:ext>
            </a:extLst>
          </p:cNvPr>
          <p:cNvGraphicFramePr>
            <a:graphicFrameLocks noGrp="1"/>
          </p:cNvGraphicFramePr>
          <p:nvPr>
            <p:ph sz="half" idx="1"/>
            <p:extLst>
              <p:ext uri="{D42A27DB-BD31-4B8C-83A1-F6EECF244321}">
                <p14:modId xmlns:p14="http://schemas.microsoft.com/office/powerpoint/2010/main" val="2363878106"/>
              </p:ext>
            </p:extLst>
          </p:nvPr>
        </p:nvGraphicFramePr>
        <p:xfrm>
          <a:off x="1335741" y="1792940"/>
          <a:ext cx="10578353" cy="4780930"/>
        </p:xfrm>
        <a:graphic>
          <a:graphicData uri="http://schemas.openxmlformats.org/drawingml/2006/table">
            <a:tbl>
              <a:tblPr firstRow="1" bandRow="1">
                <a:tableStyleId>{5C22544A-7EE6-4342-B048-85BDC9FD1C3A}</a:tableStyleId>
              </a:tblPr>
              <a:tblGrid>
                <a:gridCol w="1766863">
                  <a:extLst>
                    <a:ext uri="{9D8B030D-6E8A-4147-A177-3AD203B41FA5}">
                      <a16:colId xmlns:a16="http://schemas.microsoft.com/office/drawing/2014/main" val="2183964111"/>
                    </a:ext>
                  </a:extLst>
                </a:gridCol>
                <a:gridCol w="1762298">
                  <a:extLst>
                    <a:ext uri="{9D8B030D-6E8A-4147-A177-3AD203B41FA5}">
                      <a16:colId xmlns:a16="http://schemas.microsoft.com/office/drawing/2014/main" val="48616319"/>
                    </a:ext>
                  </a:extLst>
                </a:gridCol>
                <a:gridCol w="1762298">
                  <a:extLst>
                    <a:ext uri="{9D8B030D-6E8A-4147-A177-3AD203B41FA5}">
                      <a16:colId xmlns:a16="http://schemas.microsoft.com/office/drawing/2014/main" val="2865237722"/>
                    </a:ext>
                  </a:extLst>
                </a:gridCol>
                <a:gridCol w="1762298">
                  <a:extLst>
                    <a:ext uri="{9D8B030D-6E8A-4147-A177-3AD203B41FA5}">
                      <a16:colId xmlns:a16="http://schemas.microsoft.com/office/drawing/2014/main" val="3888860630"/>
                    </a:ext>
                  </a:extLst>
                </a:gridCol>
                <a:gridCol w="1762298">
                  <a:extLst>
                    <a:ext uri="{9D8B030D-6E8A-4147-A177-3AD203B41FA5}">
                      <a16:colId xmlns:a16="http://schemas.microsoft.com/office/drawing/2014/main" val="2723620310"/>
                    </a:ext>
                  </a:extLst>
                </a:gridCol>
                <a:gridCol w="1762298">
                  <a:extLst>
                    <a:ext uri="{9D8B030D-6E8A-4147-A177-3AD203B41FA5}">
                      <a16:colId xmlns:a16="http://schemas.microsoft.com/office/drawing/2014/main" val="730436911"/>
                    </a:ext>
                  </a:extLst>
                </a:gridCol>
              </a:tblGrid>
              <a:tr h="1159084">
                <a:tc>
                  <a:txBody>
                    <a:bodyPr/>
                    <a:lstStyle/>
                    <a:p>
                      <a:r>
                        <a:rPr lang="en-US" dirty="0"/>
                        <a:t> </a:t>
                      </a:r>
                    </a:p>
                    <a:p>
                      <a:endParaRPr lang="en-US" dirty="0"/>
                    </a:p>
                    <a:p>
                      <a:r>
                        <a:rPr lang="en-US" dirty="0"/>
                        <a:t>TITLE</a:t>
                      </a:r>
                      <a:endParaRPr lang="en-IN" dirty="0"/>
                    </a:p>
                  </a:txBody>
                  <a:tcPr/>
                </a:tc>
                <a:tc>
                  <a:txBody>
                    <a:bodyPr/>
                    <a:lstStyle/>
                    <a:p>
                      <a:endParaRPr lang="en-US" dirty="0"/>
                    </a:p>
                    <a:p>
                      <a:endParaRPr lang="en-IN" dirty="0"/>
                    </a:p>
                    <a:p>
                      <a:r>
                        <a:rPr lang="en-IN" dirty="0"/>
                        <a:t>AUTHOR</a:t>
                      </a:r>
                    </a:p>
                  </a:txBody>
                  <a:tcPr/>
                </a:tc>
                <a:tc>
                  <a:txBody>
                    <a:bodyPr/>
                    <a:lstStyle/>
                    <a:p>
                      <a:endParaRPr lang="en-US" dirty="0"/>
                    </a:p>
                    <a:p>
                      <a:endParaRPr lang="en-US" dirty="0"/>
                    </a:p>
                    <a:p>
                      <a:r>
                        <a:rPr lang="en-US" dirty="0"/>
                        <a:t>METHODOLOGY</a:t>
                      </a:r>
                      <a:endParaRPr lang="en-IN" dirty="0"/>
                    </a:p>
                  </a:txBody>
                  <a:tcPr/>
                </a:tc>
                <a:tc>
                  <a:txBody>
                    <a:bodyPr/>
                    <a:lstStyle/>
                    <a:p>
                      <a:endParaRPr lang="en-US" dirty="0"/>
                    </a:p>
                    <a:p>
                      <a:endParaRPr lang="en-IN" dirty="0"/>
                    </a:p>
                    <a:p>
                      <a:r>
                        <a:rPr lang="en-IN" dirty="0"/>
                        <a:t>SUMMARY</a:t>
                      </a:r>
                    </a:p>
                  </a:txBody>
                  <a:tcPr/>
                </a:tc>
                <a:tc>
                  <a:txBody>
                    <a:bodyPr/>
                    <a:lstStyle/>
                    <a:p>
                      <a:endParaRPr lang="en-US" dirty="0"/>
                    </a:p>
                    <a:p>
                      <a:endParaRPr lang="en-IN" dirty="0"/>
                    </a:p>
                    <a:p>
                      <a:r>
                        <a:rPr lang="en-IN" dirty="0"/>
                        <a:t>ADVANTAGES</a:t>
                      </a:r>
                    </a:p>
                  </a:txBody>
                  <a:tcPr/>
                </a:tc>
                <a:tc>
                  <a:txBody>
                    <a:bodyPr/>
                    <a:lstStyle/>
                    <a:p>
                      <a:endParaRPr lang="en-US" dirty="0"/>
                    </a:p>
                    <a:p>
                      <a:endParaRPr lang="en-IN" dirty="0"/>
                    </a:p>
                    <a:p>
                      <a:r>
                        <a:rPr lang="en-IN" dirty="0"/>
                        <a:t>DIS- ADVANTAGES</a:t>
                      </a:r>
                    </a:p>
                  </a:txBody>
                  <a:tcPr/>
                </a:tc>
                <a:extLst>
                  <a:ext uri="{0D108BD9-81ED-4DB2-BD59-A6C34878D82A}">
                    <a16:rowId xmlns:a16="http://schemas.microsoft.com/office/drawing/2014/main" val="1492698448"/>
                  </a:ext>
                </a:extLst>
              </a:tr>
              <a:tr h="3592210">
                <a:tc>
                  <a:txBody>
                    <a:bodyPr/>
                    <a:lstStyle/>
                    <a:p>
                      <a:endParaRPr lang="en-US" sz="1600" dirty="0"/>
                    </a:p>
                    <a:p>
                      <a:r>
                        <a:rPr lang="en-US" sz="1600" b="1" dirty="0"/>
                        <a:t>Comparative Analysis of Restorative Interior Design Elements: Screen-Based Versus Virtual Reality Evaluations for Future Medical Treatment Prospects</a:t>
                      </a:r>
                    </a:p>
                  </a:txBody>
                  <a:tcPr/>
                </a:tc>
                <a:tc>
                  <a:txBody>
                    <a:bodyPr/>
                    <a:lstStyle/>
                    <a:p>
                      <a:r>
                        <a:rPr lang="en-IN" sz="1600" dirty="0"/>
                        <a:t>Alp Tural, Elif Tural</a:t>
                      </a:r>
                    </a:p>
                  </a:txBody>
                  <a:tcPr/>
                </a:tc>
                <a:tc>
                  <a:txBody>
                    <a:bodyPr/>
                    <a:lstStyle/>
                    <a:p>
                      <a:pPr algn="l"/>
                      <a:r>
                        <a:rPr lang="en-US" sz="1600" dirty="0"/>
                        <a:t>Experimental study using screen-based and virtual reality (VR) evaluations with 35 participants assessing 16 interior settings</a:t>
                      </a:r>
                      <a:endParaRPr lang="en-IN" sz="1600" b="0" dirty="0"/>
                    </a:p>
                  </a:txBody>
                  <a:tcPr/>
                </a:tc>
                <a:tc>
                  <a:txBody>
                    <a:bodyPr/>
                    <a:lstStyle/>
                    <a:p>
                      <a:pPr algn="l"/>
                      <a:r>
                        <a:rPr lang="en-US" sz="1600" dirty="0"/>
                        <a:t>Investigates how window views, materials, and ceiling geometry influence </a:t>
                      </a:r>
                      <a:r>
                        <a:rPr lang="en-US" sz="1600" dirty="0" err="1"/>
                        <a:t>restorativeness</a:t>
                      </a:r>
                      <a:r>
                        <a:rPr lang="en-US" sz="1600" dirty="0"/>
                        <a:t> in mental healthcare settings. VR evaluations showed stronger responses than screen-based ones.</a:t>
                      </a:r>
                      <a:endParaRPr lang="en-IN" sz="1600" b="0" dirty="0"/>
                    </a:p>
                  </a:txBody>
                  <a:tcPr/>
                </a:tc>
                <a:tc>
                  <a:txBody>
                    <a:bodyPr/>
                    <a:lstStyle/>
                    <a:p>
                      <a:r>
                        <a:rPr lang="en-US" sz="1600" dirty="0"/>
                        <a:t>Highlights VR as an effective tool for interior design assessment, supports evidence-based design for mental healthcare</a:t>
                      </a:r>
                      <a:endParaRPr lang="en-IN" sz="1600" b="0" dirty="0"/>
                    </a:p>
                  </a:txBody>
                  <a:tcPr/>
                </a:tc>
                <a:tc>
                  <a:txBody>
                    <a:bodyPr/>
                    <a:lstStyle/>
                    <a:p>
                      <a:r>
                        <a:rPr lang="en-US" sz="1600" dirty="0"/>
                        <a:t>Small sample size, VR effects may vary, long-term impacts not assessed.</a:t>
                      </a:r>
                      <a:endParaRPr lang="en-IN" sz="1600" b="0" dirty="0"/>
                    </a:p>
                  </a:txBody>
                  <a:tcPr/>
                </a:tc>
                <a:extLst>
                  <a:ext uri="{0D108BD9-81ED-4DB2-BD59-A6C34878D82A}">
                    <a16:rowId xmlns:a16="http://schemas.microsoft.com/office/drawing/2014/main" val="3096112335"/>
                  </a:ext>
                </a:extLst>
              </a:tr>
            </a:tbl>
          </a:graphicData>
        </a:graphic>
      </p:graphicFrame>
    </p:spTree>
    <p:extLst>
      <p:ext uri="{BB962C8B-B14F-4D97-AF65-F5344CB8AC3E}">
        <p14:creationId xmlns:p14="http://schemas.microsoft.com/office/powerpoint/2010/main" val="164634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083" y="389966"/>
            <a:ext cx="9372600" cy="1295400"/>
          </a:xfrm>
        </p:spPr>
        <p:txBody>
          <a:bodyPr/>
          <a:lstStyle/>
          <a:p>
            <a:r>
              <a:rPr lang="en-US" dirty="0"/>
              <a:t>Block diagram</a:t>
            </a:r>
          </a:p>
        </p:txBody>
      </p:sp>
      <p:pic>
        <p:nvPicPr>
          <p:cNvPr id="8" name="Content Placeholder 7">
            <a:extLst>
              <a:ext uri="{FF2B5EF4-FFF2-40B4-BE49-F238E27FC236}">
                <a16:creationId xmlns:a16="http://schemas.microsoft.com/office/drawing/2014/main" id="{EB7E4B6A-AAA7-1BF8-FD81-61D8D0B32C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0157" y="2946700"/>
            <a:ext cx="10751685" cy="2225934"/>
          </a:xfrm>
        </p:spPr>
      </p:pic>
    </p:spTree>
    <p:extLst>
      <p:ext uri="{BB962C8B-B14F-4D97-AF65-F5344CB8AC3E}">
        <p14:creationId xmlns:p14="http://schemas.microsoft.com/office/powerpoint/2010/main" val="164266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58CE74E2-616B-447D-963B-87527DA5909A}" vid="{49D84436-E293-416F-BC4D-7976A1E115A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4F47DEF4333E45A4FEF83C10773BF2" ma:contentTypeVersion="13" ma:contentTypeDescription="Create a new document." ma:contentTypeScope="" ma:versionID="4d265bebda3d7c33bdf03373bae0f9d1">
  <xsd:schema xmlns:xsd="http://www.w3.org/2001/XMLSchema" xmlns:xs="http://www.w3.org/2001/XMLSchema" xmlns:p="http://schemas.microsoft.com/office/2006/metadata/properties" xmlns:ns3="c77d09f9-d3e6-41eb-8837-d79c17428db7" xmlns:ns4="81e6a634-0652-4942-bace-803f2c838095" targetNamespace="http://schemas.microsoft.com/office/2006/metadata/properties" ma:root="true" ma:fieldsID="5b5e609b6189968b1279078e9a800a49" ns3:_="" ns4:_="">
    <xsd:import namespace="c77d09f9-d3e6-41eb-8837-d79c17428db7"/>
    <xsd:import namespace="81e6a634-0652-4942-bace-803f2c83809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d09f9-d3e6-41eb-8837-d79c17428db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6a634-0652-4942-bace-803f2c83809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e6a634-0652-4942-bace-803f2c838095" xsi:nil="true"/>
  </documentManagement>
</p:properties>
</file>

<file path=customXml/itemProps1.xml><?xml version="1.0" encoding="utf-8"?>
<ds:datastoreItem xmlns:ds="http://schemas.openxmlformats.org/officeDocument/2006/customXml" ds:itemID="{BBB8544C-E45F-419C-B412-7F47A18905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d09f9-d3e6-41eb-8837-d79c17428db7"/>
    <ds:schemaRef ds:uri="81e6a634-0652-4942-bace-803f2c838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01A218-209E-49B1-8454-45C074FD19E0}">
  <ds:schemaRefs>
    <ds:schemaRef ds:uri="http://schemas.microsoft.com/sharepoint/v3/contenttype/forms"/>
  </ds:schemaRefs>
</ds:datastoreItem>
</file>

<file path=customXml/itemProps3.xml><?xml version="1.0" encoding="utf-8"?>
<ds:datastoreItem xmlns:ds="http://schemas.openxmlformats.org/officeDocument/2006/customXml" ds:itemID="{FF04E6E9-85BA-4A2D-B76E-4C78A3029AA5}">
  <ds:schemaRefs>
    <ds:schemaRef ds:uri="c77d09f9-d3e6-41eb-8837-d79c17428db7"/>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81e6a634-0652-4942-bace-803f2c83809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944</TotalTime>
  <Words>1726</Words>
  <Application>Microsoft Office PowerPoint</Application>
  <PresentationFormat>Widescreen</PresentationFormat>
  <Paragraphs>224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Wireframe Building 16x9</vt:lpstr>
      <vt:lpstr>Revolutionizing Interior Design with Augmented Reality in hospitalS</vt:lpstr>
      <vt:lpstr> Abstract</vt:lpstr>
      <vt:lpstr>INTRODUCTION</vt:lpstr>
      <vt:lpstr>LITERATURE REVIEW  PAPER-1</vt:lpstr>
      <vt:lpstr> PAPER-2</vt:lpstr>
      <vt:lpstr> PAPER-3</vt:lpstr>
      <vt:lpstr> PAPER-4</vt:lpstr>
      <vt:lpstr> PAPER-5</vt:lpstr>
      <vt:lpstr>Block diagram</vt:lpstr>
      <vt:lpstr>Hardware and Software requirements</vt:lpstr>
      <vt:lpstr>Hardware and Software requirements</vt:lpstr>
      <vt:lpstr>TIME LINE CHART</vt:lpstr>
      <vt:lpstr>block diagram:</vt:lpstr>
      <vt:lpstr>Survey on Existing Systems </vt:lpstr>
      <vt:lpstr>Identified Gaps in Existing Systems </vt:lpstr>
      <vt:lpstr>Workflow of Interior Design with AR in Hospitals </vt:lpstr>
      <vt:lpstr>1. Environment Scanning </vt:lpstr>
      <vt:lpstr>2. Object Recognition &amp; Placement </vt:lpstr>
      <vt:lpstr>3. Adjustment &amp; Alignment </vt:lpstr>
      <vt:lpstr>4. Validation &amp; Compliance Check </vt:lpstr>
      <vt:lpstr>5. Finalization &amp; Deployment </vt:lpstr>
      <vt:lpstr>Demonstration</vt:lpstr>
      <vt:lpstr>Experimental Results &amp; Analysis </vt:lpstr>
      <vt:lpstr>Future Developments: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Interior Design with Augmented Reality in hospitalS</dc:title>
  <dc:creator>bavadharani57@outlook.com</dc:creator>
  <cp:lastModifiedBy>Karthik K</cp:lastModifiedBy>
  <cp:revision>12</cp:revision>
  <dcterms:created xsi:type="dcterms:W3CDTF">2025-02-06T11:37:21Z</dcterms:created>
  <dcterms:modified xsi:type="dcterms:W3CDTF">2025-04-02T17:25:28Z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0x0101009A4F47DEF4333E45A4FEF83C10773BF2</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