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EPU/HUARoRxVwPQON2SkXu659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C51945-875F-4A57-9CBE-6EC889CF47E5}">
  <a:tblStyle styleId="{FFC51945-875F-4A57-9CBE-6EC889CF47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899ab163f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10899ab163f_0_7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899ab163f_0_7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10899ab163f_0_7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899ab163f_0_8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899ab163f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899ab163f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899ab163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899ab163f_0_7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0899ab163f_0_7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899ab163f_0_8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899ab163f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899ab163f_0_8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899ab163f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10899ab163f_0_629"/>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10899ab163f_0_629"/>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10899ab163f_0_629"/>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0899ab163f_0_629"/>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 name="Google Shape;14;g10899ab163f_0_629"/>
          <p:cNvGrpSpPr/>
          <p:nvPr/>
        </p:nvGrpSpPr>
        <p:grpSpPr>
          <a:xfrm>
            <a:off x="340259" y="790"/>
            <a:ext cx="3000409" cy="1392365"/>
            <a:chOff x="255200" y="592"/>
            <a:chExt cx="2250363" cy="1044300"/>
          </a:xfrm>
        </p:grpSpPr>
        <p:sp>
          <p:nvSpPr>
            <p:cNvPr id="15" name="Google Shape;15;g10899ab163f_0_629"/>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0899ab163f_0_629"/>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0899ab163f_0_629"/>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10899ab163f_0_629"/>
          <p:cNvGrpSpPr/>
          <p:nvPr/>
        </p:nvGrpSpPr>
        <p:grpSpPr>
          <a:xfrm>
            <a:off x="1207163" y="790"/>
            <a:ext cx="3000409" cy="1392365"/>
            <a:chOff x="905395" y="592"/>
            <a:chExt cx="2250363" cy="1044300"/>
          </a:xfrm>
        </p:grpSpPr>
        <p:sp>
          <p:nvSpPr>
            <p:cNvPr id="19" name="Google Shape;19;g10899ab163f_0_629"/>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0899ab163f_0_629"/>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0899ab163f_0_629"/>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10899ab163f_0_629"/>
          <p:cNvGrpSpPr/>
          <p:nvPr/>
        </p:nvGrpSpPr>
        <p:grpSpPr>
          <a:xfrm>
            <a:off x="9409957" y="6784"/>
            <a:ext cx="2468376" cy="1002839"/>
            <a:chOff x="6917201" y="0"/>
            <a:chExt cx="2227777" cy="863400"/>
          </a:xfrm>
        </p:grpSpPr>
        <p:sp>
          <p:nvSpPr>
            <p:cNvPr id="23" name="Google Shape;23;g10899ab163f_0_629"/>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0899ab163f_0_629"/>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0899ab163f_0_629"/>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10899ab163f_0_629"/>
          <p:cNvGrpSpPr/>
          <p:nvPr/>
        </p:nvGrpSpPr>
        <p:grpSpPr>
          <a:xfrm>
            <a:off x="8737606" y="5623802"/>
            <a:ext cx="3185498" cy="1234317"/>
            <a:chOff x="6917201" y="0"/>
            <a:chExt cx="2227777" cy="863400"/>
          </a:xfrm>
        </p:grpSpPr>
        <p:sp>
          <p:nvSpPr>
            <p:cNvPr id="27" name="Google Shape;27;g10899ab163f_0_629"/>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0899ab163f_0_629"/>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0899ab163f_0_629"/>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10899ab163f_0_629"/>
          <p:cNvGrpSpPr/>
          <p:nvPr/>
        </p:nvGrpSpPr>
        <p:grpSpPr>
          <a:xfrm>
            <a:off x="265762" y="5407536"/>
            <a:ext cx="3727293" cy="1444382"/>
            <a:chOff x="6917201" y="0"/>
            <a:chExt cx="2227777" cy="863400"/>
          </a:xfrm>
        </p:grpSpPr>
        <p:sp>
          <p:nvSpPr>
            <p:cNvPr id="31" name="Google Shape;31;g10899ab163f_0_629"/>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0899ab163f_0_629"/>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0899ab163f_0_629"/>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 name="Google Shape;34;g10899ab163f_0_629"/>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5" name="Google Shape;35;g10899ab163f_0_629"/>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g10899ab163f_0_62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10899ab163f_0_729"/>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 name="Google Shape;111;g10899ab163f_0_729"/>
          <p:cNvGrpSpPr/>
          <p:nvPr/>
        </p:nvGrpSpPr>
        <p:grpSpPr>
          <a:xfrm>
            <a:off x="7945629" y="5492768"/>
            <a:ext cx="3361269" cy="1365553"/>
            <a:chOff x="6917201" y="0"/>
            <a:chExt cx="2227777" cy="863400"/>
          </a:xfrm>
        </p:grpSpPr>
        <p:sp>
          <p:nvSpPr>
            <p:cNvPr id="112" name="Google Shape;112;g10899ab163f_0_729"/>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0899ab163f_0_729"/>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0899ab163f_0_729"/>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 name="Google Shape;115;g10899ab163f_0_729"/>
          <p:cNvGrpSpPr/>
          <p:nvPr/>
        </p:nvGrpSpPr>
        <p:grpSpPr>
          <a:xfrm>
            <a:off x="265762" y="3"/>
            <a:ext cx="3727293" cy="1444382"/>
            <a:chOff x="6917201" y="0"/>
            <a:chExt cx="2227777" cy="863400"/>
          </a:xfrm>
        </p:grpSpPr>
        <p:sp>
          <p:nvSpPr>
            <p:cNvPr id="116" name="Google Shape;116;g10899ab163f_0_729"/>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0899ab163f_0_729"/>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0899ab163f_0_729"/>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g10899ab163f_0_729"/>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g10899ab163f_0_729"/>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1" name="Google Shape;121;g10899ab163f_0_72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10899ab163f_0_74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g10899ab163f_0_7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26" name="Google Shape;126;g10899ab163f_0_74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27" name="Google Shape;127;g10899ab163f_0_74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8" name="Google Shape;128;g10899ab163f_0_74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9" name="Google Shape;129;g10899ab163f_0_7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10899ab163f_0_657"/>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 name="Google Shape;39;g10899ab163f_0_657"/>
          <p:cNvGrpSpPr/>
          <p:nvPr/>
        </p:nvGrpSpPr>
        <p:grpSpPr>
          <a:xfrm>
            <a:off x="7458691" y="5281486"/>
            <a:ext cx="3880118" cy="1576482"/>
            <a:chOff x="6917201" y="0"/>
            <a:chExt cx="2227777" cy="863400"/>
          </a:xfrm>
        </p:grpSpPr>
        <p:sp>
          <p:nvSpPr>
            <p:cNvPr id="40" name="Google Shape;40;g10899ab163f_0_657"/>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0899ab163f_0_657"/>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10899ab163f_0_657"/>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 name="Google Shape;43;g10899ab163f_0_657"/>
          <p:cNvGrpSpPr/>
          <p:nvPr/>
        </p:nvGrpSpPr>
        <p:grpSpPr>
          <a:xfrm>
            <a:off x="265762" y="3"/>
            <a:ext cx="3727293" cy="1444382"/>
            <a:chOff x="6917201" y="0"/>
            <a:chExt cx="2227777" cy="863400"/>
          </a:xfrm>
        </p:grpSpPr>
        <p:sp>
          <p:nvSpPr>
            <p:cNvPr id="44" name="Google Shape;44;g10899ab163f_0_657"/>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10899ab163f_0_657"/>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10899ab163f_0_657"/>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7" name="Google Shape;47;g10899ab163f_0_657"/>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48" name="Google Shape;48;g10899ab163f_0_65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10899ab163f_0_66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0899ab163f_0_66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10899ab163f_0_66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0899ab163f_0_669"/>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4" name="Google Shape;54;g10899ab163f_0_669"/>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10899ab163f_0_66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10899ab163f_0_67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0899ab163f_0_67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0899ab163f_0_67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10899ab163f_0_676"/>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1" name="Google Shape;61;g10899ab163f_0_676"/>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2" name="Google Shape;62;g10899ab163f_0_676"/>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3" name="Google Shape;63;g10899ab163f_0_67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10899ab163f_0_68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10899ab163f_0_68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g10899ab163f_0_68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g10899ab163f_0_68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9" name="Google Shape;69;g10899ab163f_0_68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10899ab163f_0_69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0899ab163f_0_690"/>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0899ab163f_0_69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0899ab163f_0_690"/>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5" name="Google Shape;75;g10899ab163f_0_690"/>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6" name="Google Shape;76;g10899ab163f_0_69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10899ab163f_0_697"/>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0899ab163f_0_697"/>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 name="Google Shape;80;g10899ab163f_0_697"/>
          <p:cNvGrpSpPr/>
          <p:nvPr/>
        </p:nvGrpSpPr>
        <p:grpSpPr>
          <a:xfrm>
            <a:off x="341189" y="-11"/>
            <a:ext cx="3001758" cy="1391229"/>
            <a:chOff x="3961956" y="4383950"/>
            <a:chExt cx="1160548" cy="548700"/>
          </a:xfrm>
        </p:grpSpPr>
        <p:sp>
          <p:nvSpPr>
            <p:cNvPr id="81" name="Google Shape;81;g10899ab163f_0_697"/>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0899ab163f_0_697"/>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0899ab163f_0_697"/>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 name="Google Shape;84;g10899ab163f_0_69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 name="Google Shape;85;g10899ab163f_0_697"/>
          <p:cNvGrpSpPr/>
          <p:nvPr/>
        </p:nvGrpSpPr>
        <p:grpSpPr>
          <a:xfrm>
            <a:off x="46579" y="6029501"/>
            <a:ext cx="2124408" cy="822734"/>
            <a:chOff x="6917201" y="0"/>
            <a:chExt cx="2227777" cy="863400"/>
          </a:xfrm>
        </p:grpSpPr>
        <p:sp>
          <p:nvSpPr>
            <p:cNvPr id="86" name="Google Shape;86;g10899ab163f_0_697"/>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0899ab163f_0_697"/>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0899ab163f_0_697"/>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 name="Google Shape;89;g10899ab163f_0_697"/>
          <p:cNvGrpSpPr/>
          <p:nvPr/>
        </p:nvGrpSpPr>
        <p:grpSpPr>
          <a:xfrm>
            <a:off x="7848470" y="1657"/>
            <a:ext cx="4343273" cy="1681990"/>
            <a:chOff x="6917201" y="0"/>
            <a:chExt cx="2227777" cy="863400"/>
          </a:xfrm>
        </p:grpSpPr>
        <p:sp>
          <p:nvSpPr>
            <p:cNvPr id="90" name="Google Shape;90;g10899ab163f_0_697"/>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0899ab163f_0_697"/>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0899ab163f_0_697"/>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10899ab163f_0_697"/>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4" name="Google Shape;94;g10899ab163f_0_69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10899ab163f_0_71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g10899ab163f_0_71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10899ab163f_0_71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g10899ab163f_0_715"/>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0" name="Google Shape;100;g10899ab163f_0_715"/>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g10899ab163f_0_715"/>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10899ab163f_0_71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10899ab163f_0_723"/>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10899ab163f_0_723"/>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10899ab163f_0_72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10899ab163f_0_723"/>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8" name="Google Shape;108;g10899ab163f_0_72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10899ab163f_0_62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7" name="Google Shape;7;g10899ab163f_0_625"/>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8" name="Google Shape;8;g10899ab163f_0_625"/>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nvSpPr>
        <p:spPr>
          <a:xfrm>
            <a:off x="5375175" y="119150"/>
            <a:ext cx="570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txBox="1"/>
          <p:nvPr/>
        </p:nvSpPr>
        <p:spPr>
          <a:xfrm>
            <a:off x="3556050" y="588200"/>
            <a:ext cx="5079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latin typeface="Calibri"/>
                <a:ea typeface="Calibri"/>
                <a:cs typeface="Calibri"/>
                <a:sym typeface="Calibri"/>
              </a:rPr>
              <a:t>VJIT Hackathon</a:t>
            </a:r>
            <a:endParaRPr b="1" sz="6000">
              <a:latin typeface="Calibri"/>
              <a:ea typeface="Calibri"/>
              <a:cs typeface="Calibri"/>
              <a:sym typeface="Calibri"/>
            </a:endParaRPr>
          </a:p>
        </p:txBody>
      </p:sp>
      <p:sp>
        <p:nvSpPr>
          <p:cNvPr id="136" name="Google Shape;136;p1"/>
          <p:cNvSpPr txBox="1"/>
          <p:nvPr/>
        </p:nvSpPr>
        <p:spPr>
          <a:xfrm>
            <a:off x="3556050" y="2910975"/>
            <a:ext cx="50799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latin typeface="Calibri"/>
                <a:ea typeface="Calibri"/>
                <a:cs typeface="Calibri"/>
                <a:sym typeface="Calibri"/>
              </a:rPr>
              <a:t>Team:</a:t>
            </a:r>
            <a:endParaRPr b="1" sz="2700">
              <a:latin typeface="Calibri"/>
              <a:ea typeface="Calibri"/>
              <a:cs typeface="Calibri"/>
              <a:sym typeface="Calibri"/>
            </a:endParaRPr>
          </a:p>
          <a:p>
            <a:pPr indent="0" lvl="0" marL="0" rtl="0" algn="l">
              <a:spcBef>
                <a:spcPts val="0"/>
              </a:spcBef>
              <a:spcAft>
                <a:spcPts val="0"/>
              </a:spcAft>
              <a:buNone/>
            </a:pPr>
            <a:r>
              <a:rPr lang="en-US" sz="2700">
                <a:latin typeface="Calibri"/>
                <a:ea typeface="Calibri"/>
                <a:cs typeface="Calibri"/>
                <a:sym typeface="Calibri"/>
              </a:rPr>
              <a:t>G Hemanthsai</a:t>
            </a:r>
            <a:endParaRPr sz="2700">
              <a:latin typeface="Calibri"/>
              <a:ea typeface="Calibri"/>
              <a:cs typeface="Calibri"/>
              <a:sym typeface="Calibri"/>
            </a:endParaRPr>
          </a:p>
          <a:p>
            <a:pPr indent="0" lvl="0" marL="0" rtl="0" algn="l">
              <a:spcBef>
                <a:spcPts val="0"/>
              </a:spcBef>
              <a:spcAft>
                <a:spcPts val="0"/>
              </a:spcAft>
              <a:buNone/>
            </a:pPr>
            <a:r>
              <a:rPr lang="en-US" sz="2700">
                <a:latin typeface="Calibri"/>
                <a:ea typeface="Calibri"/>
                <a:cs typeface="Calibri"/>
                <a:sym typeface="Calibri"/>
              </a:rPr>
              <a:t>R Sairam</a:t>
            </a:r>
            <a:endParaRPr sz="2700">
              <a:latin typeface="Calibri"/>
              <a:ea typeface="Calibri"/>
              <a:cs typeface="Calibri"/>
              <a:sym typeface="Calibri"/>
            </a:endParaRPr>
          </a:p>
          <a:p>
            <a:pPr indent="0" lvl="0" marL="0" rtl="0" algn="l">
              <a:spcBef>
                <a:spcPts val="0"/>
              </a:spcBef>
              <a:spcAft>
                <a:spcPts val="0"/>
              </a:spcAft>
              <a:buNone/>
            </a:pPr>
            <a:r>
              <a:rPr lang="en-US" sz="2700">
                <a:latin typeface="Calibri"/>
                <a:ea typeface="Calibri"/>
                <a:cs typeface="Calibri"/>
                <a:sym typeface="Calibri"/>
              </a:rPr>
              <a:t>S Riyaz</a:t>
            </a:r>
            <a:endParaRPr sz="2700">
              <a:latin typeface="Calibri"/>
              <a:ea typeface="Calibri"/>
              <a:cs typeface="Calibri"/>
              <a:sym typeface="Calibri"/>
            </a:endParaRPr>
          </a:p>
          <a:p>
            <a:pPr indent="0" lvl="0" marL="0" rtl="0" algn="l">
              <a:spcBef>
                <a:spcPts val="0"/>
              </a:spcBef>
              <a:spcAft>
                <a:spcPts val="0"/>
              </a:spcAft>
              <a:buNone/>
            </a:pPr>
            <a:r>
              <a:rPr lang="en-US" sz="2700">
                <a:latin typeface="Calibri"/>
                <a:ea typeface="Calibri"/>
                <a:cs typeface="Calibri"/>
                <a:sym typeface="Calibri"/>
              </a:rPr>
              <a:t>J Dhana Shekhar</a:t>
            </a:r>
            <a:endParaRPr sz="2700">
              <a:latin typeface="Calibri"/>
              <a:ea typeface="Calibri"/>
              <a:cs typeface="Calibri"/>
              <a:sym typeface="Calibri"/>
            </a:endParaRPr>
          </a:p>
        </p:txBody>
      </p:sp>
      <p:sp>
        <p:nvSpPr>
          <p:cNvPr id="137" name="Google Shape;137;p1"/>
          <p:cNvSpPr txBox="1"/>
          <p:nvPr/>
        </p:nvSpPr>
        <p:spPr>
          <a:xfrm>
            <a:off x="3556050" y="2623263"/>
            <a:ext cx="9023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Team No.: 33</a:t>
            </a:r>
            <a:endParaRPr b="1" sz="1700">
              <a:latin typeface="Calibri"/>
              <a:ea typeface="Calibri"/>
              <a:cs typeface="Calibri"/>
              <a:sym typeface="Calibri"/>
            </a:endParaRPr>
          </a:p>
        </p:txBody>
      </p:sp>
      <p:sp>
        <p:nvSpPr>
          <p:cNvPr id="138" name="Google Shape;138;p1"/>
          <p:cNvSpPr txBox="1"/>
          <p:nvPr/>
        </p:nvSpPr>
        <p:spPr>
          <a:xfrm>
            <a:off x="6095175" y="5173575"/>
            <a:ext cx="4986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Institute:</a:t>
            </a:r>
            <a:endParaRPr b="1"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Vidya Jyothi Institute of Technology</a:t>
            </a:r>
            <a:endParaRPr sz="2000">
              <a:latin typeface="Calibri"/>
              <a:ea typeface="Calibri"/>
              <a:cs typeface="Calibri"/>
              <a:sym typeface="Calibri"/>
            </a:endParaRPr>
          </a:p>
        </p:txBody>
      </p:sp>
      <p:sp>
        <p:nvSpPr>
          <p:cNvPr id="139" name="Google Shape;139;p1"/>
          <p:cNvSpPr txBox="1"/>
          <p:nvPr/>
        </p:nvSpPr>
        <p:spPr>
          <a:xfrm>
            <a:off x="1541700" y="1770425"/>
            <a:ext cx="9108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Title:</a:t>
            </a:r>
            <a:r>
              <a:rPr b="1" lang="en-US" sz="2200">
                <a:solidFill>
                  <a:srgbClr val="E06666"/>
                </a:solidFill>
                <a:latin typeface="Calibri"/>
                <a:ea typeface="Calibri"/>
                <a:cs typeface="Calibri"/>
                <a:sym typeface="Calibri"/>
              </a:rPr>
              <a:t> </a:t>
            </a:r>
            <a:r>
              <a:rPr b="1" lang="en-US" sz="2200">
                <a:solidFill>
                  <a:srgbClr val="DD7E6B"/>
                </a:solidFill>
                <a:latin typeface="Calibri"/>
                <a:ea typeface="Calibri"/>
                <a:cs typeface="Calibri"/>
                <a:sym typeface="Calibri"/>
              </a:rPr>
              <a:t>AgroHub.AI (A Platform to encourage Precision Agriculture)</a:t>
            </a:r>
            <a:endParaRPr b="1" sz="2200">
              <a:solidFill>
                <a:srgbClr val="DD7E6B"/>
              </a:solidFill>
              <a:latin typeface="Calibri"/>
              <a:ea typeface="Calibri"/>
              <a:cs typeface="Calibri"/>
              <a:sym typeface="Calibri"/>
            </a:endParaRPr>
          </a:p>
        </p:txBody>
      </p:sp>
      <p:sp>
        <p:nvSpPr>
          <p:cNvPr id="140" name="Google Shape;140;p1"/>
          <p:cNvSpPr txBox="1"/>
          <p:nvPr/>
        </p:nvSpPr>
        <p:spPr>
          <a:xfrm>
            <a:off x="3545625" y="2367650"/>
            <a:ext cx="323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Team Name: </a:t>
            </a:r>
            <a:r>
              <a:rPr lang="en-US" sz="1700">
                <a:latin typeface="Calibri"/>
                <a:ea typeface="Calibri"/>
                <a:cs typeface="Calibri"/>
                <a:sym typeface="Calibri"/>
              </a:rPr>
              <a:t>Gradient</a:t>
            </a:r>
            <a:endParaRPr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0899ab163f_0_751"/>
          <p:cNvSpPr txBox="1"/>
          <p:nvPr/>
        </p:nvSpPr>
        <p:spPr>
          <a:xfrm>
            <a:off x="5375175" y="119150"/>
            <a:ext cx="570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0899ab163f_0_751"/>
          <p:cNvSpPr txBox="1"/>
          <p:nvPr/>
        </p:nvSpPr>
        <p:spPr>
          <a:xfrm>
            <a:off x="1807800" y="1329600"/>
            <a:ext cx="772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lt1"/>
                </a:solidFill>
                <a:latin typeface="Nunito"/>
                <a:ea typeface="Nunito"/>
                <a:cs typeface="Nunito"/>
                <a:sym typeface="Nunito"/>
              </a:rPr>
              <a:t>Problem Statement:</a:t>
            </a:r>
            <a:endParaRPr b="1" sz="3000">
              <a:solidFill>
                <a:schemeClr val="lt1"/>
              </a:solidFill>
              <a:latin typeface="Nunito"/>
              <a:ea typeface="Nunito"/>
              <a:cs typeface="Nunito"/>
              <a:sym typeface="Nunito"/>
            </a:endParaRPr>
          </a:p>
        </p:txBody>
      </p:sp>
      <p:sp>
        <p:nvSpPr>
          <p:cNvPr id="147" name="Google Shape;147;g10899ab163f_0_751"/>
          <p:cNvSpPr txBox="1"/>
          <p:nvPr/>
        </p:nvSpPr>
        <p:spPr>
          <a:xfrm>
            <a:off x="1807800" y="1912775"/>
            <a:ext cx="9273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According to United Nations survey the world population will increase from 7.5 </a:t>
            </a:r>
            <a:r>
              <a:rPr lang="en-US" sz="2500">
                <a:latin typeface="Calibri"/>
                <a:ea typeface="Calibri"/>
                <a:cs typeface="Calibri"/>
                <a:sym typeface="Calibri"/>
              </a:rPr>
              <a:t>billion</a:t>
            </a:r>
            <a:r>
              <a:rPr lang="en-US" sz="2500">
                <a:latin typeface="Calibri"/>
                <a:ea typeface="Calibri"/>
                <a:cs typeface="Calibri"/>
                <a:sym typeface="Calibri"/>
              </a:rPr>
              <a:t> to 9.7 billion in 2050.</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This means the farmers have to do more with the less. And the same survey says that the food production have to increased by 60% to feed the entire population. The existing </a:t>
            </a:r>
            <a:r>
              <a:rPr lang="en-US" sz="2500">
                <a:latin typeface="Calibri"/>
                <a:ea typeface="Calibri"/>
                <a:cs typeface="Calibri"/>
                <a:sym typeface="Calibri"/>
              </a:rPr>
              <a:t>agricultural</a:t>
            </a:r>
            <a:r>
              <a:rPr lang="en-US" sz="2500">
                <a:latin typeface="Calibri"/>
                <a:ea typeface="Calibri"/>
                <a:cs typeface="Calibri"/>
                <a:sym typeface="Calibri"/>
              </a:rPr>
              <a:t> methods are not enough to serve such as detecting the crop diseases and choosing the right crop etc,. and handle the increasing demand. It is a challenge to increase the global production by 60% by 2050. </a:t>
            </a:r>
            <a:endParaRPr sz="2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0899ab163f_0_771"/>
          <p:cNvSpPr txBox="1"/>
          <p:nvPr/>
        </p:nvSpPr>
        <p:spPr>
          <a:xfrm>
            <a:off x="5375175" y="119150"/>
            <a:ext cx="570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0899ab163f_0_771"/>
          <p:cNvSpPr txBox="1"/>
          <p:nvPr/>
        </p:nvSpPr>
        <p:spPr>
          <a:xfrm>
            <a:off x="2763800" y="717825"/>
            <a:ext cx="1900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lt1"/>
                </a:solidFill>
                <a:latin typeface="Nunito"/>
                <a:ea typeface="Nunito"/>
                <a:cs typeface="Nunito"/>
                <a:sym typeface="Nunito"/>
              </a:rPr>
              <a:t>Solution</a:t>
            </a:r>
            <a:r>
              <a:rPr b="1" lang="en-US" sz="3000">
                <a:solidFill>
                  <a:schemeClr val="lt1"/>
                </a:solidFill>
                <a:latin typeface="Calibri"/>
                <a:ea typeface="Calibri"/>
                <a:cs typeface="Calibri"/>
                <a:sym typeface="Calibri"/>
              </a:rPr>
              <a:t>:</a:t>
            </a:r>
            <a:endParaRPr b="1" sz="3000">
              <a:solidFill>
                <a:schemeClr val="lt1"/>
              </a:solidFill>
              <a:latin typeface="Calibri"/>
              <a:ea typeface="Calibri"/>
              <a:cs typeface="Calibri"/>
              <a:sym typeface="Calibri"/>
            </a:endParaRPr>
          </a:p>
        </p:txBody>
      </p:sp>
      <p:sp>
        <p:nvSpPr>
          <p:cNvPr id="154" name="Google Shape;154;g10899ab163f_0_771"/>
          <p:cNvSpPr txBox="1"/>
          <p:nvPr/>
        </p:nvSpPr>
        <p:spPr>
          <a:xfrm>
            <a:off x="2600500" y="1147275"/>
            <a:ext cx="9401100" cy="501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The solution for the above problem can be using AI in Agriculture.</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AI powered agriculture solutions will help to improve the quality and efficiency of the production.</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We have developed a platform to encourage precision agriculture where in the farmers can use the ready to use ML models for Crop Recommendation and Crop Disease Detection.</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Farmers can post their queries in the discussion form and can answer the queries of other farmers.</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Our platform is open to all the developers where in they can contribute to our platform by developing the ML models for precision agriculture. The contributed work is reviewed and deployed on our platform.</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0899ab163f_0_808"/>
          <p:cNvSpPr txBox="1"/>
          <p:nvPr/>
        </p:nvSpPr>
        <p:spPr>
          <a:xfrm>
            <a:off x="3295775" y="1416475"/>
            <a:ext cx="591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0" name="Google Shape;160;g10899ab163f_0_808"/>
          <p:cNvSpPr txBox="1"/>
          <p:nvPr/>
        </p:nvSpPr>
        <p:spPr>
          <a:xfrm>
            <a:off x="318400" y="2431150"/>
            <a:ext cx="3099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lt1"/>
                </a:solidFill>
                <a:latin typeface="Nunito"/>
                <a:ea typeface="Nunito"/>
                <a:cs typeface="Nunito"/>
                <a:sym typeface="Nunito"/>
              </a:rPr>
              <a:t>Use Case Diagram</a:t>
            </a:r>
            <a:endParaRPr b="1" sz="2500">
              <a:solidFill>
                <a:schemeClr val="lt1"/>
              </a:solidFill>
              <a:latin typeface="Nunito"/>
              <a:ea typeface="Nunito"/>
              <a:cs typeface="Nunito"/>
              <a:sym typeface="Nunito"/>
            </a:endParaRPr>
          </a:p>
          <a:p>
            <a:pPr indent="0" lvl="0" marL="0" rtl="0" algn="l">
              <a:spcBef>
                <a:spcPts val="0"/>
              </a:spcBef>
              <a:spcAft>
                <a:spcPts val="0"/>
              </a:spcAft>
              <a:buNone/>
            </a:pPr>
            <a:r>
              <a:t/>
            </a:r>
            <a:endParaRPr sz="1900">
              <a:latin typeface="Calibri"/>
              <a:ea typeface="Calibri"/>
              <a:cs typeface="Calibri"/>
              <a:sym typeface="Calibri"/>
            </a:endParaRPr>
          </a:p>
        </p:txBody>
      </p:sp>
      <p:pic>
        <p:nvPicPr>
          <p:cNvPr id="161" name="Google Shape;161;g10899ab163f_0_808"/>
          <p:cNvPicPr preferRelativeResize="0"/>
          <p:nvPr/>
        </p:nvPicPr>
        <p:blipFill>
          <a:blip r:embed="rId3">
            <a:alphaModFix/>
          </a:blip>
          <a:stretch>
            <a:fillRect/>
          </a:stretch>
        </p:blipFill>
        <p:spPr>
          <a:xfrm>
            <a:off x="3140100" y="305400"/>
            <a:ext cx="8756724" cy="4896450"/>
          </a:xfrm>
          <a:prstGeom prst="rect">
            <a:avLst/>
          </a:prstGeom>
          <a:noFill/>
          <a:ln>
            <a:noFill/>
          </a:ln>
        </p:spPr>
      </p:pic>
      <p:pic>
        <p:nvPicPr>
          <p:cNvPr id="162" name="Google Shape;162;g10899ab163f_0_808"/>
          <p:cNvPicPr preferRelativeResize="0"/>
          <p:nvPr/>
        </p:nvPicPr>
        <p:blipFill>
          <a:blip r:embed="rId4">
            <a:alphaModFix/>
          </a:blip>
          <a:stretch>
            <a:fillRect/>
          </a:stretch>
        </p:blipFill>
        <p:spPr>
          <a:xfrm>
            <a:off x="3361800" y="4841075"/>
            <a:ext cx="6038800" cy="141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0899ab163f_2_3"/>
          <p:cNvSpPr txBox="1"/>
          <p:nvPr/>
        </p:nvSpPr>
        <p:spPr>
          <a:xfrm>
            <a:off x="3295775" y="1416475"/>
            <a:ext cx="591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8" name="Google Shape;168;g10899ab163f_2_3"/>
          <p:cNvSpPr txBox="1"/>
          <p:nvPr/>
        </p:nvSpPr>
        <p:spPr>
          <a:xfrm>
            <a:off x="1624750" y="1816675"/>
            <a:ext cx="5314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lt1"/>
                </a:solidFill>
                <a:latin typeface="Nunito"/>
                <a:ea typeface="Nunito"/>
                <a:cs typeface="Nunito"/>
                <a:sym typeface="Nunito"/>
              </a:rPr>
              <a:t>Machine Learning Model Development Workflow</a:t>
            </a:r>
            <a:endParaRPr b="1" sz="2500">
              <a:solidFill>
                <a:schemeClr val="lt1"/>
              </a:solidFill>
              <a:latin typeface="Nunito"/>
              <a:ea typeface="Nunito"/>
              <a:cs typeface="Nunito"/>
              <a:sym typeface="Nunito"/>
            </a:endParaRPr>
          </a:p>
        </p:txBody>
      </p:sp>
      <p:pic>
        <p:nvPicPr>
          <p:cNvPr id="169" name="Google Shape;169;g10899ab163f_2_3"/>
          <p:cNvPicPr preferRelativeResize="0"/>
          <p:nvPr/>
        </p:nvPicPr>
        <p:blipFill rotWithShape="1">
          <a:blip r:embed="rId3">
            <a:alphaModFix/>
          </a:blip>
          <a:srcRect b="0" l="7201" r="0" t="0"/>
          <a:stretch/>
        </p:blipFill>
        <p:spPr>
          <a:xfrm>
            <a:off x="7184575" y="288625"/>
            <a:ext cx="4750301" cy="6280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0899ab163f_0_767"/>
          <p:cNvSpPr txBox="1"/>
          <p:nvPr/>
        </p:nvSpPr>
        <p:spPr>
          <a:xfrm>
            <a:off x="5375175" y="119150"/>
            <a:ext cx="570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5" name="Google Shape;175;g10899ab163f_0_767"/>
          <p:cNvGraphicFramePr/>
          <p:nvPr/>
        </p:nvGraphicFramePr>
        <p:xfrm>
          <a:off x="2113388" y="2221438"/>
          <a:ext cx="3000000" cy="3000000"/>
        </p:xfrm>
        <a:graphic>
          <a:graphicData uri="http://schemas.openxmlformats.org/drawingml/2006/table">
            <a:tbl>
              <a:tblPr>
                <a:noFill/>
                <a:tableStyleId>{FFC51945-875F-4A57-9CBE-6EC889CF47E5}</a:tableStyleId>
              </a:tblPr>
              <a:tblGrid>
                <a:gridCol w="2112775"/>
              </a:tblGrid>
              <a:tr h="378275">
                <a:tc>
                  <a:txBody>
                    <a:bodyPr/>
                    <a:lstStyle/>
                    <a:p>
                      <a:pPr indent="-317500" lvl="0" marL="457200" rtl="0" algn="l">
                        <a:spcBef>
                          <a:spcPts val="0"/>
                        </a:spcBef>
                        <a:spcAft>
                          <a:spcPts val="0"/>
                        </a:spcAft>
                        <a:buSzPts val="1400"/>
                        <a:buChar char="●"/>
                      </a:pPr>
                      <a:r>
                        <a:rPr lang="en-US"/>
                        <a:t> PYTHON</a:t>
                      </a:r>
                      <a:endParaRPr/>
                    </a:p>
                  </a:txBody>
                  <a:tcPr marT="91425" marB="91425" marR="91425" marL="91425"/>
                </a:tc>
              </a:tr>
              <a:tr h="378275">
                <a:tc>
                  <a:txBody>
                    <a:bodyPr/>
                    <a:lstStyle/>
                    <a:p>
                      <a:pPr indent="-317500" lvl="0" marL="457200" rtl="0" algn="l">
                        <a:spcBef>
                          <a:spcPts val="0"/>
                        </a:spcBef>
                        <a:spcAft>
                          <a:spcPts val="0"/>
                        </a:spcAft>
                        <a:buSzPts val="1400"/>
                        <a:buChar char="●"/>
                      </a:pPr>
                      <a:r>
                        <a:rPr lang="en-US"/>
                        <a:t> FLASK</a:t>
                      </a:r>
                      <a:endParaRPr/>
                    </a:p>
                  </a:txBody>
                  <a:tcPr marT="91425" marB="91425" marR="91425" marL="91425"/>
                </a:tc>
              </a:tr>
              <a:tr h="378275">
                <a:tc>
                  <a:txBody>
                    <a:bodyPr/>
                    <a:lstStyle/>
                    <a:p>
                      <a:pPr indent="-317500" lvl="0" marL="457200" rtl="0" algn="l">
                        <a:spcBef>
                          <a:spcPts val="0"/>
                        </a:spcBef>
                        <a:spcAft>
                          <a:spcPts val="0"/>
                        </a:spcAft>
                        <a:buSzPts val="1400"/>
                        <a:buChar char="●"/>
                      </a:pPr>
                      <a:r>
                        <a:rPr lang="en-US"/>
                        <a:t>MONGODB</a:t>
                      </a:r>
                      <a:endParaRPr/>
                    </a:p>
                  </a:txBody>
                  <a:tcPr marT="91425" marB="91425" marR="91425" marL="91425"/>
                </a:tc>
              </a:tr>
              <a:tr h="378275">
                <a:tc>
                  <a:txBody>
                    <a:bodyPr/>
                    <a:lstStyle/>
                    <a:p>
                      <a:pPr indent="-317500" lvl="0" marL="457200" rtl="0" algn="l">
                        <a:spcBef>
                          <a:spcPts val="0"/>
                        </a:spcBef>
                        <a:spcAft>
                          <a:spcPts val="0"/>
                        </a:spcAft>
                        <a:buSzPts val="1400"/>
                        <a:buChar char="●"/>
                      </a:pPr>
                      <a:r>
                        <a:rPr lang="en-US"/>
                        <a:t>TENSORFLOW</a:t>
                      </a:r>
                      <a:endParaRPr/>
                    </a:p>
                  </a:txBody>
                  <a:tcPr marT="91425" marB="91425" marR="91425" marL="91425"/>
                </a:tc>
              </a:tr>
              <a:tr h="469700">
                <a:tc>
                  <a:txBody>
                    <a:bodyPr/>
                    <a:lstStyle/>
                    <a:p>
                      <a:pPr indent="-317500" lvl="0" marL="457200" rtl="0" algn="l">
                        <a:spcBef>
                          <a:spcPts val="0"/>
                        </a:spcBef>
                        <a:spcAft>
                          <a:spcPts val="0"/>
                        </a:spcAft>
                        <a:buSzPts val="1400"/>
                        <a:buChar char="●"/>
                      </a:pPr>
                      <a:r>
                        <a:rPr lang="en-US"/>
                        <a:t>WINDOWS /UBUNTU OS</a:t>
                      </a:r>
                      <a:endParaRPr/>
                    </a:p>
                  </a:txBody>
                  <a:tcPr marT="91425" marB="91425" marR="91425" marL="91425"/>
                </a:tc>
              </a:tr>
            </a:tbl>
          </a:graphicData>
        </a:graphic>
      </p:graphicFrame>
      <p:graphicFrame>
        <p:nvGraphicFramePr>
          <p:cNvPr id="176" name="Google Shape;176;g10899ab163f_0_767"/>
          <p:cNvGraphicFramePr/>
          <p:nvPr/>
        </p:nvGraphicFramePr>
        <p:xfrm>
          <a:off x="6409175" y="2447850"/>
          <a:ext cx="3000000" cy="3000000"/>
        </p:xfrm>
        <a:graphic>
          <a:graphicData uri="http://schemas.openxmlformats.org/drawingml/2006/table">
            <a:tbl>
              <a:tblPr>
                <a:noFill/>
                <a:tableStyleId>{FFC51945-875F-4A57-9CBE-6EC889CF47E5}</a:tableStyleId>
              </a:tblPr>
              <a:tblGrid>
                <a:gridCol w="3991300"/>
              </a:tblGrid>
              <a:tr h="396200">
                <a:tc>
                  <a:txBody>
                    <a:bodyPr/>
                    <a:lstStyle/>
                    <a:p>
                      <a:pPr indent="0" lvl="0" marL="0" rtl="0" algn="l">
                        <a:spcBef>
                          <a:spcPts val="0"/>
                        </a:spcBef>
                        <a:spcAft>
                          <a:spcPts val="0"/>
                        </a:spcAft>
                        <a:buNone/>
                      </a:pPr>
                      <a:r>
                        <a:rPr lang="en-US"/>
                        <a:t>                USER’S  BROWSER</a:t>
                      </a:r>
                      <a:endParaRPr/>
                    </a:p>
                  </a:txBody>
                  <a:tcPr marT="91425" marB="91425" marR="91425" marL="91425"/>
                </a:tc>
              </a:tr>
              <a:tr h="962325">
                <a:tc>
                  <a:txBody>
                    <a:bodyPr/>
                    <a:lstStyle/>
                    <a:p>
                      <a:pPr indent="-317500" lvl="0" marL="457200" rtl="0" algn="l">
                        <a:spcBef>
                          <a:spcPts val="0"/>
                        </a:spcBef>
                        <a:spcAft>
                          <a:spcPts val="0"/>
                        </a:spcAft>
                        <a:buSzPts val="1400"/>
                        <a:buChar char="●"/>
                      </a:pPr>
                      <a:r>
                        <a:rPr lang="en-US"/>
                        <a:t>HTML (MARKUP LANGUAGE)</a:t>
                      </a:r>
                      <a:endParaRPr/>
                    </a:p>
                    <a:p>
                      <a:pPr indent="-317500" lvl="0" marL="457200" rtl="0" algn="l">
                        <a:spcBef>
                          <a:spcPts val="0"/>
                        </a:spcBef>
                        <a:spcAft>
                          <a:spcPts val="0"/>
                        </a:spcAft>
                        <a:buSzPts val="1400"/>
                        <a:buChar char="●"/>
                      </a:pPr>
                      <a:r>
                        <a:rPr lang="en-US"/>
                        <a:t>CSS (STYLE SHEET)</a:t>
                      </a:r>
                      <a:endParaRPr/>
                    </a:p>
                    <a:p>
                      <a:pPr indent="0" lvl="0" marL="457200" rtl="0" algn="l">
                        <a:spcBef>
                          <a:spcPts val="0"/>
                        </a:spcBef>
                        <a:spcAft>
                          <a:spcPts val="0"/>
                        </a:spcAft>
                        <a:buNone/>
                      </a:pPr>
                      <a:r>
                        <a:t/>
                      </a:r>
                      <a:endParaRPr/>
                    </a:p>
                  </a:txBody>
                  <a:tcPr marT="91425" marB="91425" marR="91425" marL="91425"/>
                </a:tc>
              </a:tr>
            </a:tbl>
          </a:graphicData>
        </a:graphic>
      </p:graphicFrame>
      <p:sp>
        <p:nvSpPr>
          <p:cNvPr id="177" name="Google Shape;177;g10899ab163f_0_767"/>
          <p:cNvSpPr/>
          <p:nvPr/>
        </p:nvSpPr>
        <p:spPr>
          <a:xfrm>
            <a:off x="4741275" y="3049450"/>
            <a:ext cx="1266000" cy="266400"/>
          </a:xfrm>
          <a:prstGeom prst="lef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0899ab163f_0_767"/>
          <p:cNvSpPr txBox="1"/>
          <p:nvPr/>
        </p:nvSpPr>
        <p:spPr>
          <a:xfrm>
            <a:off x="2053475" y="1452525"/>
            <a:ext cx="7138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lt1"/>
                </a:solidFill>
                <a:latin typeface="Nunito"/>
                <a:ea typeface="Nunito"/>
                <a:cs typeface="Nunito"/>
                <a:sym typeface="Nunito"/>
              </a:rPr>
              <a:t>Technical  Stack</a:t>
            </a:r>
            <a:endParaRPr b="1" sz="2500">
              <a:solidFill>
                <a:schemeClr val="lt1"/>
              </a:solidFill>
              <a:latin typeface="Nunito"/>
              <a:ea typeface="Nunito"/>
              <a:cs typeface="Nunito"/>
              <a:sym typeface="Nunito"/>
            </a:endParaRPr>
          </a:p>
        </p:txBody>
      </p:sp>
      <p:sp>
        <p:nvSpPr>
          <p:cNvPr id="179" name="Google Shape;179;g10899ab163f_0_767"/>
          <p:cNvSpPr/>
          <p:nvPr/>
        </p:nvSpPr>
        <p:spPr>
          <a:xfrm flipH="1" rot="-5400000">
            <a:off x="3014813" y="3746425"/>
            <a:ext cx="309900" cy="2232600"/>
          </a:xfrm>
          <a:prstGeom prst="rightBrace">
            <a:avLst>
              <a:gd fmla="val 50000" name="adj1"/>
              <a:gd fmla="val 50000"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0899ab163f_0_767"/>
          <p:cNvSpPr txBox="1"/>
          <p:nvPr/>
        </p:nvSpPr>
        <p:spPr>
          <a:xfrm>
            <a:off x="2652425" y="493832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Server Side</a:t>
            </a:r>
            <a:endParaRPr>
              <a:latin typeface="Calibri"/>
              <a:ea typeface="Calibri"/>
              <a:cs typeface="Calibri"/>
              <a:sym typeface="Calibri"/>
            </a:endParaRPr>
          </a:p>
        </p:txBody>
      </p:sp>
      <p:sp>
        <p:nvSpPr>
          <p:cNvPr id="181" name="Google Shape;181;g10899ab163f_0_767"/>
          <p:cNvSpPr txBox="1"/>
          <p:nvPr/>
        </p:nvSpPr>
        <p:spPr>
          <a:xfrm>
            <a:off x="6183450" y="40156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2" name="Google Shape;182;g10899ab163f_0_767"/>
          <p:cNvSpPr txBox="1"/>
          <p:nvPr/>
        </p:nvSpPr>
        <p:spPr>
          <a:xfrm>
            <a:off x="8221975" y="4415838"/>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User’s side</a:t>
            </a:r>
            <a:endParaRPr>
              <a:latin typeface="Calibri"/>
              <a:ea typeface="Calibri"/>
              <a:cs typeface="Calibri"/>
              <a:sym typeface="Calibri"/>
            </a:endParaRPr>
          </a:p>
        </p:txBody>
      </p:sp>
      <p:sp>
        <p:nvSpPr>
          <p:cNvPr id="183" name="Google Shape;183;g10899ab163f_0_767"/>
          <p:cNvSpPr/>
          <p:nvPr/>
        </p:nvSpPr>
        <p:spPr>
          <a:xfrm flipH="1" rot="-5400000">
            <a:off x="8161225" y="2035020"/>
            <a:ext cx="487200" cy="4029900"/>
          </a:xfrm>
          <a:prstGeom prst="rightBrace">
            <a:avLst>
              <a:gd fmla="val 50000" name="adj1"/>
              <a:gd fmla="val 50336" name="adj2"/>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0899ab163f_0_817"/>
          <p:cNvSpPr txBox="1"/>
          <p:nvPr/>
        </p:nvSpPr>
        <p:spPr>
          <a:xfrm>
            <a:off x="4665300" y="2962475"/>
            <a:ext cx="6204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latin typeface="Calibri"/>
                <a:ea typeface="Calibri"/>
                <a:cs typeface="Calibri"/>
                <a:sym typeface="Calibri"/>
              </a:rPr>
              <a:t>Thank You…</a:t>
            </a:r>
            <a:endParaRPr sz="8000">
              <a:latin typeface="Calibri"/>
              <a:ea typeface="Calibri"/>
              <a:cs typeface="Calibri"/>
              <a:sym typeface="Calibri"/>
            </a:endParaRPr>
          </a:p>
        </p:txBody>
      </p:sp>
      <p:sp>
        <p:nvSpPr>
          <p:cNvPr id="189" name="Google Shape;189;g10899ab163f_0_817"/>
          <p:cNvSpPr txBox="1"/>
          <p:nvPr>
            <p:ph idx="4294967295" type="title"/>
          </p:nvPr>
        </p:nvSpPr>
        <p:spPr>
          <a:xfrm>
            <a:off x="417900" y="118575"/>
            <a:ext cx="113154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Business Model </a:t>
            </a:r>
            <a:endParaRPr/>
          </a:p>
        </p:txBody>
      </p:sp>
      <p:pic>
        <p:nvPicPr>
          <p:cNvPr id="190" name="Google Shape;190;g10899ab163f_0_817"/>
          <p:cNvPicPr preferRelativeResize="0"/>
          <p:nvPr/>
        </p:nvPicPr>
        <p:blipFill rotWithShape="1">
          <a:blip r:embed="rId3">
            <a:alphaModFix/>
          </a:blip>
          <a:srcRect b="20792" l="0" r="0" t="0"/>
          <a:stretch/>
        </p:blipFill>
        <p:spPr>
          <a:xfrm>
            <a:off x="275563" y="1127624"/>
            <a:ext cx="11640875" cy="4564075"/>
          </a:xfrm>
          <a:prstGeom prst="rect">
            <a:avLst/>
          </a:prstGeom>
          <a:noFill/>
          <a:ln>
            <a:noFill/>
          </a:ln>
        </p:spPr>
      </p:pic>
      <p:sp>
        <p:nvSpPr>
          <p:cNvPr id="191" name="Google Shape;191;g10899ab163f_0_817"/>
          <p:cNvSpPr txBox="1"/>
          <p:nvPr/>
        </p:nvSpPr>
        <p:spPr>
          <a:xfrm>
            <a:off x="568238" y="2389350"/>
            <a:ext cx="1962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We need to work with organization who are working on Artificial Intelligence.</a:t>
            </a:r>
            <a:endParaRPr sz="1100">
              <a:latin typeface="Calibri"/>
              <a:ea typeface="Calibri"/>
              <a:cs typeface="Calibri"/>
              <a:sym typeface="Calibri"/>
            </a:endParaRPr>
          </a:p>
        </p:txBody>
      </p:sp>
      <p:sp>
        <p:nvSpPr>
          <p:cNvPr id="192" name="Google Shape;192;g10899ab163f_0_817"/>
          <p:cNvSpPr txBox="1"/>
          <p:nvPr/>
        </p:nvSpPr>
        <p:spPr>
          <a:xfrm>
            <a:off x="2803162" y="2010050"/>
            <a:ext cx="2208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We have to interact with the farmers to bring awareness among them about the precision agriculture. And also encourage the developers to contribute to our platform.</a:t>
            </a:r>
            <a:endParaRPr sz="1100">
              <a:latin typeface="Calibri"/>
              <a:ea typeface="Calibri"/>
              <a:cs typeface="Calibri"/>
              <a:sym typeface="Calibri"/>
            </a:endParaRPr>
          </a:p>
          <a:p>
            <a:pPr indent="0" lvl="0" marL="0" rtl="0" algn="l">
              <a:spcBef>
                <a:spcPts val="0"/>
              </a:spcBef>
              <a:spcAft>
                <a:spcPts val="0"/>
              </a:spcAft>
              <a:buNone/>
            </a:pPr>
            <a:r>
              <a:rPr lang="en-US" sz="1100">
                <a:latin typeface="Calibri"/>
                <a:ea typeface="Calibri"/>
                <a:cs typeface="Calibri"/>
                <a:sym typeface="Calibri"/>
              </a:rPr>
              <a:t>We need lots of real time data to accurately train the ML/DL models.</a:t>
            </a:r>
            <a:endParaRPr sz="1100">
              <a:latin typeface="Calibri"/>
              <a:ea typeface="Calibri"/>
              <a:cs typeface="Calibri"/>
              <a:sym typeface="Calibri"/>
            </a:endParaRPr>
          </a:p>
        </p:txBody>
      </p:sp>
      <p:sp>
        <p:nvSpPr>
          <p:cNvPr id="193" name="Google Shape;193;g10899ab163f_0_817"/>
          <p:cNvSpPr txBox="1"/>
          <p:nvPr/>
        </p:nvSpPr>
        <p:spPr>
          <a:xfrm>
            <a:off x="2990813" y="4284450"/>
            <a:ext cx="176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We need farmers who give the feedback,</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developers who can build models</a:t>
            </a:r>
            <a:endParaRPr>
              <a:latin typeface="Calibri"/>
              <a:ea typeface="Calibri"/>
              <a:cs typeface="Calibri"/>
              <a:sym typeface="Calibri"/>
            </a:endParaRPr>
          </a:p>
        </p:txBody>
      </p:sp>
      <p:sp>
        <p:nvSpPr>
          <p:cNvPr id="194" name="Google Shape;194;g10899ab163f_0_817"/>
          <p:cNvSpPr txBox="1"/>
          <p:nvPr/>
        </p:nvSpPr>
        <p:spPr>
          <a:xfrm>
            <a:off x="5114550" y="2297600"/>
            <a:ext cx="19629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We solve the problem of manually crop disease detection and choosing the right crop to cultivate.</a:t>
            </a:r>
            <a:endParaRPr sz="1100">
              <a:latin typeface="Calibri"/>
              <a:ea typeface="Calibri"/>
              <a:cs typeface="Calibri"/>
              <a:sym typeface="Calibri"/>
            </a:endParaRPr>
          </a:p>
          <a:p>
            <a:pPr indent="0" lvl="0" marL="0" rtl="0" algn="l">
              <a:spcBef>
                <a:spcPts val="0"/>
              </a:spcBef>
              <a:spcAft>
                <a:spcPts val="0"/>
              </a:spcAft>
              <a:buNone/>
            </a:pPr>
            <a:r>
              <a:rPr lang="en-US" sz="1100">
                <a:latin typeface="Calibri"/>
                <a:ea typeface="Calibri"/>
                <a:cs typeface="Calibri"/>
                <a:sym typeface="Calibri"/>
              </a:rPr>
              <a:t>Instead of farmers selecting the crops and detecting the diseases we solve that problem by using Machine Learning &amp; Deep Learning. </a:t>
            </a:r>
            <a:endParaRPr sz="1100">
              <a:latin typeface="Calibri"/>
              <a:ea typeface="Calibri"/>
              <a:cs typeface="Calibri"/>
              <a:sym typeface="Calibri"/>
            </a:endParaRPr>
          </a:p>
        </p:txBody>
      </p:sp>
      <p:sp>
        <p:nvSpPr>
          <p:cNvPr id="195" name="Google Shape;195;g10899ab163f_0_817"/>
          <p:cNvSpPr txBox="1"/>
          <p:nvPr/>
        </p:nvSpPr>
        <p:spPr>
          <a:xfrm>
            <a:off x="7335263" y="2578300"/>
            <a:ext cx="19629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We will explain the need for Precision Agriculture.</a:t>
            </a:r>
            <a:endParaRPr sz="1100">
              <a:latin typeface="Calibri"/>
              <a:ea typeface="Calibri"/>
              <a:cs typeface="Calibri"/>
              <a:sym typeface="Calibri"/>
            </a:endParaRPr>
          </a:p>
          <a:p>
            <a:pPr indent="0" lvl="0" marL="0" rtl="0" algn="l">
              <a:spcBef>
                <a:spcPts val="0"/>
              </a:spcBef>
              <a:spcAft>
                <a:spcPts val="0"/>
              </a:spcAft>
              <a:buNone/>
            </a:pPr>
            <a:r>
              <a:rPr lang="en-US" sz="1100">
                <a:latin typeface="Calibri"/>
                <a:ea typeface="Calibri"/>
                <a:cs typeface="Calibri"/>
                <a:sym typeface="Calibri"/>
              </a:rPr>
              <a:t>We acquire customers by conducting awareness campaigns.</a:t>
            </a:r>
            <a:endParaRPr sz="1100">
              <a:latin typeface="Calibri"/>
              <a:ea typeface="Calibri"/>
              <a:cs typeface="Calibri"/>
              <a:sym typeface="Calibri"/>
            </a:endParaRPr>
          </a:p>
        </p:txBody>
      </p:sp>
      <p:sp>
        <p:nvSpPr>
          <p:cNvPr id="196" name="Google Shape;196;g10899ab163f_0_817"/>
          <p:cNvSpPr txBox="1"/>
          <p:nvPr/>
        </p:nvSpPr>
        <p:spPr>
          <a:xfrm>
            <a:off x="7335263" y="4743850"/>
            <a:ext cx="1962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We deliver our solution through a website.</a:t>
            </a:r>
            <a:endParaRPr sz="1100">
              <a:latin typeface="Calibri"/>
              <a:ea typeface="Calibri"/>
              <a:cs typeface="Calibri"/>
              <a:sym typeface="Calibri"/>
            </a:endParaRPr>
          </a:p>
        </p:txBody>
      </p:sp>
      <p:sp>
        <p:nvSpPr>
          <p:cNvPr id="197" name="Google Shape;197;g10899ab163f_0_817"/>
          <p:cNvSpPr txBox="1"/>
          <p:nvPr/>
        </p:nvSpPr>
        <p:spPr>
          <a:xfrm>
            <a:off x="9611163" y="3023050"/>
            <a:ext cx="1962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Farmer need our solution</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US" sz="1100">
                <a:latin typeface="Calibri"/>
                <a:ea typeface="Calibri"/>
                <a:cs typeface="Calibri"/>
                <a:sym typeface="Calibri"/>
              </a:rPr>
              <a:t>Right now Precision Agriculture is at the initial state.</a:t>
            </a:r>
            <a:endParaRPr sz="1100">
              <a:latin typeface="Calibri"/>
              <a:ea typeface="Calibri"/>
              <a:cs typeface="Calibri"/>
              <a:sym typeface="Calibri"/>
            </a:endParaRPr>
          </a:p>
          <a:p>
            <a:pPr indent="0" lvl="0" marL="0" rtl="0" algn="l">
              <a:spcBef>
                <a:spcPts val="0"/>
              </a:spcBef>
              <a:spcAft>
                <a:spcPts val="0"/>
              </a:spcAft>
              <a:buNone/>
            </a:pPr>
            <a:r>
              <a:rPr lang="en-US" sz="1100">
                <a:latin typeface="Calibri"/>
                <a:ea typeface="Calibri"/>
                <a:cs typeface="Calibri"/>
                <a:sym typeface="Calibri"/>
              </a:rPr>
              <a:t>Eventually the need for this will raise.</a:t>
            </a:r>
            <a:endParaRPr sz="11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0899ab163f_0_826"/>
          <p:cNvSpPr txBox="1"/>
          <p:nvPr/>
        </p:nvSpPr>
        <p:spPr>
          <a:xfrm>
            <a:off x="4665300" y="2962475"/>
            <a:ext cx="6204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solidFill>
                  <a:schemeClr val="lt1"/>
                </a:solidFill>
                <a:latin typeface="Nunito"/>
                <a:ea typeface="Nunito"/>
                <a:cs typeface="Nunito"/>
                <a:sym typeface="Nunito"/>
              </a:rPr>
              <a:t>Thank You…</a:t>
            </a:r>
            <a:endParaRPr sz="80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2021-12-16T17:13:00Z</dcterms:created>
  <dc:creator>Anirudh Soni</dc:creator>
</cp:coreProperties>
</file>