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CC000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0" y="914400"/>
            <a:ext cx="7315200" cy="1828800"/>
          </a:xfrm>
          <a:prstGeom prst="rect">
            <a:avLst/>
          </a:prstGeom>
          <a:noFill/>
        </p:spPr>
        <p:txBody>
          <a:bodyPr wrap="none">
            <a:spAutoFit/>
          </a:bodyPr>
          <a:lstStyle/>
          <a:p/>
          <a:p>
            <a:pPr algn="ctr">
              <a:defRPr sz="7200">
                <a:solidFill>
                  <a:srgbClr val="000000"/>
                </a:solidFill>
              </a:defRPr>
            </a:pPr>
            <a:r>
              <a:t>AutoReQ</a:t>
            </a:r>
          </a:p>
        </p:txBody>
      </p:sp>
      <p:sp>
        <p:nvSpPr>
          <p:cNvPr id="4" name="TextBox 3"/>
          <p:cNvSpPr txBox="1"/>
          <p:nvPr/>
        </p:nvSpPr>
        <p:spPr>
          <a:xfrm>
            <a:off x="914400" y="2743200"/>
            <a:ext cx="7315200" cy="640080"/>
          </a:xfrm>
          <a:prstGeom prst="rect">
            <a:avLst/>
          </a:prstGeom>
          <a:noFill/>
        </p:spPr>
        <p:txBody>
          <a:bodyPr wrap="none">
            <a:spAutoFit/>
          </a:bodyPr>
          <a:lstStyle/>
          <a:p/>
          <a:p>
            <a:pPr algn="ctr">
              <a:defRPr sz="2800">
                <a:solidFill>
                  <a:srgbClr val="000000"/>
                </a:solidFill>
              </a:defRPr>
            </a:pPr>
            <a:r>
              <a:t>Meeting Presentation</a:t>
            </a:r>
          </a:p>
        </p:txBody>
      </p:sp>
      <p:sp>
        <p:nvSpPr>
          <p:cNvPr id="5" name="TextBox 4"/>
          <p:cNvSpPr txBox="1"/>
          <p:nvPr/>
        </p:nvSpPr>
        <p:spPr>
          <a:xfrm>
            <a:off x="914400" y="3657600"/>
            <a:ext cx="7315200" cy="640080"/>
          </a:xfrm>
          <a:prstGeom prst="rect">
            <a:avLst/>
          </a:prstGeom>
          <a:noFill/>
        </p:spPr>
        <p:txBody>
          <a:bodyPr wrap="none">
            <a:spAutoFit/>
          </a:bodyPr>
          <a:lstStyle/>
          <a:p/>
          <a:p>
            <a:pPr algn="ctr">
              <a:defRPr sz="1800">
                <a:solidFill>
                  <a:srgbClr val="000000"/>
                </a:solidFill>
              </a:defRPr>
            </a:pPr>
            <a:r>
              <a:t>Meeting Transcript Analysis</a:t>
            </a:r>
          </a:p>
        </p:txBody>
      </p:sp>
      <p:sp>
        <p:nvSpPr>
          <p:cNvPr id="6" name="TextBox 5"/>
          <p:cNvSpPr txBox="1"/>
          <p:nvPr/>
        </p:nvSpPr>
        <p:spPr>
          <a:xfrm>
            <a:off x="5486400" y="5486400"/>
            <a:ext cx="2743200" cy="457200"/>
          </a:xfrm>
          <a:prstGeom prst="rect">
            <a:avLst/>
          </a:prstGeom>
          <a:noFill/>
        </p:spPr>
        <p:txBody>
          <a:bodyPr wrap="none">
            <a:spAutoFit/>
          </a:bodyPr>
          <a:lstStyle/>
          <a:p/>
          <a:p>
            <a:pPr algn="r">
              <a:defRPr sz="1400">
                <a:solidFill>
                  <a:srgbClr val="000000"/>
                </a:solidFill>
              </a:defRPr>
            </a:pPr>
            <a:r>
              <a:t>Date 30-06-2025 12:29 PM IST</a:t>
            </a:r>
          </a:p>
        </p:txBody>
      </p:sp>
      <p:sp>
        <p:nvSpPr>
          <p:cNvPr id="7" name="TextBox 6"/>
          <p:cNvSpPr txBox="1"/>
          <p:nvPr/>
        </p:nvSpPr>
        <p:spPr>
          <a:xfrm>
            <a:off x="914400" y="5943600"/>
            <a:ext cx="7315200" cy="457200"/>
          </a:xfrm>
          <a:prstGeom prst="rect">
            <a:avLst/>
          </a:prstGeom>
          <a:noFill/>
        </p:spPr>
        <p:txBody>
          <a:bodyPr wrap="none">
            <a:spAutoFit/>
          </a:bodyPr>
          <a:lstStyle/>
          <a:p/>
          <a:p>
            <a:pPr algn="l">
              <a:defRPr sz="1000">
                <a:solidFill>
                  <a:srgbClr val="000000"/>
                </a:solidFill>
              </a:defRPr>
            </a:pPr>
            <a:r>
              <a:t>© Hitachi Digital Services 2025. All Rights Reserved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CC000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2743200"/>
            <a:ext cx="7315200" cy="914400"/>
          </a:xfrm>
          <a:prstGeom prst="rect">
            <a:avLst/>
          </a:prstGeom>
          <a:noFill/>
        </p:spPr>
        <p:txBody>
          <a:bodyPr wrap="none">
            <a:spAutoFit/>
          </a:bodyPr>
          <a:lstStyle/>
          <a:p/>
          <a:p>
            <a:pPr algn="ctr">
              <a:defRPr sz="4000">
                <a:solidFill>
                  <a:srgbClr val="000000"/>
                </a:solidFill>
              </a:defRPr>
            </a:pPr>
            <a:r>
              <a:t>Thank You</a:t>
            </a:r>
          </a:p>
        </p:txBody>
      </p:sp>
      <p:sp>
        <p:nvSpPr>
          <p:cNvPr id="4" name="TextBox 3"/>
          <p:cNvSpPr txBox="1"/>
          <p:nvPr/>
        </p:nvSpPr>
        <p:spPr>
          <a:xfrm>
            <a:off x="914400" y="5943600"/>
            <a:ext cx="7315200" cy="457200"/>
          </a:xfrm>
          <a:prstGeom prst="rect">
            <a:avLst/>
          </a:prstGeom>
          <a:noFill/>
        </p:spPr>
        <p:txBody>
          <a:bodyPr wrap="none">
            <a:spAutoFit/>
          </a:bodyPr>
          <a:lstStyle/>
          <a:p/>
          <a:p>
            <a:pPr algn="l">
              <a:defRPr sz="1200">
                <a:solidFill>
                  <a:srgbClr val="000000"/>
                </a:solidFill>
              </a:defRPr>
            </a:pPr>
            <a:r>
              <a:t>Hitachi Digital Services | Presentation headline title</a:t>
            </a:r>
          </a:p>
        </p:txBody>
      </p:sp>
      <p:sp>
        <p:nvSpPr>
          <p:cNvPr id="5" name="TextBox 4"/>
          <p:cNvSpPr txBox="1"/>
          <p:nvPr/>
        </p:nvSpPr>
        <p:spPr>
          <a:xfrm>
            <a:off x="5486400" y="5943600"/>
            <a:ext cx="2743200" cy="457200"/>
          </a:xfrm>
          <a:prstGeom prst="rect">
            <a:avLst/>
          </a:prstGeom>
          <a:noFill/>
        </p:spPr>
        <p:txBody>
          <a:bodyPr wrap="none">
            <a:spAutoFit/>
          </a:bodyPr>
          <a:lstStyle/>
          <a:p/>
          <a:p>
            <a:pPr algn="r">
              <a:defRPr sz="1000">
                <a:solidFill>
                  <a:srgbClr val="000000"/>
                </a:solidFill>
              </a:defRPr>
            </a:pPr>
            <a:r>
              <a:t>© Hitachi Digital Services 2025. All Rights Reserved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CC000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
            <a:pPr algn="ctr">
              <a:defRPr sz="3600">
                <a:solidFill>
                  <a:srgbClr val="000000"/>
                </a:solidFill>
              </a:defRPr>
            </a:pPr>
            <a:r>
              <a:t>Agenda</a:t>
            </a:r>
          </a:p>
        </p:txBody>
      </p:sp>
      <p:sp>
        <p:nvSpPr>
          <p:cNvPr id="4" name="TextBox 3"/>
          <p:cNvSpPr txBox="1"/>
          <p:nvPr/>
        </p:nvSpPr>
        <p:spPr>
          <a:xfrm>
            <a:off x="914400" y="1828800"/>
            <a:ext cx="7315200" cy="3657600"/>
          </a:xfrm>
          <a:prstGeom prst="rect">
            <a:avLst/>
          </a:prstGeom>
          <a:noFill/>
        </p:spPr>
        <p:txBody>
          <a:bodyPr wrap="none">
            <a:spAutoFit/>
          </a:bodyPr>
          <a:lstStyle/>
          <a:p/>
          <a:p>
            <a:pPr algn="l">
              <a:defRPr sz="2000">
                <a:solidFill>
                  <a:srgbClr val="000000"/>
                </a:solidFill>
              </a:defRPr>
            </a:pPr>
            <a:r>
              <a:t>1. Meeting Type Identification</a:t>
            </a:r>
          </a:p>
          <a:p>
            <a:pPr algn="l">
              <a:defRPr sz="2000">
                <a:solidFill>
                  <a:srgbClr val="000000"/>
                </a:solidFill>
              </a:defRPr>
            </a:pPr>
            <a:r>
              <a:t>2. Discussion on Production Orders</a:t>
            </a:r>
          </a:p>
          <a:p>
            <a:pPr algn="l">
              <a:defRPr sz="2000">
                <a:solidFill>
                  <a:srgbClr val="000000"/>
                </a:solidFill>
              </a:defRPr>
            </a:pPr>
            <a:r>
              <a:t>3. Notes on Scheduling Algorithms and Logic</a:t>
            </a:r>
          </a:p>
          <a:p>
            <a:pPr algn="l">
              <a:defRPr sz="2000">
                <a:solidFill>
                  <a:srgbClr val="000000"/>
                </a:solidFill>
              </a:defRPr>
            </a:pPr>
            <a:r>
              <a:t>4. Decisions on Implementation and Next Steps</a:t>
            </a:r>
          </a:p>
          <a:p>
            <a:pPr algn="l">
              <a:defRPr sz="2000">
                <a:solidFill>
                  <a:srgbClr val="000000"/>
                </a:solidFill>
              </a:defRPr>
            </a:pPr>
            <a:r>
              <a:t>5. Action Items and Sharing of Resources</a:t>
            </a:r>
          </a:p>
          <a:p>
            <a:pPr algn="l">
              <a:defRPr sz="2000">
                <a:solidFill>
                  <a:srgbClr val="000000"/>
                </a:solidFill>
              </a:defRPr>
            </a:pPr>
            <a:r>
              <a:t>6. Future Meeting Arrangements</a:t>
            </a:r>
          </a:p>
          <a:p>
            <a:pPr algn="l">
              <a:defRPr sz="2000">
                <a:solidFill>
                  <a:srgbClr val="000000"/>
                </a:solidFill>
              </a:defRPr>
            </a:pPr>
            <a:r>
              <a:t>7. Future Meeting Arrangements</a:t>
            </a:r>
          </a:p>
        </p:txBody>
      </p:sp>
      <p:sp>
        <p:nvSpPr>
          <p:cNvPr id="5" name="TextBox 4"/>
          <p:cNvSpPr txBox="1"/>
          <p:nvPr/>
        </p:nvSpPr>
        <p:spPr>
          <a:xfrm>
            <a:off x="914400" y="5943600"/>
            <a:ext cx="7315200" cy="457200"/>
          </a:xfrm>
          <a:prstGeom prst="rect">
            <a:avLst/>
          </a:prstGeom>
          <a:noFill/>
        </p:spPr>
        <p:txBody>
          <a:bodyPr wrap="none">
            <a:spAutoFit/>
          </a:bodyPr>
          <a:lstStyle/>
          <a:p/>
          <a:p>
            <a:pPr algn="l">
              <a:defRPr sz="1200">
                <a:solidFill>
                  <a:srgbClr val="000000"/>
                </a:solidFill>
              </a:defRPr>
            </a:pPr>
            <a:r>
              <a:t>Hitachi Digital Services | Presentation headline title</a:t>
            </a:r>
          </a:p>
        </p:txBody>
      </p:sp>
      <p:sp>
        <p:nvSpPr>
          <p:cNvPr id="6" name="TextBox 5"/>
          <p:cNvSpPr txBox="1"/>
          <p:nvPr/>
        </p:nvSpPr>
        <p:spPr>
          <a:xfrm>
            <a:off x="5486400" y="5943600"/>
            <a:ext cx="2743200" cy="457200"/>
          </a:xfrm>
          <a:prstGeom prst="rect">
            <a:avLst/>
          </a:prstGeom>
          <a:noFill/>
        </p:spPr>
        <p:txBody>
          <a:bodyPr wrap="none">
            <a:spAutoFit/>
          </a:bodyPr>
          <a:lstStyle/>
          <a:p/>
          <a:p>
            <a:pPr algn="r">
              <a:defRPr sz="1000">
                <a:solidFill>
                  <a:srgbClr val="000000"/>
                </a:solidFill>
              </a:defRPr>
            </a:pPr>
            <a:r>
              <a:t>© Hitachi Digital Services 2025. All Rights Reserved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CC000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0" y="914400"/>
            <a:ext cx="9144000" cy="914400"/>
          </a:xfrm>
          <a:prstGeom prst="rect">
            <a:avLst/>
          </a:prstGeom>
          <a:noFill/>
        </p:spPr>
        <p:txBody>
          <a:bodyPr wrap="none">
            <a:spAutoFit/>
          </a:bodyPr>
          <a:lstStyle/>
          <a:p/>
          <a:p>
            <a:pPr algn="ctr">
              <a:defRPr sz="2800">
                <a:solidFill>
                  <a:srgbClr val="000000"/>
                </a:solidFill>
              </a:defRPr>
            </a:pPr>
            <a:r>
              <a:t>Meeting Type Identification</a:t>
            </a:r>
          </a:p>
        </p:txBody>
      </p:sp>
      <p:sp>
        <p:nvSpPr>
          <p:cNvPr id="4" name="TextBox 3"/>
          <p:cNvSpPr txBox="1"/>
          <p:nvPr/>
        </p:nvSpPr>
        <p:spPr>
          <a:xfrm>
            <a:off x="914400" y="1828800"/>
            <a:ext cx="7315200" cy="3657600"/>
          </a:xfrm>
          <a:prstGeom prst="rect">
            <a:avLst/>
          </a:prstGeom>
          <a:noFill/>
        </p:spPr>
        <p:txBody>
          <a:bodyPr wrap="square">
            <a:spAutoFit/>
          </a:bodyPr>
          <a:lstStyle/>
          <a:p/>
          <a:p>
            <a:pPr algn="l">
              <a:defRPr sz="1800">
                <a:solidFill>
                  <a:srgbClr val="000000"/>
                </a:solidFill>
              </a:defRPr>
            </a:pPr>
            <a:r>
              <a:t>• Content:</a:t>
            </a:r>
          </a:p>
          <a:p>
            <a:pPr algn="l">
              <a:defRPr sz="1800">
                <a:solidFill>
                  <a:srgbClr val="000000"/>
                </a:solidFill>
              </a:defRPr>
            </a:pPr>
            <a:r>
              <a:t>• - This meeting appears to be a Technical Review and Planning Meeting, based on the discussions involving analysis of production orders, scheduling algorithms, implementation steps, and preparations for future actions.</a:t>
            </a:r>
          </a:p>
          <a:p>
            <a:pPr algn="l">
              <a:defRPr sz="1800">
                <a:solidFill>
                  <a:srgbClr val="000000"/>
                </a:solidFill>
              </a:defRPr>
            </a:pPr>
            <a:r>
              <a:t>• - Participants engaged in reviewing technical logic for production processes, such as finding zeros for production orders and understanding cumulative data, indicating a focus on technical problem-solving and planning.</a:t>
            </a:r>
          </a:p>
          <a:p>
            <a:pPr algn="l">
              <a:defRPr sz="1800">
                <a:solidFill>
                  <a:srgbClr val="000000"/>
                </a:solidFill>
              </a:defRPr>
            </a:pPr>
            <a:r>
              <a:t>• - The conversation also covered defending logic, implementing initial steps, and coordinating next steps, which aligns with technical review activities aimed at advancing a project.</a:t>
            </a:r>
          </a:p>
        </p:txBody>
      </p:sp>
      <p:sp>
        <p:nvSpPr>
          <p:cNvPr id="5" name="TextBox 4"/>
          <p:cNvSpPr txBox="1"/>
          <p:nvPr/>
        </p:nvSpPr>
        <p:spPr>
          <a:xfrm>
            <a:off x="914400" y="5943600"/>
            <a:ext cx="7315200" cy="457200"/>
          </a:xfrm>
          <a:prstGeom prst="rect">
            <a:avLst/>
          </a:prstGeom>
          <a:noFill/>
        </p:spPr>
        <p:txBody>
          <a:bodyPr wrap="none">
            <a:spAutoFit/>
          </a:bodyPr>
          <a:lstStyle/>
          <a:p/>
          <a:p>
            <a:pPr algn="l">
              <a:defRPr sz="1200">
                <a:solidFill>
                  <a:srgbClr val="000000"/>
                </a:solidFill>
              </a:defRPr>
            </a:pPr>
            <a:r>
              <a:t>Hitachi Digital Services | Presentation headline title</a:t>
            </a:r>
          </a:p>
        </p:txBody>
      </p:sp>
      <p:sp>
        <p:nvSpPr>
          <p:cNvPr id="6" name="TextBox 5"/>
          <p:cNvSpPr txBox="1"/>
          <p:nvPr/>
        </p:nvSpPr>
        <p:spPr>
          <a:xfrm>
            <a:off x="5486400" y="5943600"/>
            <a:ext cx="2743200" cy="457200"/>
          </a:xfrm>
          <a:prstGeom prst="rect">
            <a:avLst/>
          </a:prstGeom>
          <a:noFill/>
        </p:spPr>
        <p:txBody>
          <a:bodyPr wrap="none">
            <a:spAutoFit/>
          </a:bodyPr>
          <a:lstStyle/>
          <a:p/>
          <a:p>
            <a:pPr algn="r">
              <a:defRPr sz="1000">
                <a:solidFill>
                  <a:srgbClr val="000000"/>
                </a:solidFill>
              </a:defRPr>
            </a:pPr>
            <a:r>
              <a:t>© Hitachi Digital Services 2025. All Rights Reserved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CC000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0" y="914400"/>
            <a:ext cx="9144000" cy="914400"/>
          </a:xfrm>
          <a:prstGeom prst="rect">
            <a:avLst/>
          </a:prstGeom>
          <a:noFill/>
        </p:spPr>
        <p:txBody>
          <a:bodyPr wrap="none">
            <a:spAutoFit/>
          </a:bodyPr>
          <a:lstStyle/>
          <a:p/>
          <a:p>
            <a:pPr algn="ctr">
              <a:defRPr sz="2800">
                <a:solidFill>
                  <a:srgbClr val="000000"/>
                </a:solidFill>
              </a:defRPr>
            </a:pPr>
            <a:r>
              <a:t>Discussion on Production Orders</a:t>
            </a:r>
          </a:p>
        </p:txBody>
      </p:sp>
      <p:sp>
        <p:nvSpPr>
          <p:cNvPr id="4" name="TextBox 3"/>
          <p:cNvSpPr txBox="1"/>
          <p:nvPr/>
        </p:nvSpPr>
        <p:spPr>
          <a:xfrm>
            <a:off x="914400" y="1828800"/>
            <a:ext cx="7315200" cy="3657600"/>
          </a:xfrm>
          <a:prstGeom prst="rect">
            <a:avLst/>
          </a:prstGeom>
          <a:noFill/>
        </p:spPr>
        <p:txBody>
          <a:bodyPr wrap="square">
            <a:spAutoFit/>
          </a:bodyPr>
          <a:lstStyle/>
          <a:p/>
          <a:p>
            <a:pPr algn="l">
              <a:defRPr sz="1800">
                <a:solidFill>
                  <a:srgbClr val="000000"/>
                </a:solidFill>
              </a:defRPr>
            </a:pPr>
            <a:r>
              <a:t>• Content:</a:t>
            </a:r>
          </a:p>
          <a:p>
            <a:pPr algn="l">
              <a:defRPr sz="1800">
                <a:solidFill>
                  <a:srgbClr val="000000"/>
                </a:solidFill>
              </a:defRPr>
            </a:pPr>
            <a:r>
              <a:t>• - Shanmukha Ghadiyaram suggested that production orders can be pushed into the work center to operate with less resources.</a:t>
            </a:r>
          </a:p>
          <a:p>
            <a:pPr algn="l">
              <a:defRPr sz="1800">
                <a:solidFill>
                  <a:srgbClr val="000000"/>
                </a:solidFill>
              </a:defRPr>
            </a:pPr>
            <a:r>
              <a:t>• - Pankaj Kumar Vishwakarma emphasized the need to find zeros for all production orders to determine the cumulative first, specifically for those orders where T 06 is less.</a:t>
            </a:r>
          </a:p>
          <a:p>
            <a:pPr algn="l">
              <a:defRPr sz="1800">
                <a:solidFill>
                  <a:srgbClr val="000000"/>
                </a:solidFill>
              </a:defRPr>
            </a:pPr>
            <a:r>
              <a:t>• - Further, Pankaj Kumar Vishwakarma mentioned checking the cumulative from row 40 till row 40 for the production orders.</a:t>
            </a:r>
          </a:p>
          <a:p>
            <a:pPr algn="l">
              <a:defRPr sz="1800">
                <a:solidFill>
                  <a:srgbClr val="000000"/>
                </a:solidFill>
              </a:defRPr>
            </a:pPr>
            <a:r>
              <a:t>• - Shanmukha Ghadiyaram confirmed understanding and agreement on these points during the discussion.</a:t>
            </a:r>
          </a:p>
          <a:p>
            <a:pPr algn="l">
              <a:defRPr sz="1800">
                <a:solidFill>
                  <a:srgbClr val="000000"/>
                </a:solidFill>
              </a:defRPr>
            </a:pPr>
            <a:r>
              <a:t>• - Sarendar Vennapureddy acknowledged the conversation with affirmations, indicating collective alignment on the production order analysis.</a:t>
            </a:r>
          </a:p>
        </p:txBody>
      </p:sp>
      <p:sp>
        <p:nvSpPr>
          <p:cNvPr id="5" name="TextBox 4"/>
          <p:cNvSpPr txBox="1"/>
          <p:nvPr/>
        </p:nvSpPr>
        <p:spPr>
          <a:xfrm>
            <a:off x="914400" y="5943600"/>
            <a:ext cx="7315200" cy="457200"/>
          </a:xfrm>
          <a:prstGeom prst="rect">
            <a:avLst/>
          </a:prstGeom>
          <a:noFill/>
        </p:spPr>
        <p:txBody>
          <a:bodyPr wrap="none">
            <a:spAutoFit/>
          </a:bodyPr>
          <a:lstStyle/>
          <a:p/>
          <a:p>
            <a:pPr algn="l">
              <a:defRPr sz="1200">
                <a:solidFill>
                  <a:srgbClr val="000000"/>
                </a:solidFill>
              </a:defRPr>
            </a:pPr>
            <a:r>
              <a:t>Hitachi Digital Services | Presentation headline title</a:t>
            </a:r>
          </a:p>
        </p:txBody>
      </p:sp>
      <p:sp>
        <p:nvSpPr>
          <p:cNvPr id="6" name="TextBox 5"/>
          <p:cNvSpPr txBox="1"/>
          <p:nvPr/>
        </p:nvSpPr>
        <p:spPr>
          <a:xfrm>
            <a:off x="5486400" y="5943600"/>
            <a:ext cx="2743200" cy="457200"/>
          </a:xfrm>
          <a:prstGeom prst="rect">
            <a:avLst/>
          </a:prstGeom>
          <a:noFill/>
        </p:spPr>
        <p:txBody>
          <a:bodyPr wrap="none">
            <a:spAutoFit/>
          </a:bodyPr>
          <a:lstStyle/>
          <a:p/>
          <a:p>
            <a:pPr algn="r">
              <a:defRPr sz="1000">
                <a:solidFill>
                  <a:srgbClr val="000000"/>
                </a:solidFill>
              </a:defRPr>
            </a:pPr>
            <a:r>
              <a:t>© Hitachi Digital Services 2025. All Rights Reserved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CC000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0" y="914400"/>
            <a:ext cx="9144000" cy="914400"/>
          </a:xfrm>
          <a:prstGeom prst="rect">
            <a:avLst/>
          </a:prstGeom>
          <a:noFill/>
        </p:spPr>
        <p:txBody>
          <a:bodyPr wrap="none">
            <a:spAutoFit/>
          </a:bodyPr>
          <a:lstStyle/>
          <a:p/>
          <a:p>
            <a:pPr algn="ctr">
              <a:defRPr sz="2800">
                <a:solidFill>
                  <a:srgbClr val="000000"/>
                </a:solidFill>
              </a:defRPr>
            </a:pPr>
            <a:r>
              <a:t>Notes on Scheduling Algorithms and Logic</a:t>
            </a:r>
          </a:p>
        </p:txBody>
      </p:sp>
      <p:sp>
        <p:nvSpPr>
          <p:cNvPr id="4" name="TextBox 3"/>
          <p:cNvSpPr txBox="1"/>
          <p:nvPr/>
        </p:nvSpPr>
        <p:spPr>
          <a:xfrm>
            <a:off x="914400" y="1828800"/>
            <a:ext cx="7315200" cy="3657600"/>
          </a:xfrm>
          <a:prstGeom prst="rect">
            <a:avLst/>
          </a:prstGeom>
          <a:noFill/>
        </p:spPr>
        <p:txBody>
          <a:bodyPr wrap="square">
            <a:spAutoFit/>
          </a:bodyPr>
          <a:lstStyle/>
          <a:p/>
          <a:p>
            <a:pPr algn="l">
              <a:defRPr sz="1800">
                <a:solidFill>
                  <a:srgbClr val="000000"/>
                </a:solidFill>
              </a:defRPr>
            </a:pPr>
            <a:r>
              <a:t>• Content:</a:t>
            </a:r>
          </a:p>
          <a:p>
            <a:pPr algn="l">
              <a:defRPr sz="1800">
                <a:solidFill>
                  <a:srgbClr val="000000"/>
                </a:solidFill>
              </a:defRPr>
            </a:pPr>
            <a:r>
              <a:t>• - Shanmukha Ghadiyaram shared that notes on all scheduling algorithms have been prepared, providing a foundation for further discussion.</a:t>
            </a:r>
          </a:p>
          <a:p>
            <a:pPr algn="l">
              <a:defRPr sz="1800">
                <a:solidFill>
                  <a:srgbClr val="000000"/>
                </a:solidFill>
              </a:defRPr>
            </a:pPr>
            <a:r>
              <a:t>• - Pankaj Kumar Vishwakarma stressed the importance of understanding and being able to defend the logic being considered.</a:t>
            </a:r>
          </a:p>
          <a:p>
            <a:pPr algn="l">
              <a:defRPr sz="1800">
                <a:solidFill>
                  <a:srgbClr val="000000"/>
                </a:solidFill>
              </a:defRPr>
            </a:pPr>
            <a:r>
              <a:t>• - There was agreement that it is now time to run these algorithms to test their effectiveness.</a:t>
            </a:r>
          </a:p>
          <a:p>
            <a:pPr algn="l">
              <a:defRPr sz="1800">
                <a:solidFill>
                  <a:srgbClr val="000000"/>
                </a:solidFill>
              </a:defRPr>
            </a:pPr>
            <a:r>
              <a:t>• - Sarendar Vennapureddy suggested implementing the initial three steps with the current logic to identify what further actions are needed.</a:t>
            </a:r>
          </a:p>
          <a:p>
            <a:pPr algn="l">
              <a:defRPr sz="1800">
                <a:solidFill>
                  <a:srgbClr val="000000"/>
                </a:solidFill>
              </a:defRPr>
            </a:pPr>
            <a:r>
              <a:t>• - The group discussed proceeding with the logics and data based on the outcomes of these initial implementations.</a:t>
            </a:r>
          </a:p>
        </p:txBody>
      </p:sp>
      <p:sp>
        <p:nvSpPr>
          <p:cNvPr id="5" name="TextBox 4"/>
          <p:cNvSpPr txBox="1"/>
          <p:nvPr/>
        </p:nvSpPr>
        <p:spPr>
          <a:xfrm>
            <a:off x="914400" y="5943600"/>
            <a:ext cx="7315200" cy="457200"/>
          </a:xfrm>
          <a:prstGeom prst="rect">
            <a:avLst/>
          </a:prstGeom>
          <a:noFill/>
        </p:spPr>
        <p:txBody>
          <a:bodyPr wrap="none">
            <a:spAutoFit/>
          </a:bodyPr>
          <a:lstStyle/>
          <a:p/>
          <a:p>
            <a:pPr algn="l">
              <a:defRPr sz="1200">
                <a:solidFill>
                  <a:srgbClr val="000000"/>
                </a:solidFill>
              </a:defRPr>
            </a:pPr>
            <a:r>
              <a:t>Hitachi Digital Services | Presentation headline title</a:t>
            </a:r>
          </a:p>
        </p:txBody>
      </p:sp>
      <p:sp>
        <p:nvSpPr>
          <p:cNvPr id="6" name="TextBox 5"/>
          <p:cNvSpPr txBox="1"/>
          <p:nvPr/>
        </p:nvSpPr>
        <p:spPr>
          <a:xfrm>
            <a:off x="5486400" y="5943600"/>
            <a:ext cx="2743200" cy="457200"/>
          </a:xfrm>
          <a:prstGeom prst="rect">
            <a:avLst/>
          </a:prstGeom>
          <a:noFill/>
        </p:spPr>
        <p:txBody>
          <a:bodyPr wrap="none">
            <a:spAutoFit/>
          </a:bodyPr>
          <a:lstStyle/>
          <a:p/>
          <a:p>
            <a:pPr algn="r">
              <a:defRPr sz="1000">
                <a:solidFill>
                  <a:srgbClr val="000000"/>
                </a:solidFill>
              </a:defRPr>
            </a:pPr>
            <a:r>
              <a:t>© Hitachi Digital Services 2025. All Rights Reserved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CC000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0" y="914400"/>
            <a:ext cx="9144000" cy="914400"/>
          </a:xfrm>
          <a:prstGeom prst="rect">
            <a:avLst/>
          </a:prstGeom>
          <a:noFill/>
        </p:spPr>
        <p:txBody>
          <a:bodyPr wrap="none">
            <a:spAutoFit/>
          </a:bodyPr>
          <a:lstStyle/>
          <a:p/>
          <a:p>
            <a:pPr algn="ctr">
              <a:defRPr sz="2800">
                <a:solidFill>
                  <a:srgbClr val="000000"/>
                </a:solidFill>
              </a:defRPr>
            </a:pPr>
            <a:r>
              <a:t>Decisions on Implementation and Next Steps</a:t>
            </a:r>
          </a:p>
        </p:txBody>
      </p:sp>
      <p:sp>
        <p:nvSpPr>
          <p:cNvPr id="4" name="TextBox 3"/>
          <p:cNvSpPr txBox="1"/>
          <p:nvPr/>
        </p:nvSpPr>
        <p:spPr>
          <a:xfrm>
            <a:off x="914400" y="1828800"/>
            <a:ext cx="7315200" cy="3657600"/>
          </a:xfrm>
          <a:prstGeom prst="rect">
            <a:avLst/>
          </a:prstGeom>
          <a:noFill/>
        </p:spPr>
        <p:txBody>
          <a:bodyPr wrap="square">
            <a:spAutoFit/>
          </a:bodyPr>
          <a:lstStyle/>
          <a:p/>
          <a:p>
            <a:pPr algn="l">
              <a:defRPr sz="1800">
                <a:solidFill>
                  <a:srgbClr val="000000"/>
                </a:solidFill>
              </a:defRPr>
            </a:pPr>
            <a:r>
              <a:t>• Content:</a:t>
            </a:r>
          </a:p>
          <a:p>
            <a:pPr algn="l">
              <a:defRPr sz="1800">
                <a:solidFill>
                  <a:srgbClr val="000000"/>
                </a:solidFill>
              </a:defRPr>
            </a:pPr>
            <a:r>
              <a:t>• - Sarendar Vennapureddy decided that the team should first implement the three steps with the existing logic before determining additional requirements.</a:t>
            </a:r>
          </a:p>
          <a:p>
            <a:pPr algn="l">
              <a:defRPr sz="1800">
                <a:solidFill>
                  <a:srgbClr val="000000"/>
                </a:solidFill>
              </a:defRPr>
            </a:pPr>
            <a:r>
              <a:t>• - Pankaj Kumar Vishwakarma agreed with this approach, reinforcing the plan to move forward in this sequence.</a:t>
            </a:r>
          </a:p>
          <a:p>
            <a:pPr algn="l">
              <a:defRPr sz="1800">
                <a:solidFill>
                  <a:srgbClr val="000000"/>
                </a:solidFill>
              </a:defRPr>
            </a:pPr>
            <a:r>
              <a:t>• - It was decided to draft a mail and send it as part of the next actions, with Pankaj Kumar Vishwakarma initiating this task.</a:t>
            </a:r>
          </a:p>
          <a:p>
            <a:pPr algn="l">
              <a:defRPr sz="1800">
                <a:solidFill>
                  <a:srgbClr val="000000"/>
                </a:solidFill>
              </a:defRPr>
            </a:pPr>
            <a:r>
              <a:t>• - The team confirmed that they would go further with the logics and data once the initial implementation is evaluated.</a:t>
            </a:r>
          </a:p>
          <a:p>
            <a:pPr algn="l">
              <a:defRPr sz="1800">
                <a:solidFill>
                  <a:srgbClr val="000000"/>
                </a:solidFill>
              </a:defRPr>
            </a:pPr>
            <a:r>
              <a:t>• - Sarendar Vennapureddy mentioned adding to the call if needed, indicating flexibility in the decision-making process.</a:t>
            </a:r>
          </a:p>
        </p:txBody>
      </p:sp>
      <p:sp>
        <p:nvSpPr>
          <p:cNvPr id="5" name="TextBox 4"/>
          <p:cNvSpPr txBox="1"/>
          <p:nvPr/>
        </p:nvSpPr>
        <p:spPr>
          <a:xfrm>
            <a:off x="914400" y="5943600"/>
            <a:ext cx="7315200" cy="457200"/>
          </a:xfrm>
          <a:prstGeom prst="rect">
            <a:avLst/>
          </a:prstGeom>
          <a:noFill/>
        </p:spPr>
        <p:txBody>
          <a:bodyPr wrap="none">
            <a:spAutoFit/>
          </a:bodyPr>
          <a:lstStyle/>
          <a:p/>
          <a:p>
            <a:pPr algn="l">
              <a:defRPr sz="1200">
                <a:solidFill>
                  <a:srgbClr val="000000"/>
                </a:solidFill>
              </a:defRPr>
            </a:pPr>
            <a:r>
              <a:t>Hitachi Digital Services | Presentation headline title</a:t>
            </a:r>
          </a:p>
        </p:txBody>
      </p:sp>
      <p:sp>
        <p:nvSpPr>
          <p:cNvPr id="6" name="TextBox 5"/>
          <p:cNvSpPr txBox="1"/>
          <p:nvPr/>
        </p:nvSpPr>
        <p:spPr>
          <a:xfrm>
            <a:off x="5486400" y="5943600"/>
            <a:ext cx="2743200" cy="457200"/>
          </a:xfrm>
          <a:prstGeom prst="rect">
            <a:avLst/>
          </a:prstGeom>
          <a:noFill/>
        </p:spPr>
        <p:txBody>
          <a:bodyPr wrap="none">
            <a:spAutoFit/>
          </a:bodyPr>
          <a:lstStyle/>
          <a:p/>
          <a:p>
            <a:pPr algn="r">
              <a:defRPr sz="1000">
                <a:solidFill>
                  <a:srgbClr val="000000"/>
                </a:solidFill>
              </a:defRPr>
            </a:pPr>
            <a:r>
              <a:t>© Hitachi Digital Services 2025. All Rights Reserved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CC000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0" y="914400"/>
            <a:ext cx="9144000" cy="914400"/>
          </a:xfrm>
          <a:prstGeom prst="rect">
            <a:avLst/>
          </a:prstGeom>
          <a:noFill/>
        </p:spPr>
        <p:txBody>
          <a:bodyPr wrap="none">
            <a:spAutoFit/>
          </a:bodyPr>
          <a:lstStyle/>
          <a:p/>
          <a:p>
            <a:pPr algn="ctr">
              <a:defRPr sz="2800">
                <a:solidFill>
                  <a:srgbClr val="000000"/>
                </a:solidFill>
              </a:defRPr>
            </a:pPr>
            <a:r>
              <a:t>Action Items and Sharing of Resources</a:t>
            </a:r>
          </a:p>
        </p:txBody>
      </p:sp>
      <p:sp>
        <p:nvSpPr>
          <p:cNvPr id="4" name="TextBox 3"/>
          <p:cNvSpPr txBox="1"/>
          <p:nvPr/>
        </p:nvSpPr>
        <p:spPr>
          <a:xfrm>
            <a:off x="914400" y="1828800"/>
            <a:ext cx="7315200" cy="3657600"/>
          </a:xfrm>
          <a:prstGeom prst="rect">
            <a:avLst/>
          </a:prstGeom>
          <a:noFill/>
        </p:spPr>
        <p:txBody>
          <a:bodyPr wrap="square">
            <a:spAutoFit/>
          </a:bodyPr>
          <a:lstStyle/>
          <a:p/>
          <a:p>
            <a:pPr algn="l">
              <a:defRPr sz="1800">
                <a:solidFill>
                  <a:srgbClr val="000000"/>
                </a:solidFill>
              </a:defRPr>
            </a:pPr>
            <a:r>
              <a:t>• Content:</a:t>
            </a:r>
          </a:p>
          <a:p>
            <a:pPr algn="l">
              <a:defRPr sz="1800">
                <a:solidFill>
                  <a:srgbClr val="000000"/>
                </a:solidFill>
              </a:defRPr>
            </a:pPr>
            <a:r>
              <a:t>• - Pankaj Kumar Vishwakarma proposed sharing the notebook file with the team, including Nikhil and Shanmukha, to facilitate discussion even if some participants cannot join.</a:t>
            </a:r>
          </a:p>
          <a:p>
            <a:pPr algn="l">
              <a:defRPr sz="1800">
                <a:solidFill>
                  <a:srgbClr val="000000"/>
                </a:solidFill>
              </a:defRPr>
            </a:pPr>
            <a:r>
              <a:t>• - It was agreed that Shanmukha and Nikhil should be prepared to discuss the content if needed.</a:t>
            </a:r>
          </a:p>
          <a:p>
            <a:pPr algn="l">
              <a:defRPr sz="1800">
                <a:solidFill>
                  <a:srgbClr val="000000"/>
                </a:solidFill>
              </a:defRPr>
            </a:pPr>
            <a:r>
              <a:t>• - The team decided to prepare a presentation for tomorrow's discussion, as Rohani prefers presentations for reviews.</a:t>
            </a:r>
          </a:p>
          <a:p>
            <a:pPr algn="l">
              <a:defRPr sz="1800">
                <a:solidFill>
                  <a:srgbClr val="000000"/>
                </a:solidFill>
              </a:defRPr>
            </a:pPr>
            <a:r>
              <a:t>• - Sarendar Vennapureddy committed to joining the meeting and making necessary preparations before the call.</a:t>
            </a:r>
          </a:p>
          <a:p>
            <a:pPr algn="l">
              <a:defRPr sz="1800">
                <a:solidFill>
                  <a:srgbClr val="000000"/>
                </a:solidFill>
              </a:defRPr>
            </a:pPr>
            <a:r>
              <a:t>• - Pankaj Kumar Vishwakarma suggested using this shared resource to ensure all parties can engage effectively.</a:t>
            </a:r>
          </a:p>
        </p:txBody>
      </p:sp>
      <p:sp>
        <p:nvSpPr>
          <p:cNvPr id="5" name="TextBox 4"/>
          <p:cNvSpPr txBox="1"/>
          <p:nvPr/>
        </p:nvSpPr>
        <p:spPr>
          <a:xfrm>
            <a:off x="914400" y="5943600"/>
            <a:ext cx="7315200" cy="457200"/>
          </a:xfrm>
          <a:prstGeom prst="rect">
            <a:avLst/>
          </a:prstGeom>
          <a:noFill/>
        </p:spPr>
        <p:txBody>
          <a:bodyPr wrap="none">
            <a:spAutoFit/>
          </a:bodyPr>
          <a:lstStyle/>
          <a:p/>
          <a:p>
            <a:pPr algn="l">
              <a:defRPr sz="1200">
                <a:solidFill>
                  <a:srgbClr val="000000"/>
                </a:solidFill>
              </a:defRPr>
            </a:pPr>
            <a:r>
              <a:t>Hitachi Digital Services | Presentation headline title</a:t>
            </a:r>
          </a:p>
        </p:txBody>
      </p:sp>
      <p:sp>
        <p:nvSpPr>
          <p:cNvPr id="6" name="TextBox 5"/>
          <p:cNvSpPr txBox="1"/>
          <p:nvPr/>
        </p:nvSpPr>
        <p:spPr>
          <a:xfrm>
            <a:off x="5486400" y="5943600"/>
            <a:ext cx="2743200" cy="457200"/>
          </a:xfrm>
          <a:prstGeom prst="rect">
            <a:avLst/>
          </a:prstGeom>
          <a:noFill/>
        </p:spPr>
        <p:txBody>
          <a:bodyPr wrap="none">
            <a:spAutoFit/>
          </a:bodyPr>
          <a:lstStyle/>
          <a:p/>
          <a:p>
            <a:pPr algn="r">
              <a:defRPr sz="1000">
                <a:solidFill>
                  <a:srgbClr val="000000"/>
                </a:solidFill>
              </a:defRPr>
            </a:pPr>
            <a:r>
              <a:t>© Hitachi Digital Services 2025. All Rights Reserved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CC000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0" y="914400"/>
            <a:ext cx="9144000" cy="914400"/>
          </a:xfrm>
          <a:prstGeom prst="rect">
            <a:avLst/>
          </a:prstGeom>
          <a:noFill/>
        </p:spPr>
        <p:txBody>
          <a:bodyPr wrap="none">
            <a:spAutoFit/>
          </a:bodyPr>
          <a:lstStyle/>
          <a:p/>
          <a:p>
            <a:pPr algn="ctr">
              <a:defRPr sz="2800">
                <a:solidFill>
                  <a:srgbClr val="000000"/>
                </a:solidFill>
              </a:defRPr>
            </a:pPr>
            <a:r>
              <a:t>Future Meeting Arrangements</a:t>
            </a:r>
          </a:p>
        </p:txBody>
      </p:sp>
      <p:sp>
        <p:nvSpPr>
          <p:cNvPr id="4" name="TextBox 3"/>
          <p:cNvSpPr txBox="1"/>
          <p:nvPr/>
        </p:nvSpPr>
        <p:spPr>
          <a:xfrm>
            <a:off x="914400" y="1828800"/>
            <a:ext cx="7315200" cy="3657600"/>
          </a:xfrm>
          <a:prstGeom prst="rect">
            <a:avLst/>
          </a:prstGeom>
          <a:noFill/>
        </p:spPr>
        <p:txBody>
          <a:bodyPr wrap="square">
            <a:spAutoFit/>
          </a:bodyPr>
          <a:lstStyle/>
          <a:p/>
          <a:p>
            <a:pPr algn="l">
              <a:defRPr sz="1800">
                <a:solidFill>
                  <a:srgbClr val="000000"/>
                </a:solidFill>
              </a:defRPr>
            </a:pPr>
            <a:r>
              <a:t>• Content:</a:t>
            </a:r>
          </a:p>
          <a:p>
            <a:pPr algn="l">
              <a:defRPr sz="1800">
                <a:solidFill>
                  <a:srgbClr val="000000"/>
                </a:solidFill>
              </a:defRPr>
            </a:pPr>
            <a:r>
              <a:t>• - The team planned for a follow-up during tomorrow's weekly optimization call.</a:t>
            </a:r>
          </a:p>
          <a:p>
            <a:pPr algn="l">
              <a:defRPr sz="1800">
                <a:solidFill>
                  <a:srgbClr val="000000"/>
                </a:solidFill>
              </a:defRPr>
            </a:pPr>
            <a:r>
              <a:t>• - Pankaj Kumar Vishwakarma inquired about availability and suggested discussing the topics during this call.</a:t>
            </a:r>
          </a:p>
          <a:p>
            <a:pPr algn="l">
              <a:defRPr sz="1800">
                <a:solidFill>
                  <a:srgbClr val="000000"/>
                </a:solidFill>
              </a:defRPr>
            </a:pPr>
            <a:r>
              <a:t>• - Sarendar Vennapureddy confirmed participation and stated that he would make time to attend.</a:t>
            </a:r>
          </a:p>
          <a:p>
            <a:pPr algn="l">
              <a:defRPr sz="1800">
                <a:solidFill>
                  <a:srgbClr val="000000"/>
                </a:solidFill>
              </a:defRPr>
            </a:pPr>
            <a:r>
              <a:t>• - There was discussion about the timing, with references to it being around 1:00, and the need to align with the weekly open call schedule.</a:t>
            </a:r>
          </a:p>
          <a:p>
            <a:pPr algn="l">
              <a:defRPr sz="1800">
                <a:solidFill>
                  <a:srgbClr val="000000"/>
                </a:solidFill>
              </a:defRPr>
            </a:pPr>
            <a:r>
              <a:t>• - Pankaj Kumar Vishwakarma emphasized trying to join at the specified time to cover the prepared materials.</a:t>
            </a:r>
          </a:p>
        </p:txBody>
      </p:sp>
      <p:sp>
        <p:nvSpPr>
          <p:cNvPr id="5" name="TextBox 4"/>
          <p:cNvSpPr txBox="1"/>
          <p:nvPr/>
        </p:nvSpPr>
        <p:spPr>
          <a:xfrm>
            <a:off x="914400" y="5943600"/>
            <a:ext cx="7315200" cy="457200"/>
          </a:xfrm>
          <a:prstGeom prst="rect">
            <a:avLst/>
          </a:prstGeom>
          <a:noFill/>
        </p:spPr>
        <p:txBody>
          <a:bodyPr wrap="none">
            <a:spAutoFit/>
          </a:bodyPr>
          <a:lstStyle/>
          <a:p/>
          <a:p>
            <a:pPr algn="l">
              <a:defRPr sz="1200">
                <a:solidFill>
                  <a:srgbClr val="000000"/>
                </a:solidFill>
              </a:defRPr>
            </a:pPr>
            <a:r>
              <a:t>Hitachi Digital Services | Presentation headline title</a:t>
            </a:r>
          </a:p>
        </p:txBody>
      </p:sp>
      <p:sp>
        <p:nvSpPr>
          <p:cNvPr id="6" name="TextBox 5"/>
          <p:cNvSpPr txBox="1"/>
          <p:nvPr/>
        </p:nvSpPr>
        <p:spPr>
          <a:xfrm>
            <a:off x="5486400" y="5943600"/>
            <a:ext cx="2743200" cy="457200"/>
          </a:xfrm>
          <a:prstGeom prst="rect">
            <a:avLst/>
          </a:prstGeom>
          <a:noFill/>
        </p:spPr>
        <p:txBody>
          <a:bodyPr wrap="none">
            <a:spAutoFit/>
          </a:bodyPr>
          <a:lstStyle/>
          <a:p/>
          <a:p>
            <a:pPr algn="r">
              <a:defRPr sz="1000">
                <a:solidFill>
                  <a:srgbClr val="000000"/>
                </a:solidFill>
              </a:defRPr>
            </a:pPr>
            <a:r>
              <a:t>© Hitachi Digital Services 2025. All Rights Reserved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CC0000"/>
        </a:solidFill>
        <a:effectLst/>
      </p:bgPr>
    </p:bg>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0" y="914400"/>
            <a:ext cx="9144000" cy="914400"/>
          </a:xfrm>
          <a:prstGeom prst="rect">
            <a:avLst/>
          </a:prstGeom>
          <a:noFill/>
        </p:spPr>
        <p:txBody>
          <a:bodyPr wrap="none">
            <a:spAutoFit/>
          </a:bodyPr>
          <a:lstStyle/>
          <a:p/>
          <a:p>
            <a:pPr algn="ctr">
              <a:defRPr sz="2800">
                <a:solidFill>
                  <a:srgbClr val="000000"/>
                </a:solidFill>
              </a:defRPr>
            </a:pPr>
            <a:r>
              <a:t>Future Meeting Arrangements</a:t>
            </a:r>
          </a:p>
        </p:txBody>
      </p:sp>
      <p:sp>
        <p:nvSpPr>
          <p:cNvPr id="4" name="TextBox 3"/>
          <p:cNvSpPr txBox="1"/>
          <p:nvPr/>
        </p:nvSpPr>
        <p:spPr>
          <a:xfrm>
            <a:off x="914400" y="1828800"/>
            <a:ext cx="7315200" cy="3657600"/>
          </a:xfrm>
          <a:prstGeom prst="rect">
            <a:avLst/>
          </a:prstGeom>
          <a:noFill/>
        </p:spPr>
        <p:txBody>
          <a:bodyPr wrap="square">
            <a:spAutoFit/>
          </a:bodyPr>
          <a:lstStyle/>
          <a:p/>
          <a:p>
            <a:pPr algn="l">
              <a:defRPr sz="1800">
                <a:solidFill>
                  <a:srgbClr val="000000"/>
                </a:solidFill>
              </a:defRPr>
            </a:pPr>
            <a:r>
              <a:t>• 7. **Comprehensive Wrap-Up of Meeting Mentions**</a:t>
            </a:r>
          </a:p>
          <a:p>
            <a:pPr algn="l">
              <a:defRPr sz="1800">
                <a:solidFill>
                  <a:srgbClr val="000000"/>
                </a:solidFill>
              </a:defRPr>
            </a:pPr>
            <a:r>
              <a:t>• Content:</a:t>
            </a:r>
          </a:p>
          <a:p>
            <a:pPr algn="l">
              <a:defRPr sz="1800">
                <a:solidFill>
                  <a:srgbClr val="000000"/>
                </a:solidFill>
              </a:defRPr>
            </a:pPr>
            <a:r>
              <a:t>• - Throughout the meeting, affirmations like "Yes, Sir" from Shanmukha Ghadiyaram and "Hmm" from Sarendar Vennapureddy were used to confirm understanding and agreement on various points.</a:t>
            </a:r>
          </a:p>
          <a:p>
            <a:pPr algn="l">
              <a:defRPr sz="1800">
                <a:solidFill>
                  <a:srgbClr val="000000"/>
                </a:solidFill>
              </a:defRPr>
            </a:pPr>
            <a:r>
              <a:t>• - Dependencies included ensuring all team members, such as Nikhil Merugu, are involved in reviewing the shared notebook and presentation.</a:t>
            </a:r>
          </a:p>
          <a:p>
            <a:pPr algn="l">
              <a:defRPr sz="1800">
                <a:solidFill>
                  <a:srgbClr val="000000"/>
                </a:solidFill>
              </a:defRPr>
            </a:pPr>
            <a:r>
              <a:t>• - Blockers were not explicitly mentioned, but the need to defend logic and implement steps first could imply potential challenges in logic validation.</a:t>
            </a:r>
          </a:p>
          <a:p>
            <a:pPr algn="l">
              <a:defRPr sz="1800">
                <a:solidFill>
                  <a:srgbClr val="000000"/>
                </a:solidFill>
              </a:defRPr>
            </a:pPr>
            <a:r>
              <a:t>• - Tools referenced include the notebook file for sharing data and algorithms, as well as the upcoming presentation for visualization.</a:t>
            </a:r>
          </a:p>
          <a:p>
            <a:pPr algn="l">
              <a:defRPr sz="1800">
                <a:solidFill>
                  <a:srgbClr val="000000"/>
                </a:solidFill>
              </a:defRPr>
            </a:pPr>
            <a:r>
              <a:t>• - Other mentions included general coordination for the call, with Sarendar Vennapureddy noting he would add to the discussion if anything arises, and the overall focus on advancing the project through structured follow-ups.</a:t>
            </a:r>
          </a:p>
        </p:txBody>
      </p:sp>
      <p:sp>
        <p:nvSpPr>
          <p:cNvPr id="5" name="TextBox 4"/>
          <p:cNvSpPr txBox="1"/>
          <p:nvPr/>
        </p:nvSpPr>
        <p:spPr>
          <a:xfrm>
            <a:off x="914400" y="5943600"/>
            <a:ext cx="7315200" cy="457200"/>
          </a:xfrm>
          <a:prstGeom prst="rect">
            <a:avLst/>
          </a:prstGeom>
          <a:noFill/>
        </p:spPr>
        <p:txBody>
          <a:bodyPr wrap="none">
            <a:spAutoFit/>
          </a:bodyPr>
          <a:lstStyle/>
          <a:p/>
          <a:p>
            <a:pPr algn="l">
              <a:defRPr sz="1200">
                <a:solidFill>
                  <a:srgbClr val="000000"/>
                </a:solidFill>
              </a:defRPr>
            </a:pPr>
            <a:r>
              <a:t>Hitachi Digital Services | Presentation headline title</a:t>
            </a:r>
          </a:p>
        </p:txBody>
      </p:sp>
      <p:sp>
        <p:nvSpPr>
          <p:cNvPr id="6" name="TextBox 5"/>
          <p:cNvSpPr txBox="1"/>
          <p:nvPr/>
        </p:nvSpPr>
        <p:spPr>
          <a:xfrm>
            <a:off x="5486400" y="5943600"/>
            <a:ext cx="2743200" cy="457200"/>
          </a:xfrm>
          <a:prstGeom prst="rect">
            <a:avLst/>
          </a:prstGeom>
          <a:noFill/>
        </p:spPr>
        <p:txBody>
          <a:bodyPr wrap="none">
            <a:spAutoFit/>
          </a:bodyPr>
          <a:lstStyle/>
          <a:p/>
          <a:p>
            <a:pPr algn="r">
              <a:defRPr sz="1000">
                <a:solidFill>
                  <a:srgbClr val="000000"/>
                </a:solidFill>
              </a:defRPr>
            </a:pPr>
            <a:r>
              <a:t>© Hitachi Digital Services 2025. All Rights Reserved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