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7" r:id="rId9"/>
    <p:sldId id="268" r:id="rId10"/>
    <p:sldId id="269" r:id="rId11"/>
    <p:sldId id="2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B55964-804B-4692-AEDD-8E6CF34FB13A}"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474ED-12E1-410B-A8D9-B0C5E721EF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B55964-804B-4692-AEDD-8E6CF34FB13A}"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474ED-12E1-410B-A8D9-B0C5E721EF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B55964-804B-4692-AEDD-8E6CF34FB13A}"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474ED-12E1-410B-A8D9-B0C5E721EF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B55964-804B-4692-AEDD-8E6CF34FB13A}"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474ED-12E1-410B-A8D9-B0C5E721EF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B55964-804B-4692-AEDD-8E6CF34FB13A}"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474ED-12E1-410B-A8D9-B0C5E721EF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B55964-804B-4692-AEDD-8E6CF34FB13A}"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A474ED-12E1-410B-A8D9-B0C5E721EF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B55964-804B-4692-AEDD-8E6CF34FB13A}" type="datetimeFigureOut">
              <a:rPr lang="en-US" smtClean="0"/>
              <a:t>12/19/2021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A474ED-12E1-410B-A8D9-B0C5E721EF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B55964-804B-4692-AEDD-8E6CF34FB13A}" type="datetimeFigureOut">
              <a:rPr lang="en-US" smtClean="0"/>
              <a:t>12/19/2021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A474ED-12E1-410B-A8D9-B0C5E721EF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55964-804B-4692-AEDD-8E6CF34FB13A}" type="datetimeFigureOut">
              <a:rPr lang="en-US" smtClean="0"/>
              <a:t>12/19/2021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A474ED-12E1-410B-A8D9-B0C5E721EF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55964-804B-4692-AEDD-8E6CF34FB13A}"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A474ED-12E1-410B-A8D9-B0C5E721EF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55964-804B-4692-AEDD-8E6CF34FB13A}"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A474ED-12E1-410B-A8D9-B0C5E721EF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55964-804B-4692-AEDD-8E6CF34FB13A}" type="datetimeFigureOut">
              <a:rPr lang="en-US" smtClean="0"/>
              <a:t>12/19/2021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474ED-12E1-410B-A8D9-B0C5E721EF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Mobile_paymen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ISO/IEC_18000-3" TargetMode="External"/><Relationship Id="rId2" Type="http://schemas.openxmlformats.org/officeDocument/2006/relationships/hyperlink" Target="https://en.wikipedia.org/wiki/Amplitude-shift_keyi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FeliCa" TargetMode="External"/><Relationship Id="rId2" Type="http://schemas.openxmlformats.org/officeDocument/2006/relationships/hyperlink" Target="https://en.wikipedia.org/wiki/ISO/IEC_14443"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NFC(Near-field communication)</a:t>
            </a:r>
            <a:endParaRPr lang="en-US" dirty="0"/>
          </a:p>
        </p:txBody>
      </p:sp>
      <p:sp>
        <p:nvSpPr>
          <p:cNvPr id="3" name="Subtitle 2"/>
          <p:cNvSpPr>
            <a:spLocks noGrp="1"/>
          </p:cNvSpPr>
          <p:nvPr>
            <p:ph idx="1"/>
          </p:nvPr>
        </p:nvSpPr>
        <p:spPr/>
        <p:txBody>
          <a:bodyPr>
            <a:normAutofit lnSpcReduction="10000"/>
          </a:bodyPr>
          <a:lstStyle/>
          <a:p>
            <a:endParaRPr lang="en-US" dirty="0" smtClean="0"/>
          </a:p>
          <a:p>
            <a:r>
              <a:rPr lang="en-US" b="1" dirty="0">
                <a:latin typeface="Times New Roman" pitchFamily="18" charset="0"/>
              </a:rPr>
              <a:t>Near-field communication</a:t>
            </a:r>
            <a:r>
              <a:rPr lang="en-US" dirty="0">
                <a:latin typeface="Times New Roman" pitchFamily="18" charset="0"/>
              </a:rPr>
              <a:t> (</a:t>
            </a:r>
            <a:r>
              <a:rPr lang="en-US" b="1" dirty="0">
                <a:latin typeface="Times New Roman" pitchFamily="18" charset="0"/>
              </a:rPr>
              <a:t>NFC</a:t>
            </a:r>
            <a:r>
              <a:rPr lang="en-US" dirty="0">
                <a:latin typeface="Times New Roman" pitchFamily="18" charset="0"/>
              </a:rPr>
              <a:t>) is a set </a:t>
            </a:r>
            <a:r>
              <a:rPr lang="en-US" dirty="0" smtClean="0">
                <a:latin typeface="Times New Roman" pitchFamily="18" charset="0"/>
              </a:rPr>
              <a:t>of communication protocols for</a:t>
            </a:r>
            <a:r>
              <a:rPr lang="en-US" dirty="0">
                <a:latin typeface="Times New Roman" pitchFamily="18" charset="0"/>
              </a:rPr>
              <a:t> </a:t>
            </a:r>
            <a:r>
              <a:rPr lang="en-US" dirty="0" smtClean="0">
                <a:latin typeface="Times New Roman" pitchFamily="18" charset="0"/>
              </a:rPr>
              <a:t>communication</a:t>
            </a:r>
            <a:r>
              <a:rPr lang="en-US" dirty="0">
                <a:latin typeface="Times New Roman" pitchFamily="18" charset="0"/>
              </a:rPr>
              <a:t> between </a:t>
            </a:r>
            <a:r>
              <a:rPr lang="en-US" dirty="0" smtClean="0">
                <a:latin typeface="Times New Roman" pitchFamily="18" charset="0"/>
              </a:rPr>
              <a:t>two </a:t>
            </a:r>
            <a:r>
              <a:rPr lang="en-US" dirty="0">
                <a:latin typeface="Times New Roman" pitchFamily="18" charset="0"/>
              </a:rPr>
              <a:t>electronic devices over a distance of 4 cm (1</a:t>
            </a:r>
            <a:r>
              <a:rPr lang="en-US" baseline="30000" dirty="0">
                <a:latin typeface="Times New Roman" pitchFamily="18" charset="0"/>
              </a:rPr>
              <a:t>1</a:t>
            </a:r>
            <a:r>
              <a:rPr lang="en-US" dirty="0">
                <a:latin typeface="Times New Roman" pitchFamily="18" charset="0"/>
              </a:rPr>
              <a:t>⁄</a:t>
            </a:r>
            <a:r>
              <a:rPr lang="en-US" baseline="-25000" dirty="0">
                <a:latin typeface="Times New Roman" pitchFamily="18" charset="0"/>
              </a:rPr>
              <a:t>2</a:t>
            </a:r>
            <a:r>
              <a:rPr lang="en-US" dirty="0">
                <a:latin typeface="Times New Roman" pitchFamily="18" charset="0"/>
              </a:rPr>
              <a:t> in) or </a:t>
            </a:r>
            <a:r>
              <a:rPr lang="en-US" dirty="0" smtClean="0">
                <a:latin typeface="Times New Roman" pitchFamily="18" charset="0"/>
              </a:rPr>
              <a:t>less.NFC </a:t>
            </a:r>
            <a:r>
              <a:rPr lang="en-US" dirty="0">
                <a:latin typeface="Times New Roman" pitchFamily="18" charset="0"/>
              </a:rPr>
              <a:t>offers a low-speed connection with simple setup that can be used to </a:t>
            </a:r>
            <a:r>
              <a:rPr lang="en-US" dirty="0" smtClean="0">
                <a:latin typeface="Times New Roman" pitchFamily="18" charset="0"/>
              </a:rPr>
              <a:t>bootstrap</a:t>
            </a:r>
            <a:r>
              <a:rPr lang="en-US" dirty="0">
                <a:latin typeface="Times New Roman" pitchFamily="18" charset="0"/>
              </a:rPr>
              <a:t> more-capable wireless connections.</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4876800" cy="6740307"/>
          </a:xfrm>
          <a:prstGeom prst="rect">
            <a:avLst/>
          </a:prstGeom>
          <a:noFill/>
        </p:spPr>
        <p:txBody>
          <a:bodyPr wrap="square" rtlCol="0">
            <a:spAutoFit/>
          </a:bodyPr>
          <a:lstStyle/>
          <a:p>
            <a:r>
              <a:rPr lang="en-US" dirty="0" smtClean="0"/>
              <a:t>APPLICATIONS</a:t>
            </a:r>
          </a:p>
          <a:p>
            <a:r>
              <a:rPr lang="en-US" dirty="0" smtClean="0"/>
              <a:t>1)Commerce: Contactless payment </a:t>
            </a:r>
            <a:r>
              <a:rPr lang="en-US" dirty="0" err="1" smtClean="0"/>
              <a:t>systems,credit</a:t>
            </a:r>
            <a:r>
              <a:rPr lang="en-US" dirty="0" smtClean="0"/>
              <a:t> </a:t>
            </a:r>
            <a:r>
              <a:rPr lang="en-US" dirty="0" err="1" smtClean="0"/>
              <a:t>cards,electronic</a:t>
            </a:r>
            <a:r>
              <a:rPr lang="en-US" dirty="0" smtClean="0"/>
              <a:t> ticket smart cards </a:t>
            </a:r>
            <a:r>
              <a:rPr lang="en-US" dirty="0" err="1" smtClean="0"/>
              <a:t>Eg</a:t>
            </a:r>
            <a:r>
              <a:rPr lang="en-US" dirty="0" smtClean="0"/>
              <a:t>: Apple pay</a:t>
            </a:r>
          </a:p>
          <a:p>
            <a:r>
              <a:rPr lang="en-US" dirty="0" smtClean="0"/>
              <a:t>2)Social Networking: Transfer of </a:t>
            </a:r>
            <a:r>
              <a:rPr lang="en-US" dirty="0" err="1" smtClean="0"/>
              <a:t>files,photos,videos</a:t>
            </a:r>
            <a:r>
              <a:rPr lang="en-US" dirty="0" smtClean="0"/>
              <a:t> and multiplayer mobile games</a:t>
            </a:r>
          </a:p>
          <a:p>
            <a:r>
              <a:rPr lang="en-US" dirty="0" smtClean="0"/>
              <a:t>3)Identity: ID </a:t>
            </a:r>
            <a:r>
              <a:rPr lang="en-US" dirty="0" err="1" smtClean="0"/>
              <a:t>cards,passports,keycards,car</a:t>
            </a:r>
            <a:r>
              <a:rPr lang="en-US" dirty="0" smtClean="0"/>
              <a:t> </a:t>
            </a:r>
            <a:r>
              <a:rPr lang="en-US" dirty="0" err="1" smtClean="0"/>
              <a:t>key,Access</a:t>
            </a:r>
            <a:r>
              <a:rPr lang="en-US" dirty="0" smtClean="0"/>
              <a:t> badges</a:t>
            </a:r>
          </a:p>
          <a:p>
            <a:r>
              <a:rPr lang="en-US" dirty="0" smtClean="0"/>
              <a:t>4)Sports: Adidas Telstar 18 uses NFC to show where the ball is to television audience</a:t>
            </a:r>
          </a:p>
          <a:p>
            <a:endParaRPr lang="en-US" dirty="0"/>
          </a:p>
          <a:p>
            <a:r>
              <a:rPr lang="en-US" dirty="0" smtClean="0"/>
              <a:t>DEPLOYMENTS</a:t>
            </a:r>
          </a:p>
          <a:p>
            <a:r>
              <a:rPr lang="en-US" dirty="0" smtClean="0"/>
              <a:t>1)China Telecom-The company signed multiple banks to make their payment apps available on its </a:t>
            </a:r>
            <a:r>
              <a:rPr lang="en-US" dirty="0" err="1" smtClean="0"/>
              <a:t>sim</a:t>
            </a:r>
            <a:r>
              <a:rPr lang="en-US" dirty="0" smtClean="0"/>
              <a:t> cards</a:t>
            </a:r>
          </a:p>
          <a:p>
            <a:r>
              <a:rPr lang="en-US" dirty="0" smtClean="0"/>
              <a:t>2)Sri Lanka first workforce smart cards uses NFC</a:t>
            </a:r>
          </a:p>
          <a:p>
            <a:r>
              <a:rPr lang="en-US" dirty="0" smtClean="0"/>
              <a:t>3)NFC ticketing system was made in use in </a:t>
            </a:r>
            <a:r>
              <a:rPr lang="en-US" dirty="0" err="1" smtClean="0"/>
              <a:t>Germany,Australia,New</a:t>
            </a:r>
            <a:r>
              <a:rPr lang="en-US" dirty="0" smtClean="0"/>
              <a:t> </a:t>
            </a:r>
            <a:r>
              <a:rPr lang="en-US" dirty="0" err="1" smtClean="0"/>
              <a:t>Zealand,Iran,Italy,Turkey,Greece</a:t>
            </a:r>
            <a:endParaRPr lang="en-US" dirty="0" smtClean="0"/>
          </a:p>
          <a:p>
            <a:r>
              <a:rPr lang="en-US" dirty="0" smtClean="0"/>
              <a:t>4)NFC sticker based payments in Australia’s bank enabling users to make contactless payments using a smart sticker stuck to their phone</a:t>
            </a:r>
          </a:p>
          <a:p>
            <a:r>
              <a:rPr lang="en-US" dirty="0" smtClean="0"/>
              <a:t>5)India implements NFC based transactions at </a:t>
            </a:r>
            <a:r>
              <a:rPr lang="en-US" dirty="0" err="1" smtClean="0"/>
              <a:t>boxoffice</a:t>
            </a:r>
            <a:r>
              <a:rPr lang="en-US" dirty="0" smtClean="0"/>
              <a:t> and theaters for ticketing purposes</a:t>
            </a:r>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610600" cy="6186309"/>
          </a:xfrm>
          <a:prstGeom prst="rect">
            <a:avLst/>
          </a:prstGeom>
          <a:noFill/>
        </p:spPr>
        <p:txBody>
          <a:bodyPr wrap="square" rtlCol="0">
            <a:spAutoFit/>
          </a:bodyPr>
          <a:lstStyle/>
          <a:p>
            <a:r>
              <a:rPr lang="en-US" dirty="0" smtClean="0"/>
              <a:t>CRITICISM</a:t>
            </a:r>
          </a:p>
          <a:p>
            <a:r>
              <a:rPr lang="en-US" dirty="0" smtClean="0"/>
              <a:t>1)Standard plain NFC is not protected to </a:t>
            </a:r>
            <a:r>
              <a:rPr lang="en-US" dirty="0" err="1" smtClean="0"/>
              <a:t>Eavesdropping,Applications</a:t>
            </a:r>
            <a:r>
              <a:rPr lang="en-US" dirty="0" smtClean="0"/>
              <a:t> must use higher layer cryptographic protocols to establish secure connection</a:t>
            </a:r>
          </a:p>
          <a:p>
            <a:r>
              <a:rPr lang="en-US" dirty="0" smtClean="0"/>
              <a:t>2)Relay attacks also called as man in the middle </a:t>
            </a:r>
            <a:r>
              <a:rPr lang="en-US" dirty="0" err="1" smtClean="0"/>
              <a:t>attack,where</a:t>
            </a:r>
            <a:r>
              <a:rPr lang="en-US" dirty="0" smtClean="0"/>
              <a:t> data can be </a:t>
            </a:r>
            <a:r>
              <a:rPr lang="en-US" dirty="0" err="1" smtClean="0"/>
              <a:t>modified,stolen,or</a:t>
            </a:r>
            <a:r>
              <a:rPr lang="en-US" dirty="0" smtClean="0"/>
              <a:t> pretend to be sender or receiver.</a:t>
            </a:r>
          </a:p>
          <a:p>
            <a:endParaRPr lang="en-US" dirty="0"/>
          </a:p>
          <a:p>
            <a:endParaRPr lang="en-US" dirty="0" smtClean="0"/>
          </a:p>
          <a:p>
            <a:r>
              <a:rPr lang="en-US" dirty="0" smtClean="0"/>
              <a:t>FUTURE CONSIDERATIONS</a:t>
            </a:r>
          </a:p>
          <a:p>
            <a:r>
              <a:rPr lang="en-US" dirty="0" smtClean="0"/>
              <a:t>1)</a:t>
            </a:r>
            <a:r>
              <a:rPr lang="en-US" dirty="0" err="1" smtClean="0"/>
              <a:t>Ultrawide</a:t>
            </a:r>
            <a:r>
              <a:rPr lang="en-US" dirty="0" smtClean="0"/>
              <a:t> band is being developed as a future alternative for </a:t>
            </a:r>
            <a:r>
              <a:rPr lang="en-US" dirty="0" err="1" smtClean="0"/>
              <a:t>NFC,Bluetooth</a:t>
            </a:r>
            <a:r>
              <a:rPr lang="en-US" dirty="0" smtClean="0"/>
              <a:t> due to further distances of data transmission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81000"/>
            <a:ext cx="8458200" cy="5509200"/>
          </a:xfrm>
          <a:prstGeom prst="rect">
            <a:avLst/>
          </a:prstGeom>
          <a:noFill/>
        </p:spPr>
        <p:txBody>
          <a:bodyPr wrap="square" rtlCol="0">
            <a:spAutoFit/>
          </a:bodyPr>
          <a:lstStyle/>
          <a:p>
            <a:r>
              <a:rPr lang="en-US" sz="3200" dirty="0">
                <a:latin typeface="Times New Roman" pitchFamily="18" charset="0"/>
                <a:cs typeface="Times New Roman" pitchFamily="18" charset="0"/>
              </a:rPr>
              <a:t>NFC devices can act as </a:t>
            </a:r>
            <a:r>
              <a:rPr lang="en-US" sz="3200" dirty="0" smtClean="0">
                <a:latin typeface="Times New Roman" pitchFamily="18" charset="0"/>
                <a:cs typeface="Times New Roman" pitchFamily="18" charset="0"/>
              </a:rPr>
              <a:t>electronic identity documents</a:t>
            </a:r>
            <a:r>
              <a:rPr lang="en-US" sz="3200" dirty="0">
                <a:latin typeface="Times New Roman" pitchFamily="18" charset="0"/>
                <a:cs typeface="Times New Roman" pitchFamily="18" charset="0"/>
              </a:rPr>
              <a:t> and </a:t>
            </a:r>
            <a:r>
              <a:rPr lang="en-US" sz="3200" dirty="0" smtClean="0">
                <a:latin typeface="Times New Roman" pitchFamily="18" charset="0"/>
                <a:cs typeface="Times New Roman" pitchFamily="18" charset="0"/>
              </a:rPr>
              <a:t>keycards.</a:t>
            </a:r>
            <a:r>
              <a:rPr lang="en-US" sz="3200" dirty="0">
                <a:latin typeface="Times New Roman" pitchFamily="18" charset="0"/>
                <a:cs typeface="Times New Roman" pitchFamily="18" charset="0"/>
              </a:rPr>
              <a:t> They are used in </a:t>
            </a:r>
            <a:r>
              <a:rPr lang="en-US" sz="3200" dirty="0" smtClean="0">
                <a:latin typeface="Times New Roman" pitchFamily="18" charset="0"/>
                <a:cs typeface="Times New Roman" pitchFamily="18" charset="0"/>
              </a:rPr>
              <a:t>contactless payment</a:t>
            </a:r>
            <a:r>
              <a:rPr lang="en-US" sz="3200" dirty="0">
                <a:latin typeface="Times New Roman" pitchFamily="18" charset="0"/>
                <a:cs typeface="Times New Roman" pitchFamily="18" charset="0"/>
              </a:rPr>
              <a:t> systems and allow </a:t>
            </a:r>
            <a:r>
              <a:rPr lang="en-US" sz="3200" dirty="0" smtClean="0">
                <a:latin typeface="Times New Roman" pitchFamily="18" charset="0"/>
                <a:cs typeface="Times New Roman" pitchFamily="18" charset="0"/>
              </a:rPr>
              <a:t>mobile</a:t>
            </a:r>
            <a:r>
              <a:rPr lang="en-US" sz="3200" dirty="0" smtClean="0">
                <a:latin typeface="Times New Roman" pitchFamily="18" charset="0"/>
                <a:cs typeface="Times New Roman" pitchFamily="18" charset="0"/>
                <a:hlinkClick r:id="rId2" tooltip="Mobile payment"/>
              </a:rPr>
              <a:t> </a:t>
            </a:r>
            <a:r>
              <a:rPr lang="en-US" sz="3200" dirty="0" smtClean="0">
                <a:latin typeface="Times New Roman" pitchFamily="18" charset="0"/>
                <a:cs typeface="Times New Roman" pitchFamily="18" charset="0"/>
              </a:rPr>
              <a:t>payment</a:t>
            </a:r>
            <a:r>
              <a:rPr lang="en-US" sz="3200" dirty="0">
                <a:latin typeface="Times New Roman" pitchFamily="18" charset="0"/>
                <a:cs typeface="Times New Roman" pitchFamily="18" charset="0"/>
              </a:rPr>
              <a:t> replacing or supplementing systems such as credit cards and </a:t>
            </a:r>
            <a:r>
              <a:rPr lang="en-US" sz="3200" dirty="0" smtClean="0">
                <a:latin typeface="Times New Roman" pitchFamily="18" charset="0"/>
                <a:cs typeface="Times New Roman" pitchFamily="18" charset="0"/>
              </a:rPr>
              <a:t>electronic ticket</a:t>
            </a:r>
            <a:r>
              <a:rPr lang="en-US" sz="3200" dirty="0">
                <a:latin typeface="Times New Roman" pitchFamily="18" charset="0"/>
                <a:cs typeface="Times New Roman" pitchFamily="18" charset="0"/>
              </a:rPr>
              <a:t> smart cards. This is sometimes called </a:t>
            </a:r>
            <a:r>
              <a:rPr lang="en-US" sz="3200" i="1" dirty="0">
                <a:latin typeface="Times New Roman" pitchFamily="18" charset="0"/>
                <a:cs typeface="Times New Roman" pitchFamily="18" charset="0"/>
              </a:rPr>
              <a:t>NFC/CTLS</a:t>
            </a:r>
            <a:r>
              <a:rPr lang="en-US" sz="3200" dirty="0">
                <a:latin typeface="Times New Roman" pitchFamily="18" charset="0"/>
                <a:cs typeface="Times New Roman" pitchFamily="18" charset="0"/>
              </a:rPr>
              <a:t> or </a:t>
            </a:r>
            <a:r>
              <a:rPr lang="en-US" sz="3200" i="1" dirty="0">
                <a:latin typeface="Times New Roman" pitchFamily="18" charset="0"/>
                <a:cs typeface="Times New Roman" pitchFamily="18" charset="0"/>
              </a:rPr>
              <a:t>CTLS NFC</a:t>
            </a:r>
            <a:r>
              <a:rPr lang="en-US" sz="3200" dirty="0">
                <a:latin typeface="Times New Roman" pitchFamily="18" charset="0"/>
                <a:cs typeface="Times New Roman" pitchFamily="18" charset="0"/>
              </a:rPr>
              <a:t>, with </a:t>
            </a:r>
            <a:r>
              <a:rPr lang="en-US" sz="3200" i="1" dirty="0">
                <a:latin typeface="Times New Roman" pitchFamily="18" charset="0"/>
                <a:cs typeface="Times New Roman" pitchFamily="18" charset="0"/>
              </a:rPr>
              <a:t>contactless</a:t>
            </a:r>
            <a:r>
              <a:rPr lang="en-US" sz="3200" dirty="0">
                <a:latin typeface="Times New Roman" pitchFamily="18" charset="0"/>
                <a:cs typeface="Times New Roman" pitchFamily="18" charset="0"/>
              </a:rPr>
              <a:t> abbreviated </a:t>
            </a:r>
            <a:r>
              <a:rPr lang="en-US" sz="3200" i="1" dirty="0">
                <a:latin typeface="Times New Roman" pitchFamily="18" charset="0"/>
                <a:cs typeface="Times New Roman" pitchFamily="18" charset="0"/>
              </a:rPr>
              <a:t>CTLS</a:t>
            </a:r>
            <a:r>
              <a:rPr lang="en-US" sz="3200" dirty="0">
                <a:latin typeface="Times New Roman" pitchFamily="18" charset="0"/>
                <a:cs typeface="Times New Roman" pitchFamily="18" charset="0"/>
              </a:rPr>
              <a:t>. NFC can be used for sharing small files such as contacts, and bootstrapping fast connections to share larger media such as photos, videos, and other </a:t>
            </a:r>
            <a:r>
              <a:rPr lang="en-US" sz="3200" dirty="0" smtClean="0">
                <a:latin typeface="Times New Roman" pitchFamily="18" charset="0"/>
                <a:cs typeface="Times New Roman" pitchFamily="18" charset="0"/>
              </a:rPr>
              <a:t>files</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686800" cy="5016758"/>
          </a:xfrm>
          <a:prstGeom prst="rect">
            <a:avLst/>
          </a:prstGeom>
          <a:noFill/>
        </p:spPr>
        <p:txBody>
          <a:bodyPr wrap="square" rtlCol="0">
            <a:spAutoFit/>
          </a:bodyPr>
          <a:lstStyle/>
          <a:p>
            <a:r>
              <a:rPr lang="en-US" sz="2000" dirty="0">
                <a:latin typeface="Times New Roman" pitchFamily="18" charset="0"/>
                <a:cs typeface="Times New Roman" pitchFamily="18" charset="0"/>
              </a:rPr>
              <a:t>Near-field communication (NFC) describes a technology which can be used for contactless exchange of data over short distances. Two NFC-capable devices are connected via a point-to-point contact over a distance of 0 to 2 cm. This connection can be used to exchange data (such as process data and maintenance and service information) between the devices. This interface can be used for parameterization of the component as well.</a:t>
            </a:r>
          </a:p>
          <a:p>
            <a:r>
              <a:rPr lang="en-US" sz="2000" dirty="0">
                <a:latin typeface="Times New Roman" pitchFamily="18" charset="0"/>
                <a:cs typeface="Times New Roman" pitchFamily="18" charset="0"/>
              </a:rPr>
              <a:t>NFC-enabled portable devices can be provided with </a:t>
            </a:r>
            <a:r>
              <a:rPr lang="en-US" sz="2000" dirty="0" smtClean="0">
                <a:latin typeface="Times New Roman" pitchFamily="18" charset="0"/>
                <a:cs typeface="Times New Roman" pitchFamily="18" charset="0"/>
              </a:rPr>
              <a:t>application-software, </a:t>
            </a:r>
            <a:r>
              <a:rPr lang="en-US" sz="2000" dirty="0">
                <a:latin typeface="Times New Roman" pitchFamily="18" charset="0"/>
                <a:cs typeface="Times New Roman" pitchFamily="18" charset="0"/>
              </a:rPr>
              <a:t>for example to read electronic tags or make payments when connected to an NFC-compliant system. These are standardized to NFC protocols, replacing proprietary technologies used by earlier systems.</a:t>
            </a:r>
          </a:p>
          <a:p>
            <a:r>
              <a:rPr lang="en-US" sz="2000" dirty="0">
                <a:latin typeface="Times New Roman" pitchFamily="18" charset="0"/>
                <a:cs typeface="Times New Roman" pitchFamily="18" charset="0"/>
              </a:rPr>
              <a:t>Like other </a:t>
            </a:r>
            <a:r>
              <a:rPr lang="en-US" sz="2000" dirty="0" smtClean="0">
                <a:latin typeface="Times New Roman" pitchFamily="18" charset="0"/>
                <a:cs typeface="Times New Roman" pitchFamily="18" charset="0"/>
              </a:rPr>
              <a:t>“proximity card" </a:t>
            </a:r>
            <a:r>
              <a:rPr lang="en-US" sz="2000" dirty="0">
                <a:latin typeface="Times New Roman" pitchFamily="18" charset="0"/>
                <a:cs typeface="Times New Roman" pitchFamily="18" charset="0"/>
              </a:rPr>
              <a:t>technologies, NFC is based on </a:t>
            </a:r>
            <a:r>
              <a:rPr lang="en-US" sz="2000" dirty="0" smtClean="0">
                <a:latin typeface="Times New Roman" pitchFamily="18" charset="0"/>
                <a:cs typeface="Times New Roman" pitchFamily="18" charset="0"/>
              </a:rPr>
              <a:t>inductive coupling</a:t>
            </a:r>
            <a:r>
              <a:rPr lang="en-US" sz="2000" dirty="0">
                <a:latin typeface="Times New Roman" pitchFamily="18" charset="0"/>
                <a:cs typeface="Times New Roman" pitchFamily="18" charset="0"/>
              </a:rPr>
              <a:t> between two so-called </a:t>
            </a:r>
            <a:r>
              <a:rPr lang="en-US" sz="2000" dirty="0" smtClean="0">
                <a:latin typeface="Times New Roman" pitchFamily="18" charset="0"/>
                <a:cs typeface="Times New Roman" pitchFamily="18" charset="0"/>
              </a:rPr>
              <a:t>antennas</a:t>
            </a:r>
            <a:r>
              <a:rPr lang="en-US" sz="2000" dirty="0">
                <a:latin typeface="Times New Roman" pitchFamily="18" charset="0"/>
                <a:cs typeface="Times New Roman" pitchFamily="18" charset="0"/>
              </a:rPr>
              <a:t> present on NFC-enabled devices—for example a </a:t>
            </a:r>
            <a:r>
              <a:rPr lang="en-US" sz="2000" dirty="0" err="1">
                <a:latin typeface="Times New Roman" pitchFamily="18" charset="0"/>
                <a:cs typeface="Times New Roman" pitchFamily="18" charset="0"/>
              </a:rPr>
              <a:t>smartphone</a:t>
            </a:r>
            <a:r>
              <a:rPr lang="en-US" sz="2000" dirty="0">
                <a:latin typeface="Times New Roman" pitchFamily="18" charset="0"/>
                <a:cs typeface="Times New Roman" pitchFamily="18" charset="0"/>
              </a:rPr>
              <a:t> and a printer—communicating in one or both directions, using a frequency of 13.56 MHz in the globally available unlicensed </a:t>
            </a:r>
            <a:r>
              <a:rPr lang="en-US" sz="2000" dirty="0" smtClean="0">
                <a:latin typeface="Times New Roman" pitchFamily="18" charset="0"/>
                <a:cs typeface="Times New Roman" pitchFamily="18" charset="0"/>
              </a:rPr>
              <a:t>radio frequency ISM-band</a:t>
            </a:r>
            <a:r>
              <a:rPr lang="en-US" sz="2000" dirty="0">
                <a:latin typeface="Times New Roman" pitchFamily="18" charset="0"/>
                <a:cs typeface="Times New Roman" pitchFamily="18" charset="0"/>
              </a:rPr>
              <a:t> using the </a:t>
            </a:r>
            <a:r>
              <a:rPr lang="en-US" sz="2000" dirty="0" smtClean="0">
                <a:latin typeface="Times New Roman" pitchFamily="18" charset="0"/>
                <a:cs typeface="Times New Roman" pitchFamily="18" charset="0"/>
              </a:rPr>
              <a:t>ISO/IEC 1800-3 </a:t>
            </a:r>
            <a:r>
              <a:rPr lang="en-US" sz="2000" dirty="0">
                <a:latin typeface="Times New Roman" pitchFamily="18" charset="0"/>
                <a:cs typeface="Times New Roman" pitchFamily="18" charset="0"/>
              </a:rPr>
              <a:t> air interface standard at data rates ranging from 106 to 424 </a:t>
            </a:r>
            <a:r>
              <a:rPr lang="en-US" sz="2000" dirty="0" err="1">
                <a:latin typeface="Times New Roman" pitchFamily="18" charset="0"/>
                <a:cs typeface="Times New Roman" pitchFamily="18" charset="0"/>
              </a:rPr>
              <a:t>kbit</a:t>
            </a:r>
            <a:r>
              <a:rPr lang="en-US" sz="2000" dirty="0">
                <a:latin typeface="Times New Roman" pitchFamily="18" charset="0"/>
                <a:cs typeface="Times New Roman" pitchFamily="18" charset="0"/>
              </a:rPr>
              <a: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p:cNvSpPr txBox="1"/>
          <p:nvPr/>
        </p:nvSpPr>
        <p:spPr>
          <a:xfrm>
            <a:off x="0" y="914400"/>
            <a:ext cx="8610600" cy="381000"/>
          </a:xfrm>
          <a:prstGeom prst="rect">
            <a:avLst/>
          </a:prstGeom>
          <a:noFill/>
        </p:spPr>
        <p:txBody>
          <a:bodyPr wrap="square" rtlCol="0">
            <a:spAutoFit/>
          </a:bodyPr>
          <a:lstStyle/>
          <a:p>
            <a:endParaRPr lang="en-US" dirty="0"/>
          </a:p>
        </p:txBody>
      </p:sp>
      <p:sp>
        <p:nvSpPr>
          <p:cNvPr id="16389" name="Rectangle 5"/>
          <p:cNvSpPr>
            <a:spLocks noChangeArrowheads="1"/>
          </p:cNvSpPr>
          <p:nvPr/>
        </p:nvSpPr>
        <p:spPr bwMode="auto">
          <a:xfrm>
            <a:off x="1" y="0"/>
            <a:ext cx="8915400" cy="6080496"/>
          </a:xfrm>
          <a:prstGeom prst="rect">
            <a:avLst/>
          </a:prstGeom>
          <a:solidFill>
            <a:srgbClr val="FFFFFF"/>
          </a:solidFill>
          <a:ln w="9525">
            <a:noFill/>
            <a:miter lim="800000"/>
            <a:headEnd/>
            <a:tailEnd/>
          </a:ln>
          <a:effectLst/>
        </p:spPr>
        <p:txBody>
          <a:bodyPr vert="horz" wrap="square" lIns="253920" tIns="31740" rIns="0" bIns="1587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202122"/>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02122"/>
                </a:solidFill>
                <a:effectLst/>
                <a:latin typeface="Times New Roman" pitchFamily="18" charset="0"/>
                <a:cs typeface="Times New Roman" pitchFamily="18" charset="0"/>
              </a:rPr>
              <a:t>Every active NFC device can work in one or more of three modes: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02122"/>
                </a:solidFill>
                <a:effectLst/>
                <a:latin typeface="Times New Roman" pitchFamily="18" charset="0"/>
                <a:cs typeface="Times New Roman" pitchFamily="18" charset="0"/>
              </a:rPr>
              <a:t>NFC card emulation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02122"/>
                </a:solidFill>
                <a:effectLst/>
                <a:latin typeface="Times New Roman" pitchFamily="18" charset="0"/>
                <a:cs typeface="Times New Roman" pitchFamily="18" charset="0"/>
              </a:rPr>
              <a:t>Enables NFC-enabled devices such as </a:t>
            </a:r>
            <a:r>
              <a:rPr kumimoji="0" lang="en-US" sz="2800" b="0" i="0" u="none" strike="noStrike" cap="none" normalizeH="0" baseline="0" dirty="0" err="1" smtClean="0">
                <a:ln>
                  <a:noFill/>
                </a:ln>
                <a:solidFill>
                  <a:srgbClr val="202122"/>
                </a:solidFill>
                <a:effectLst/>
                <a:latin typeface="Times New Roman" pitchFamily="18" charset="0"/>
                <a:cs typeface="Times New Roman" pitchFamily="18" charset="0"/>
              </a:rPr>
              <a:t>smartphones</a:t>
            </a:r>
            <a:r>
              <a:rPr kumimoji="0" lang="en-US" sz="2800" b="0" i="0" u="none" strike="noStrike" cap="none" normalizeH="0" baseline="0" dirty="0" smtClean="0">
                <a:ln>
                  <a:noFill/>
                </a:ln>
                <a:solidFill>
                  <a:srgbClr val="202122"/>
                </a:solidFill>
                <a:effectLst/>
                <a:latin typeface="Times New Roman" pitchFamily="18" charset="0"/>
                <a:cs typeface="Times New Roman" pitchFamily="18" charset="0"/>
              </a:rPr>
              <a:t> to act like smart cards, allowing users to perform transactions such as payment or ticketing. See</a:t>
            </a:r>
            <a:r>
              <a:rPr lang="en-US" sz="2800" dirty="0">
                <a:solidFill>
                  <a:srgbClr val="202122"/>
                </a:solidFill>
                <a:latin typeface="Times New Roman" pitchFamily="18" charset="0"/>
                <a:cs typeface="Times New Roman" pitchFamily="18" charset="0"/>
              </a:rPr>
              <a:t> </a:t>
            </a:r>
            <a:r>
              <a:rPr lang="en-US" sz="2800" dirty="0" smtClean="0">
                <a:solidFill>
                  <a:srgbClr val="202122"/>
                </a:solidFill>
                <a:latin typeface="Times New Roman" pitchFamily="18" charset="0"/>
                <a:cs typeface="Times New Roman" pitchFamily="18" charset="0"/>
              </a:rPr>
              <a:t>Host card emulation</a:t>
            </a:r>
            <a:endParaRPr kumimoji="0" lang="en-US" sz="2800" b="0" i="0" u="none" strike="noStrike" cap="none" normalizeH="0" baseline="0" dirty="0" smtClean="0">
              <a:ln>
                <a:noFill/>
              </a:ln>
              <a:solidFill>
                <a:srgbClr val="202122"/>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02122"/>
                </a:solidFill>
                <a:effectLst/>
                <a:latin typeface="Times New Roman" pitchFamily="18" charset="0"/>
                <a:cs typeface="Times New Roman" pitchFamily="18" charset="0"/>
              </a:rPr>
              <a:t>NFC reader/writer</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02122"/>
                </a:solidFill>
                <a:effectLst/>
                <a:latin typeface="Times New Roman" pitchFamily="18" charset="0"/>
                <a:cs typeface="Times New Roman" pitchFamily="18" charset="0"/>
              </a:rPr>
              <a:t>Enables NFC-enabled devices to read information stored on inexpensive NFC tags embedded in labels or smart posters.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02122"/>
                </a:solidFill>
                <a:effectLst/>
                <a:latin typeface="Times New Roman" pitchFamily="18" charset="0"/>
                <a:cs typeface="Times New Roman" pitchFamily="18" charset="0"/>
              </a:rPr>
              <a:t>NFC peer-to-peer</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02122"/>
                </a:solidFill>
                <a:effectLst/>
                <a:latin typeface="Times New Roman" pitchFamily="18" charset="0"/>
                <a:cs typeface="Times New Roman" pitchFamily="18" charset="0"/>
              </a:rPr>
              <a:t>Enables two NFC-enabled devices to communicate with each other to exchange information in an</a:t>
            </a:r>
            <a:r>
              <a:rPr lang="en-US" sz="2800" dirty="0">
                <a:solidFill>
                  <a:srgbClr val="202122"/>
                </a:solidFill>
                <a:latin typeface="Times New Roman" pitchFamily="18" charset="0"/>
                <a:cs typeface="Times New Roman" pitchFamily="18" charset="0"/>
              </a:rPr>
              <a:t> </a:t>
            </a:r>
            <a:r>
              <a:rPr lang="en-US" sz="2800" dirty="0" smtClean="0">
                <a:solidFill>
                  <a:srgbClr val="202122"/>
                </a:solidFill>
                <a:latin typeface="Times New Roman" pitchFamily="18" charset="0"/>
                <a:cs typeface="Times New Roman" pitchFamily="18" charset="0"/>
              </a:rPr>
              <a:t>ad hoc</a:t>
            </a:r>
            <a:r>
              <a:rPr kumimoji="0" lang="en-US" sz="2800" b="0" i="0" u="none" strike="noStrike" cap="none" normalizeH="0" baseline="0" dirty="0" smtClean="0">
                <a:ln>
                  <a:noFill/>
                </a:ln>
                <a:solidFill>
                  <a:srgbClr val="202122"/>
                </a:solidFill>
                <a:effectLst/>
                <a:latin typeface="Times New Roman" pitchFamily="18" charset="0"/>
                <a:cs typeface="Times New Roman" pitchFamily="18" charset="0"/>
              </a:rPr>
              <a:t> fashion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What Are NFC Chips? How Do NFC Chips Work? (Explained)"/>
          <p:cNvPicPr>
            <a:picLocks noChangeAspect="1" noChangeArrowheads="1"/>
          </p:cNvPicPr>
          <p:nvPr/>
        </p:nvPicPr>
        <p:blipFill>
          <a:blip r:embed="rId2"/>
          <a:srcRect/>
          <a:stretch>
            <a:fillRect/>
          </a:stretch>
        </p:blipFill>
        <p:spPr bwMode="auto">
          <a:xfrm>
            <a:off x="1600200" y="685800"/>
            <a:ext cx="5943600" cy="3509963"/>
          </a:xfrm>
          <a:prstGeom prst="rect">
            <a:avLst/>
          </a:prstGeom>
          <a:noFill/>
        </p:spPr>
      </p:pic>
      <p:sp>
        <p:nvSpPr>
          <p:cNvPr id="3" name="TextBox 2"/>
          <p:cNvSpPr txBox="1"/>
          <p:nvPr/>
        </p:nvSpPr>
        <p:spPr>
          <a:xfrm>
            <a:off x="1524000" y="152400"/>
            <a:ext cx="5867400" cy="584775"/>
          </a:xfrm>
          <a:prstGeom prst="rect">
            <a:avLst/>
          </a:prstGeom>
          <a:noFill/>
        </p:spPr>
        <p:txBody>
          <a:bodyPr wrap="square" rtlCol="0">
            <a:spAutoFit/>
          </a:bodyPr>
          <a:lstStyle/>
          <a:p>
            <a:r>
              <a:rPr lang="en-US" dirty="0"/>
              <a:t> </a:t>
            </a:r>
            <a:r>
              <a:rPr lang="en-US" dirty="0" smtClean="0"/>
              <a:t>                                                  </a:t>
            </a:r>
            <a:r>
              <a:rPr lang="en-US" sz="3200" dirty="0" smtClean="0">
                <a:latin typeface="Times New Roman" pitchFamily="18" charset="0"/>
                <a:cs typeface="Times New Roman" pitchFamily="18" charset="0"/>
              </a:rPr>
              <a:t>NFC</a:t>
            </a:r>
            <a:endParaRPr lang="en-US" dirty="0">
              <a:latin typeface="Times New Roman" pitchFamily="18" charset="0"/>
              <a:cs typeface="Times New Roman" pitchFamily="18" charset="0"/>
            </a:endParaRPr>
          </a:p>
        </p:txBody>
      </p:sp>
      <p:pic>
        <p:nvPicPr>
          <p:cNvPr id="17412" name="Picture 4" descr="The Complete Guide to NFC"/>
          <p:cNvPicPr>
            <a:picLocks noChangeAspect="1" noChangeArrowheads="1"/>
          </p:cNvPicPr>
          <p:nvPr/>
        </p:nvPicPr>
        <p:blipFill>
          <a:blip r:embed="rId3"/>
          <a:srcRect/>
          <a:stretch>
            <a:fillRect/>
          </a:stretch>
        </p:blipFill>
        <p:spPr bwMode="auto">
          <a:xfrm>
            <a:off x="152400" y="4572000"/>
            <a:ext cx="4145783" cy="2124075"/>
          </a:xfrm>
          <a:prstGeom prst="rect">
            <a:avLst/>
          </a:prstGeom>
          <a:noFill/>
        </p:spPr>
      </p:pic>
      <p:pic>
        <p:nvPicPr>
          <p:cNvPr id="17414" name="Picture 6" descr="What&amp;#39;s an NFC Tag? | HowStuffWorks"/>
          <p:cNvPicPr>
            <a:picLocks noChangeAspect="1" noChangeArrowheads="1"/>
          </p:cNvPicPr>
          <p:nvPr/>
        </p:nvPicPr>
        <p:blipFill>
          <a:blip r:embed="rId4" cstate="print"/>
          <a:srcRect/>
          <a:stretch>
            <a:fillRect/>
          </a:stretch>
        </p:blipFill>
        <p:spPr bwMode="auto">
          <a:xfrm>
            <a:off x="5181600" y="4358641"/>
            <a:ext cx="3520440" cy="234695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NFC Tag click carries an M24SR64 NFC/RFID tag IC with a dual interface and  8KB of high-reliability EEPROM built-in"/>
          <p:cNvPicPr>
            <a:picLocks noChangeAspect="1" noChangeArrowheads="1"/>
          </p:cNvPicPr>
          <p:nvPr/>
        </p:nvPicPr>
        <p:blipFill>
          <a:blip r:embed="rId2" cstate="print"/>
          <a:srcRect/>
          <a:stretch>
            <a:fillRect/>
          </a:stretch>
        </p:blipFill>
        <p:spPr bwMode="auto">
          <a:xfrm>
            <a:off x="0" y="0"/>
            <a:ext cx="3889486" cy="3962400"/>
          </a:xfrm>
          <a:prstGeom prst="rect">
            <a:avLst/>
          </a:prstGeom>
          <a:noFill/>
        </p:spPr>
      </p:pic>
      <p:pic>
        <p:nvPicPr>
          <p:cNvPr id="18436" name="Picture 4" descr="NFC Tags Explained - Seritag"/>
          <p:cNvPicPr>
            <a:picLocks noChangeAspect="1" noChangeArrowheads="1"/>
          </p:cNvPicPr>
          <p:nvPr/>
        </p:nvPicPr>
        <p:blipFill>
          <a:blip r:embed="rId3"/>
          <a:srcRect/>
          <a:stretch>
            <a:fillRect/>
          </a:stretch>
        </p:blipFill>
        <p:spPr bwMode="auto">
          <a:xfrm>
            <a:off x="4572000" y="1143000"/>
            <a:ext cx="3843867" cy="2514600"/>
          </a:xfrm>
          <a:prstGeom prst="rect">
            <a:avLst/>
          </a:prstGeom>
          <a:noFill/>
        </p:spPr>
      </p:pic>
      <p:pic>
        <p:nvPicPr>
          <p:cNvPr id="18438" name="Picture 6" descr="What is an NFC Chip? - STMicroelectronics"/>
          <p:cNvPicPr>
            <a:picLocks noChangeAspect="1" noChangeArrowheads="1"/>
          </p:cNvPicPr>
          <p:nvPr/>
        </p:nvPicPr>
        <p:blipFill>
          <a:blip r:embed="rId4"/>
          <a:srcRect/>
          <a:stretch>
            <a:fillRect/>
          </a:stretch>
        </p:blipFill>
        <p:spPr bwMode="auto">
          <a:xfrm>
            <a:off x="304800" y="3818860"/>
            <a:ext cx="3733800" cy="3039140"/>
          </a:xfrm>
          <a:prstGeom prst="rect">
            <a:avLst/>
          </a:prstGeom>
          <a:noFill/>
        </p:spPr>
      </p:pic>
      <p:pic>
        <p:nvPicPr>
          <p:cNvPr id="18440" name="Picture 8" descr="5 Reasons Why Should You Start Using NFC | OPPO Global"/>
          <p:cNvPicPr>
            <a:picLocks noChangeAspect="1" noChangeArrowheads="1"/>
          </p:cNvPicPr>
          <p:nvPr/>
        </p:nvPicPr>
        <p:blipFill>
          <a:blip r:embed="rId5" cstate="print"/>
          <a:srcRect/>
          <a:stretch>
            <a:fillRect/>
          </a:stretch>
        </p:blipFill>
        <p:spPr bwMode="auto">
          <a:xfrm>
            <a:off x="4267200" y="4114800"/>
            <a:ext cx="4495800" cy="240908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66800" y="4267200"/>
          <a:ext cx="6781800" cy="2370535"/>
        </p:xfrm>
        <a:graphic>
          <a:graphicData uri="http://schemas.openxmlformats.org/drawingml/2006/table">
            <a:tbl>
              <a:tblPr/>
              <a:tblGrid>
                <a:gridCol w="2260600"/>
                <a:gridCol w="2260600"/>
                <a:gridCol w="2260600"/>
              </a:tblGrid>
              <a:tr h="998935">
                <a:tc>
                  <a:txBody>
                    <a:bodyPr/>
                    <a:lstStyle/>
                    <a:p>
                      <a:pPr algn="ctr"/>
                      <a:r>
                        <a:rPr lang="en-US"/>
                        <a:t>Speed (kbit/s)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dirty="0"/>
                        <a:t>Active device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dirty="0"/>
                        <a:t>Passive device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r>
              <a:tr h="327422">
                <a:tc>
                  <a:txBody>
                    <a:bodyPr/>
                    <a:lstStyle/>
                    <a:p>
                      <a:pPr algn="ctr"/>
                      <a:r>
                        <a:rPr lang="en-US"/>
                        <a:t>424</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r>
                        <a:rPr lang="en-US" dirty="0"/>
                        <a:t>Man, 10% </a:t>
                      </a:r>
                      <a:r>
                        <a:rPr lang="en-US" u="sng" dirty="0">
                          <a:solidFill>
                            <a:srgbClr val="0645AD"/>
                          </a:solidFill>
                          <a:hlinkClick r:id="rId2"/>
                        </a:rPr>
                        <a:t>ASK</a:t>
                      </a:r>
                      <a:endParaRPr lang="en-US" dirty="0"/>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t>Man, 10% ASK</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r>
              <a:tr h="327422">
                <a:tc>
                  <a:txBody>
                    <a:bodyPr/>
                    <a:lstStyle/>
                    <a:p>
                      <a:pPr algn="ctr"/>
                      <a:r>
                        <a:rPr lang="en-US"/>
                        <a:t>212</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r>
                        <a:rPr lang="en-US"/>
                        <a:t>Man, 10% ASK</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t>Man, 10% ASK</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r>
              <a:tr h="327422">
                <a:tc>
                  <a:txBody>
                    <a:bodyPr/>
                    <a:lstStyle/>
                    <a:p>
                      <a:pPr algn="ctr"/>
                      <a:r>
                        <a:rPr lang="en-US"/>
                        <a:t>106</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r>
                        <a:rPr lang="en-US"/>
                        <a:t>Modified Miller, 100% ASK</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t>Man, 10% ASK</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r>
            </a:tbl>
          </a:graphicData>
        </a:graphic>
      </p:graphicFrame>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TextBox 3"/>
          <p:cNvSpPr txBox="1"/>
          <p:nvPr/>
        </p:nvSpPr>
        <p:spPr>
          <a:xfrm>
            <a:off x="0" y="152400"/>
            <a:ext cx="8534400" cy="3970318"/>
          </a:xfrm>
          <a:prstGeom prst="rect">
            <a:avLst/>
          </a:prstGeom>
          <a:noFill/>
        </p:spPr>
        <p:txBody>
          <a:bodyPr wrap="square" rtlCol="0">
            <a:spAutoFit/>
          </a:bodyPr>
          <a:lstStyle/>
          <a:p>
            <a:r>
              <a:rPr lang="en-US" dirty="0" smtClean="0">
                <a:latin typeface="Times New Roman" pitchFamily="18" charset="0"/>
                <a:cs typeface="Times New Roman" pitchFamily="18" charset="0"/>
              </a:rPr>
              <a:t>DESIGN:</a:t>
            </a:r>
          </a:p>
          <a:p>
            <a:pPr marL="342900" indent="-342900">
              <a:buAutoNum type="arabicParenR"/>
            </a:pPr>
            <a:r>
              <a:rPr lang="en-US" dirty="0"/>
              <a:t> NFC operates at 13.56 </a:t>
            </a:r>
            <a:r>
              <a:rPr lang="en-US" dirty="0" smtClean="0"/>
              <a:t>MHz</a:t>
            </a:r>
            <a:r>
              <a:rPr lang="en-US" dirty="0"/>
              <a:t> on </a:t>
            </a:r>
            <a:r>
              <a:rPr lang="en-US" dirty="0">
                <a:hlinkClick r:id="rId3" tooltip="ISO/IEC 18000-3"/>
              </a:rPr>
              <a:t>ISO/IEC 18000-3</a:t>
            </a:r>
            <a:r>
              <a:rPr lang="en-US" dirty="0"/>
              <a:t> air interface and at rates ranging from 106 </a:t>
            </a:r>
            <a:r>
              <a:rPr lang="en-US" dirty="0" err="1"/>
              <a:t>kbit</a:t>
            </a:r>
            <a:r>
              <a:rPr lang="en-US" dirty="0"/>
              <a:t>/s to 424 </a:t>
            </a:r>
            <a:r>
              <a:rPr lang="en-US" dirty="0" err="1"/>
              <a:t>kbit</a:t>
            </a:r>
            <a:r>
              <a:rPr lang="en-US" dirty="0"/>
              <a:t>/s. NFC always involves an initiator and a target; the initiator actively generates an </a:t>
            </a:r>
            <a:r>
              <a:rPr lang="en-US" dirty="0" smtClean="0"/>
              <a:t>RF</a:t>
            </a:r>
            <a:r>
              <a:rPr lang="en-US" dirty="0"/>
              <a:t> field that can power a passive target. This enables NFC targets to take very simple form factors such as unpowered tags, stickers, key fobs, or cards. NFC peer-to-peer communication is possible, provided both devices are </a:t>
            </a:r>
            <a:r>
              <a:rPr lang="en-US" dirty="0" smtClean="0"/>
              <a:t>powered</a:t>
            </a:r>
          </a:p>
          <a:p>
            <a:pPr marL="342900" indent="-342900">
              <a:buAutoNum type="arabicParenR"/>
            </a:pPr>
            <a:r>
              <a:rPr lang="en-US" dirty="0"/>
              <a:t>NFC tags contain data and are typically read-only, but may be writable. They can be custom-encoded by their manufacturers or use NFC Forum </a:t>
            </a:r>
            <a:r>
              <a:rPr lang="en-US" dirty="0" smtClean="0"/>
              <a:t>specifications</a:t>
            </a:r>
          </a:p>
          <a:p>
            <a:pPr marL="342900" indent="-342900">
              <a:buAutoNum type="arabicParenR"/>
            </a:pPr>
            <a:r>
              <a:rPr lang="en-US" dirty="0"/>
              <a:t>As with </a:t>
            </a:r>
            <a:r>
              <a:rPr lang="en-US" u="sng" dirty="0" smtClean="0"/>
              <a:t>proximity card</a:t>
            </a:r>
            <a:r>
              <a:rPr lang="en-US" dirty="0"/>
              <a:t> technology, NFC uses </a:t>
            </a:r>
            <a:r>
              <a:rPr lang="en-US" dirty="0" smtClean="0"/>
              <a:t>inductive coupling</a:t>
            </a:r>
            <a:r>
              <a:rPr lang="en-US" dirty="0"/>
              <a:t> between two nearby </a:t>
            </a:r>
            <a:r>
              <a:rPr lang="en-US" dirty="0" smtClean="0"/>
              <a:t>loop antennas</a:t>
            </a:r>
            <a:r>
              <a:rPr lang="en-US" dirty="0"/>
              <a:t> effectively forming an </a:t>
            </a:r>
            <a:r>
              <a:rPr lang="en-US" dirty="0" smtClean="0"/>
              <a:t>air-core transformer. </a:t>
            </a:r>
            <a:r>
              <a:rPr lang="en-US" dirty="0"/>
              <a:t>Because the distances involved are tiny compared to the </a:t>
            </a:r>
            <a:r>
              <a:rPr lang="en-US" dirty="0" smtClean="0"/>
              <a:t>wavelength</a:t>
            </a:r>
            <a:r>
              <a:rPr lang="en-US" dirty="0"/>
              <a:t> </a:t>
            </a:r>
            <a:r>
              <a:rPr lang="en-US" dirty="0" smtClean="0"/>
              <a:t>of electromagnetic radiation</a:t>
            </a:r>
            <a:r>
              <a:rPr lang="en-US" dirty="0"/>
              <a:t> (radio waves) of that frequency (about 22 meters), the interaction is described as </a:t>
            </a:r>
            <a:r>
              <a:rPr lang="en-US" dirty="0" smtClean="0"/>
              <a:t>near field.</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76200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Standards</a:t>
            </a:r>
            <a:endParaRPr lang="en-US" sz="2800" dirty="0">
              <a:latin typeface="Times New Roman" pitchFamily="18" charset="0"/>
              <a:cs typeface="Times New Roman" pitchFamily="18" charset="0"/>
            </a:endParaRPr>
          </a:p>
        </p:txBody>
      </p:sp>
      <p:sp>
        <p:nvSpPr>
          <p:cNvPr id="3" name="TextBox 2"/>
          <p:cNvSpPr txBox="1"/>
          <p:nvPr/>
        </p:nvSpPr>
        <p:spPr>
          <a:xfrm>
            <a:off x="228600" y="685800"/>
            <a:ext cx="8229600" cy="923330"/>
          </a:xfrm>
          <a:prstGeom prst="rect">
            <a:avLst/>
          </a:prstGeom>
          <a:noFill/>
        </p:spPr>
        <p:txBody>
          <a:bodyPr wrap="square" rtlCol="0">
            <a:spAutoFit/>
          </a:bodyPr>
          <a:lstStyle/>
          <a:p>
            <a:r>
              <a:rPr lang="en-US" dirty="0"/>
              <a:t>NFC standards cover communications protocols and data exchange formats, and are based on existing RFID standards including </a:t>
            </a:r>
            <a:r>
              <a:rPr lang="en-US" dirty="0">
                <a:hlinkClick r:id="rId2" tooltip="ISO/IEC 14443"/>
              </a:rPr>
              <a:t>ISO/IEC 14443</a:t>
            </a:r>
            <a:r>
              <a:rPr lang="en-US" dirty="0"/>
              <a:t> and </a:t>
            </a:r>
            <a:r>
              <a:rPr lang="en-US" dirty="0" err="1">
                <a:hlinkClick r:id="rId3" tooltip="FeliCa"/>
              </a:rPr>
              <a:t>FeliCa</a:t>
            </a:r>
            <a:r>
              <a:rPr lang="en-US" dirty="0" smtClean="0"/>
              <a:t>.</a:t>
            </a:r>
            <a:r>
              <a:rPr lang="en-US" dirty="0"/>
              <a:t> The standards include ISO/IEC </a:t>
            </a:r>
            <a:r>
              <a:rPr lang="en-US" dirty="0" smtClean="0"/>
              <a:t>18092</a:t>
            </a:r>
            <a:r>
              <a:rPr lang="en-US" baseline="30000" dirty="0"/>
              <a:t> </a:t>
            </a:r>
            <a:r>
              <a:rPr lang="en-US" dirty="0" smtClean="0"/>
              <a:t>and </a:t>
            </a:r>
            <a:r>
              <a:rPr lang="en-US" dirty="0"/>
              <a:t>those defined by the NFC Forum.</a:t>
            </a:r>
          </a:p>
        </p:txBody>
      </p:sp>
      <p:sp>
        <p:nvSpPr>
          <p:cNvPr id="5" name="Rectangle 4"/>
          <p:cNvSpPr/>
          <p:nvPr/>
        </p:nvSpPr>
        <p:spPr>
          <a:xfrm>
            <a:off x="533400" y="2819400"/>
            <a:ext cx="4572000" cy="1200329"/>
          </a:xfrm>
          <a:prstGeom prst="rect">
            <a:avLst/>
          </a:prstGeom>
        </p:spPr>
        <p:txBody>
          <a:bodyPr>
            <a:spAutoFit/>
          </a:bodyPr>
          <a:lstStyle/>
          <a:p>
            <a:r>
              <a:rPr lang="en-US" dirty="0" smtClean="0"/>
              <a:t>1)ISO\IEC</a:t>
            </a:r>
          </a:p>
          <a:p>
            <a:r>
              <a:rPr lang="en-US" dirty="0" smtClean="0"/>
              <a:t>2)GSMA</a:t>
            </a:r>
          </a:p>
          <a:p>
            <a:r>
              <a:rPr lang="en-US" dirty="0" smtClean="0"/>
              <a:t>3)</a:t>
            </a:r>
            <a:r>
              <a:rPr lang="en-US" dirty="0" err="1" smtClean="0"/>
              <a:t>SToLPaN</a:t>
            </a:r>
            <a:endParaRPr lang="en-US" dirty="0" smtClean="0"/>
          </a:p>
          <a:p>
            <a:r>
              <a:rPr lang="en-US" dirty="0" smtClean="0"/>
              <a:t>3)NFC Forum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descr="https://upload.wikimedia.org/wikipedia/commons/thumb/3/33/NFC_Protocol_Stack.png/1280px-NFC_Protocol_Stack.png"/>
          <p:cNvPicPr>
            <a:picLocks noChangeAspect="1" noChangeArrowheads="1"/>
          </p:cNvPicPr>
          <p:nvPr/>
        </p:nvPicPr>
        <p:blipFill>
          <a:blip r:embed="rId2"/>
          <a:srcRect/>
          <a:stretch>
            <a:fillRect/>
          </a:stretch>
        </p:blipFill>
        <p:spPr bwMode="auto">
          <a:xfrm>
            <a:off x="123136" y="152400"/>
            <a:ext cx="8620536" cy="67056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375</Words>
  <Application>Microsoft Office PowerPoint</Application>
  <PresentationFormat>On-screen Show (4:3)</PresentationFormat>
  <Paragraphs>86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NFC(Near-field communication)</vt:lpstr>
      <vt:lpstr>Slide 2</vt:lpstr>
      <vt:lpstr>Slide 3</vt:lpstr>
      <vt:lpstr>Slide 4</vt:lpstr>
      <vt:lpstr>Slide 5</vt:lpstr>
      <vt:lpstr>Slide 6</vt:lpstr>
      <vt:lpstr>Slide 7</vt:lpstr>
      <vt:lpstr>Slide 8</vt:lpstr>
      <vt:lpstr>Slide 9</vt:lpstr>
      <vt:lpstr>Slide 10</vt:lpstr>
      <vt:lpstr>Slide 11</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NFC(Near-field communication)</dc:title>
  <dc:creator>Nithy</dc:creator>
  <cp:lastModifiedBy>Nithy</cp:lastModifiedBy>
  <cp:revision>13</cp:revision>
  <dcterms:created xsi:type="dcterms:W3CDTF">2021-12-19T11:11:58Z</dcterms:created>
  <dcterms:modified xsi:type="dcterms:W3CDTF">2021-12-19T13:16:13Z</dcterms:modified>
</cp:coreProperties>
</file>