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8" r:id="rId2"/>
  </p:sldMasterIdLst>
  <p:notesMasterIdLst>
    <p:notesMasterId r:id="rId16"/>
  </p:notesMasterIdLst>
  <p:sldIdLst>
    <p:sldId id="335" r:id="rId3"/>
    <p:sldId id="334" r:id="rId4"/>
    <p:sldId id="339" r:id="rId5"/>
    <p:sldId id="340" r:id="rId6"/>
    <p:sldId id="341" r:id="rId7"/>
    <p:sldId id="342" r:id="rId8"/>
    <p:sldId id="343" r:id="rId9"/>
    <p:sldId id="344" r:id="rId10"/>
    <p:sldId id="346" r:id="rId11"/>
    <p:sldId id="347" r:id="rId12"/>
    <p:sldId id="348" r:id="rId13"/>
    <p:sldId id="349" r:id="rId14"/>
    <p:sldId id="34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B8AC"/>
    <a:srgbClr val="6287D9"/>
    <a:srgbClr val="DEBC6D"/>
    <a:srgbClr val="275A64"/>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3" d="100"/>
          <a:sy n="83" d="100"/>
        </p:scale>
        <p:origin x="90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ource Sans Pro" panose="020B0503030403020204" pitchFamily="34" charset="0"/>
              </a:defRPr>
            </a:lvl1pPr>
          </a:lstStyle>
          <a:p>
            <a:fld id="{7BF5E78B-FE7C-474B-AC91-ABC1B62969E2}" type="datetimeFigureOut">
              <a:rPr lang="en-US" smtClean="0"/>
              <a:pPr/>
              <a:t>3/27/2023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ource Sans Pro" panose="020B0503030403020204" pitchFamily="34" charset="0"/>
              </a:defRPr>
            </a:lvl1pPr>
          </a:lstStyle>
          <a:p>
            <a:fld id="{0A50B4EB-D9F6-4F2F-973A-15D71B3F5057}" type="slidenum">
              <a:rPr lang="en-US" smtClean="0"/>
              <a:pPr/>
              <a:t>‹#›</a:t>
            </a:fld>
            <a:endParaRPr lang="en-US" dirty="0"/>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ource Sans Pro" panose="020B0503030403020204" pitchFamily="34" charset="0"/>
        <a:ea typeface="+mn-ea"/>
        <a:cs typeface="+mn-cs"/>
      </a:defRPr>
    </a:lvl1pPr>
    <a:lvl2pPr marL="457200" algn="l" defTabSz="914400" rtl="0" eaLnBrk="1" latinLnBrk="0" hangingPunct="1">
      <a:defRPr sz="1200" kern="1200">
        <a:solidFill>
          <a:schemeClr val="tx1"/>
        </a:solidFill>
        <a:latin typeface="Source Sans Pro" panose="020B0503030403020204" pitchFamily="34" charset="0"/>
        <a:ea typeface="+mn-ea"/>
        <a:cs typeface="+mn-cs"/>
      </a:defRPr>
    </a:lvl2pPr>
    <a:lvl3pPr marL="914400" algn="l" defTabSz="914400" rtl="0" eaLnBrk="1" latinLnBrk="0" hangingPunct="1">
      <a:defRPr sz="1200" kern="1200">
        <a:solidFill>
          <a:schemeClr val="tx1"/>
        </a:solidFill>
        <a:latin typeface="Source Sans Pro" panose="020B0503030403020204" pitchFamily="34" charset="0"/>
        <a:ea typeface="+mn-ea"/>
        <a:cs typeface="+mn-cs"/>
      </a:defRPr>
    </a:lvl3pPr>
    <a:lvl4pPr marL="1371600" algn="l" defTabSz="914400" rtl="0" eaLnBrk="1" latinLnBrk="0" hangingPunct="1">
      <a:defRPr sz="1200" kern="1200">
        <a:solidFill>
          <a:schemeClr val="tx1"/>
        </a:solidFill>
        <a:latin typeface="Source Sans Pro" panose="020B0503030403020204" pitchFamily="34" charset="0"/>
        <a:ea typeface="+mn-ea"/>
        <a:cs typeface="+mn-cs"/>
      </a:defRPr>
    </a:lvl4pPr>
    <a:lvl5pPr marL="1828800" algn="l" defTabSz="914400" rtl="0" eaLnBrk="1" latinLnBrk="0" hangingPunct="1">
      <a:defRPr sz="1200" kern="1200">
        <a:solidFill>
          <a:schemeClr val="tx1"/>
        </a:solidFill>
        <a:latin typeface="Source Sans Pro" panose="020B05030304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3223816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2033383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11</a:t>
            </a:fld>
            <a:endParaRPr lang="en-US"/>
          </a:p>
        </p:txBody>
      </p:sp>
    </p:spTree>
    <p:extLst>
      <p:ext uri="{BB962C8B-B14F-4D97-AF65-F5344CB8AC3E}">
        <p14:creationId xmlns:p14="http://schemas.microsoft.com/office/powerpoint/2010/main" val="338192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12</a:t>
            </a:fld>
            <a:endParaRPr lang="en-US"/>
          </a:p>
        </p:txBody>
      </p:sp>
    </p:spTree>
    <p:extLst>
      <p:ext uri="{BB962C8B-B14F-4D97-AF65-F5344CB8AC3E}">
        <p14:creationId xmlns:p14="http://schemas.microsoft.com/office/powerpoint/2010/main" val="4160589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92035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335009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199186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143087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5</a:t>
            </a:fld>
            <a:endParaRPr lang="en-US"/>
          </a:p>
        </p:txBody>
      </p:sp>
    </p:spTree>
    <p:extLst>
      <p:ext uri="{BB962C8B-B14F-4D97-AF65-F5344CB8AC3E}">
        <p14:creationId xmlns:p14="http://schemas.microsoft.com/office/powerpoint/2010/main" val="42192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6</a:t>
            </a:fld>
            <a:endParaRPr lang="en-US"/>
          </a:p>
        </p:txBody>
      </p:sp>
    </p:spTree>
    <p:extLst>
      <p:ext uri="{BB962C8B-B14F-4D97-AF65-F5344CB8AC3E}">
        <p14:creationId xmlns:p14="http://schemas.microsoft.com/office/powerpoint/2010/main" val="2791893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7</a:t>
            </a:fld>
            <a:endParaRPr lang="en-US"/>
          </a:p>
        </p:txBody>
      </p:sp>
    </p:spTree>
    <p:extLst>
      <p:ext uri="{BB962C8B-B14F-4D97-AF65-F5344CB8AC3E}">
        <p14:creationId xmlns:p14="http://schemas.microsoft.com/office/powerpoint/2010/main" val="2398574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8</a:t>
            </a:fld>
            <a:endParaRPr lang="en-US"/>
          </a:p>
        </p:txBody>
      </p:sp>
    </p:spTree>
    <p:extLst>
      <p:ext uri="{BB962C8B-B14F-4D97-AF65-F5344CB8AC3E}">
        <p14:creationId xmlns:p14="http://schemas.microsoft.com/office/powerpoint/2010/main" val="121345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1425409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23" y="1380068"/>
            <a:ext cx="5108199" cy="2616199"/>
          </a:xfrm>
        </p:spPr>
        <p:txBody>
          <a:bodyPr rIns="365760"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18823" y="3996267"/>
            <a:ext cx="5108199" cy="1388534"/>
          </a:xfrm>
        </p:spPr>
        <p:txBody>
          <a:bodyPr rIns="365760" anchor="t">
            <a:normAutofit/>
          </a:bodyPr>
          <a:lstStyle>
            <a:lvl1pPr marL="0" indent="0" algn="r">
              <a:buNone/>
              <a:defRPr sz="2100">
                <a:solidFill>
                  <a:schemeClr val="accent4">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8290" y="5883275"/>
            <a:ext cx="1143000" cy="365125"/>
          </a:xfrm>
        </p:spPr>
        <p:txBody>
          <a:bodyPr/>
          <a:lstStyle>
            <a:lvl1pPr algn="ctr">
              <a:defRPr/>
            </a:lvl1pPr>
          </a:lstStyle>
          <a:p>
            <a:r>
              <a:rPr lang="en-US" dirty="0"/>
              <a:t>Date</a:t>
            </a:r>
          </a:p>
        </p:txBody>
      </p:sp>
      <p:sp>
        <p:nvSpPr>
          <p:cNvPr id="5" name="Footer Placeholder 4"/>
          <p:cNvSpPr>
            <a:spLocks noGrp="1"/>
          </p:cNvSpPr>
          <p:nvPr>
            <p:ph type="ftr" sz="quarter" idx="11"/>
          </p:nvPr>
        </p:nvSpPr>
        <p:spPr>
          <a:xfrm>
            <a:off x="1309080" y="5883275"/>
            <a:ext cx="3125077" cy="365125"/>
          </a:xfrm>
        </p:spPr>
        <p:txBody>
          <a:bodyPr/>
          <a:lstStyle>
            <a:lvl1pPr>
              <a:defRPr/>
            </a:lvl1pPr>
          </a:lstStyle>
          <a:p>
            <a:r>
              <a:rPr lang="en-US" dirty="0"/>
              <a:t>Your Footer</a:t>
            </a:r>
          </a:p>
        </p:txBody>
      </p:sp>
      <p:sp>
        <p:nvSpPr>
          <p:cNvPr id="6" name="Slide Number Placeholder 5"/>
          <p:cNvSpPr>
            <a:spLocks noGrp="1"/>
          </p:cNvSpPr>
          <p:nvPr>
            <p:ph type="sldNum" sz="quarter" idx="12"/>
          </p:nvPr>
        </p:nvSpPr>
        <p:spPr>
          <a:xfrm>
            <a:off x="4580295" y="5883275"/>
            <a:ext cx="551167" cy="365125"/>
          </a:xfrm>
          <a:prstGeom prst="rect">
            <a:avLst/>
          </a:prstGeom>
        </p:spPr>
        <p:txBody>
          <a:bodyPr/>
          <a:lstStyle>
            <a:lvl1pPr algn="r">
              <a:defRPr/>
            </a:lvl1pPr>
          </a:lstStyle>
          <a:p>
            <a:fld id="{D57F1E4F-1CFF-5643-939E-217C01CDF565}" type="slidenum">
              <a:rPr lang="en-US" smtClean="0"/>
              <a:pPr/>
              <a:t>‹#›</a:t>
            </a:fld>
            <a:endParaRPr lang="en-US" dirty="0"/>
          </a:p>
        </p:txBody>
      </p:sp>
      <p:sp>
        <p:nvSpPr>
          <p:cNvPr id="21" name="Rectangle 20">
            <a:extLst>
              <a:ext uri="{FF2B5EF4-FFF2-40B4-BE49-F238E27FC236}">
                <a16:creationId xmlns:a16="http://schemas.microsoft.com/office/drawing/2014/main" id="{BC6BF6DF-2543-4C39-8910-D422ED62CDA6}"/>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2"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Source Sans Pro" panose="020B0503030403020204" pitchFamily="34" charset="0"/>
            </a:endParaRPr>
          </a:p>
        </p:txBody>
      </p:sp>
      <p:grpSp>
        <p:nvGrpSpPr>
          <p:cNvPr id="22" name="Group 21">
            <a:extLst>
              <a:ext uri="{FF2B5EF4-FFF2-40B4-BE49-F238E27FC236}">
                <a16:creationId xmlns:a16="http://schemas.microsoft.com/office/drawing/2014/main" id="{67E4A477-D741-4B56-B6AB-BE8E020EFB48}"/>
              </a:ext>
            </a:extLst>
          </p:cNvPr>
          <p:cNvGrpSpPr/>
          <p:nvPr userDrawn="1"/>
        </p:nvGrpSpPr>
        <p:grpSpPr>
          <a:xfrm>
            <a:off x="-1654908" y="-16654"/>
            <a:ext cx="1569183" cy="612144"/>
            <a:chOff x="-2096383" y="21447"/>
            <a:chExt cx="1569183" cy="612144"/>
          </a:xfrm>
        </p:grpSpPr>
        <p:sp>
          <p:nvSpPr>
            <p:cNvPr id="23" name="TextBox 22">
              <a:extLst>
                <a:ext uri="{FF2B5EF4-FFF2-40B4-BE49-F238E27FC236}">
                  <a16:creationId xmlns:a16="http://schemas.microsoft.com/office/drawing/2014/main" id="{A460B970-5AE4-4123-AF42-1E7C71DD13A0}"/>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25" name="TextBox 24">
              <a:extLst>
                <a:ext uri="{FF2B5EF4-FFF2-40B4-BE49-F238E27FC236}">
                  <a16:creationId xmlns:a16="http://schemas.microsoft.com/office/drawing/2014/main" id="{F7B628C2-F8D3-426A-98C8-DE011757AD11}"/>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27" name="Picture 26">
              <a:extLst>
                <a:ext uri="{FF2B5EF4-FFF2-40B4-BE49-F238E27FC236}">
                  <a16:creationId xmlns:a16="http://schemas.microsoft.com/office/drawing/2014/main" id="{74511683-C0B7-4FD0-B8A6-F81D26C7BB87}"/>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8" name="Picture 7">
            <a:extLst>
              <a:ext uri="{FF2B5EF4-FFF2-40B4-BE49-F238E27FC236}">
                <a16:creationId xmlns:a16="http://schemas.microsoft.com/office/drawing/2014/main" id="{42A0A7EA-1EA5-4131-B958-8615973E16B4}"/>
              </a:ext>
            </a:extLst>
          </p:cNvPr>
          <p:cNvPicPr>
            <a:picLocks noChangeAspect="1"/>
          </p:cNvPicPr>
          <p:nvPr userDrawn="1"/>
        </p:nvPicPr>
        <p:blipFill>
          <a:blip r:embed="rId4"/>
          <a:stretch>
            <a:fillRect/>
          </a:stretch>
        </p:blipFill>
        <p:spPr>
          <a:xfrm>
            <a:off x="5522976" y="0"/>
            <a:ext cx="6669024" cy="68580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415" y="4732865"/>
            <a:ext cx="9367042" cy="566738"/>
          </a:xfrm>
        </p:spPr>
        <p:txBody>
          <a:bodyPr anchor="b">
            <a:normAutofit/>
          </a:bodyPr>
          <a:lstStyle>
            <a:lvl1pPr algn="ct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664" y="932112"/>
            <a:ext cx="8225944" cy="3164976"/>
          </a:xfrm>
          <a:prstGeom prst="roundRect">
            <a:avLst>
              <a:gd name="adj" fmla="val 4380"/>
            </a:avLst>
          </a:prstGeom>
          <a:solidFill>
            <a:schemeClr val="bg1">
              <a:lumMod val="95000"/>
              <a:alpha val="50000"/>
            </a:schemeClr>
          </a:solidFill>
          <a:ln w="38100">
            <a:gradFill flip="none" rotWithShape="1">
              <a:gsLst>
                <a:gs pos="0">
                  <a:schemeClr val="bg2"/>
                </a:gs>
                <a:gs pos="100000">
                  <a:schemeClr val="bg2">
                    <a:lumMod val="75000"/>
                  </a:schemeClr>
                </a:gs>
              </a:gsLst>
              <a:lin ang="5400000" scaled="0"/>
              <a:tileRect/>
            </a:gradFill>
          </a:ln>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289415" y="5299603"/>
            <a:ext cx="9367042"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Date</a:t>
            </a:r>
          </a:p>
        </p:txBody>
      </p:sp>
      <p:sp>
        <p:nvSpPr>
          <p:cNvPr id="6" name="Footer Placeholder 5"/>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7" name="Slide Number Placeholder 6"/>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89415" y="685800"/>
            <a:ext cx="936704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289415" y="4343400"/>
            <a:ext cx="936704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Date</a:t>
            </a:r>
          </a:p>
        </p:txBody>
      </p:sp>
      <p:sp>
        <p:nvSpPr>
          <p:cNvPr id="5" name="Footer Placeholder 4"/>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6" name="Slide Number Placeholder 5"/>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5086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latin typeface="Source Sans Pro" panose="020B0503030403020204" pitchFamily="34" charset="0"/>
              </a:rPr>
              <a:t>“</a:t>
            </a:r>
          </a:p>
        </p:txBody>
      </p:sp>
      <p:sp>
        <p:nvSpPr>
          <p:cNvPr id="15" name="TextBox 14"/>
          <p:cNvSpPr txBox="1"/>
          <p:nvPr/>
        </p:nvSpPr>
        <p:spPr>
          <a:xfrm>
            <a:off x="8810940"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Source Sans Pro" panose="020B0503030403020204" pitchFamily="34" charset="0"/>
              </a:rPr>
              <a:t>”</a:t>
            </a:r>
          </a:p>
        </p:txBody>
      </p:sp>
      <p:sp>
        <p:nvSpPr>
          <p:cNvPr id="2" name="Title 1"/>
          <p:cNvSpPr>
            <a:spLocks noGrp="1"/>
          </p:cNvSpPr>
          <p:nvPr>
            <p:ph type="title"/>
          </p:nvPr>
        </p:nvSpPr>
        <p:spPr>
          <a:xfrm>
            <a:off x="1160462" y="685800"/>
            <a:ext cx="7650478"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89062" y="3428999"/>
            <a:ext cx="72614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89415" y="4343400"/>
            <a:ext cx="936704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Date</a:t>
            </a:r>
          </a:p>
        </p:txBody>
      </p:sp>
      <p:sp>
        <p:nvSpPr>
          <p:cNvPr id="5" name="Footer Placeholder 4"/>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6" name="Slide Number Placeholder 5"/>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89415" y="3308581"/>
            <a:ext cx="9367041" cy="1468800"/>
          </a:xfrm>
        </p:spPr>
        <p:txBody>
          <a:bodyPr anchor="b">
            <a:normAutofit/>
          </a:bodyPr>
          <a:lstStyle>
            <a:lvl1pPr algn="r">
              <a:defRPr sz="3200" b="1" cap="none"/>
            </a:lvl1pPr>
          </a:lstStyle>
          <a:p>
            <a:r>
              <a:rPr lang="en-US"/>
              <a:t>Click to edit Master title style</a:t>
            </a:r>
            <a:endParaRPr lang="en-US" dirty="0"/>
          </a:p>
        </p:txBody>
      </p:sp>
      <p:sp>
        <p:nvSpPr>
          <p:cNvPr id="3" name="Text Placeholder 2"/>
          <p:cNvSpPr>
            <a:spLocks noGrp="1"/>
          </p:cNvSpPr>
          <p:nvPr>
            <p:ph type="body" idx="1"/>
          </p:nvPr>
        </p:nvSpPr>
        <p:spPr>
          <a:xfrm>
            <a:off x="289414" y="4777381"/>
            <a:ext cx="936704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Date</a:t>
            </a:r>
          </a:p>
        </p:txBody>
      </p:sp>
      <p:sp>
        <p:nvSpPr>
          <p:cNvPr id="5" name="Footer Placeholder 4"/>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6" name="Slide Number Placeholder 5"/>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89414" y="685800"/>
            <a:ext cx="9367042" cy="2727325"/>
          </a:xfrm>
        </p:spPr>
        <p:txBody>
          <a:bodyPr vert="horz" lIns="91440" tIns="45720" rIns="91440" bIns="45720" rtlCol="0" anchor="ctr">
            <a:normAutofit/>
          </a:bodyPr>
          <a:lstStyle>
            <a:lvl1pPr>
              <a:defRPr lang="en-US" b="1"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89413" y="3505200"/>
            <a:ext cx="936704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89412" y="4343400"/>
            <a:ext cx="936704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Date</a:t>
            </a:r>
          </a:p>
        </p:txBody>
      </p:sp>
      <p:sp>
        <p:nvSpPr>
          <p:cNvPr id="5" name="Footer Placeholder 4"/>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6" name="Slide Number Placeholder 5"/>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Date</a:t>
            </a:r>
          </a:p>
        </p:txBody>
      </p:sp>
      <p:sp>
        <p:nvSpPr>
          <p:cNvPr id="5" name="Footer Placeholder 4"/>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6" name="Slide Number Placeholder 5"/>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86087" y="685800"/>
            <a:ext cx="1770369" cy="5105400"/>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89414" y="685800"/>
            <a:ext cx="7254386" cy="5105400"/>
          </a:xfrm>
        </p:spPr>
        <p:txBody>
          <a:bodyPr vert="eaVert"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Date</a:t>
            </a:r>
          </a:p>
        </p:txBody>
      </p:sp>
      <p:sp>
        <p:nvSpPr>
          <p:cNvPr id="5" name="Footer Placeholder 4"/>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6" name="Slide Number Placeholder 5"/>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Source Sans Pro" panose="020B0503030403020204" pitchFamily="34" charset="0"/>
                <a:ea typeface="+mn-ea"/>
                <a:cs typeface="+mn-cs"/>
              </a:rPr>
              <a:t>www.</a:t>
            </a:r>
            <a:r>
              <a:rPr kumimoji="0" lang="en-US" sz="2800" b="0" i="0" u="none" strike="noStrike" kern="1200" cap="none" spc="0" normalizeH="0" baseline="0" noProof="0" dirty="0">
                <a:ln>
                  <a:noFill/>
                </a:ln>
                <a:solidFill>
                  <a:srgbClr val="A5CD00"/>
                </a:solidFill>
                <a:effectLst/>
                <a:uLnTx/>
                <a:uFillTx/>
                <a:latin typeface="Source Sans Pro" panose="020B0503030403020204" pitchFamily="34" charset="0"/>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Source Sans Pro" panose="020B0503030403020204" pitchFamily="34" charset="0"/>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Source Sans Pro" panose="020B0503030403020204" pitchFamily="34" charset="0"/>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Source Sans Pro" panose="020B0503030403020204" pitchFamily="34" charset="0"/>
            </a:endParaRPr>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latin typeface="Source Sans Pro" panose="020B0503030403020204" pitchFamily="34" charset="0"/>
              </a:rPr>
              <a:t>T</a:t>
            </a:r>
            <a:r>
              <a:rPr lang="en-US" sz="1800" baseline="0" dirty="0">
                <a:solidFill>
                  <a:srgbClr val="A5CD00"/>
                </a:solidFill>
                <a:latin typeface="Source Sans Pro" panose="020B0503030403020204" pitchFamily="34" charset="0"/>
              </a:rPr>
              <a:t>he free PowerPoint and Google Slides template library</a:t>
            </a:r>
            <a:endParaRPr lang="en-US" sz="1800" dirty="0">
              <a:solidFill>
                <a:srgbClr val="A5CD00"/>
              </a:solidFill>
              <a:latin typeface="Source Sans Pro" panose="020B0503030403020204" pitchFamily="34" charset="0"/>
            </a:endParaRPr>
          </a:p>
        </p:txBody>
      </p:sp>
      <p:grpSp>
        <p:nvGrpSpPr>
          <p:cNvPr id="8" name="Group 7"/>
          <p:cNvGrpSpPr/>
          <p:nvPr userDrawn="1"/>
        </p:nvGrpSpPr>
        <p:grpSpPr>
          <a:xfrm>
            <a:off x="4971109" y="2633133"/>
            <a:ext cx="2249783" cy="369332"/>
            <a:chOff x="3447112" y="2633133"/>
            <a:chExt cx="2249783" cy="369332"/>
          </a:xfrm>
        </p:grpSpPr>
        <p:sp>
          <p:nvSpPr>
            <p:cNvPr id="9" name="TextBox 8"/>
            <p:cNvSpPr txBox="1"/>
            <p:nvPr userDrawn="1"/>
          </p:nvSpPr>
          <p:spPr>
            <a:xfrm>
              <a:off x="3447112" y="2633133"/>
              <a:ext cx="2249783" cy="369332"/>
            </a:xfrm>
            <a:prstGeom prst="rect">
              <a:avLst/>
            </a:prstGeom>
            <a:noFill/>
          </p:spPr>
          <p:txBody>
            <a:bodyPr wrap="none" rtlCol="0" anchor="ctr">
              <a:spAutoFit/>
            </a:bodyPr>
            <a:lstStyle/>
            <a:p>
              <a:pPr algn="ctr"/>
              <a:r>
                <a:rPr lang="en-US" dirty="0">
                  <a:solidFill>
                    <a:schemeClr val="bg1"/>
                  </a:solidFill>
                  <a:effectLst/>
                  <a:latin typeface="Source Sans Pro" panose="020B0503030403020204" pitchFamily="34" charset="0"/>
                </a:rPr>
                <a:t>Designed</a:t>
              </a:r>
              <a:r>
                <a:rPr lang="en-US" baseline="0" dirty="0">
                  <a:solidFill>
                    <a:schemeClr val="bg1"/>
                  </a:solidFill>
                  <a:effectLst/>
                  <a:latin typeface="Source Sans Pro" panose="020B0503030403020204" pitchFamily="34" charset="0"/>
                </a:rPr>
                <a:t> with         by</a:t>
              </a:r>
              <a:endParaRPr lang="en-US" dirty="0">
                <a:solidFill>
                  <a:schemeClr val="bg1"/>
                </a:solidFill>
                <a:effectLst/>
                <a:latin typeface="Source Sans Pro" panose="020B0503030403020204" pitchFamily="34" charset="0"/>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Source Sans Pro" panose="020B0503030403020204" pitchFamily="34" charset="0"/>
                <a:ea typeface="+mn-ea"/>
                <a:cs typeface="+mn-cs"/>
              </a:endParaRPr>
            </a:p>
          </p:txBody>
        </p:sp>
      </p:grpSp>
    </p:spTree>
    <p:extLst>
      <p:ext uri="{BB962C8B-B14F-4D97-AF65-F5344CB8AC3E}">
        <p14:creationId xmlns:p14="http://schemas.microsoft.com/office/powerpoint/2010/main" val="21539125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Date</a:t>
            </a:r>
          </a:p>
        </p:txBody>
      </p:sp>
      <p:sp>
        <p:nvSpPr>
          <p:cNvPr id="5" name="Footer Placeholder 4"/>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6" name="Slide Number Placeholder 5"/>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9414" y="2666999"/>
            <a:ext cx="9367042" cy="2110382"/>
          </a:xfrm>
        </p:spPr>
        <p:txBody>
          <a:bodyPr anchor="b"/>
          <a:lstStyle>
            <a:lvl1pPr algn="r">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289412" y="4777381"/>
            <a:ext cx="9367043"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Date</a:t>
            </a:r>
          </a:p>
        </p:txBody>
      </p:sp>
      <p:sp>
        <p:nvSpPr>
          <p:cNvPr id="5" name="Footer Placeholder 4"/>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6" name="Slide Number Placeholder 5"/>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9415" y="685800"/>
            <a:ext cx="9367042" cy="1752599"/>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289415" y="2666999"/>
            <a:ext cx="4550079"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6376" y="2667000"/>
            <a:ext cx="455008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dirty="0"/>
              <a:t>Date</a:t>
            </a:r>
          </a:p>
        </p:txBody>
      </p:sp>
      <p:sp>
        <p:nvSpPr>
          <p:cNvPr id="6" name="Footer Placeholder 5"/>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7" name="Slide Number Placeholder 6"/>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89414" y="2658533"/>
            <a:ext cx="4349261" cy="640080"/>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89414" y="3335337"/>
            <a:ext cx="4553712"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02744" y="2667000"/>
            <a:ext cx="4363751" cy="640080"/>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2744" y="3335337"/>
            <a:ext cx="4553712"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r>
              <a:rPr lang="en-US" dirty="0"/>
              <a:t>Date</a:t>
            </a:r>
          </a:p>
        </p:txBody>
      </p:sp>
      <p:sp>
        <p:nvSpPr>
          <p:cNvPr id="8" name="Footer Placeholder 7"/>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9" name="Slide Number Placeholder 8"/>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dirty="0"/>
              <a:t>Date</a:t>
            </a:r>
          </a:p>
        </p:txBody>
      </p:sp>
      <p:sp>
        <p:nvSpPr>
          <p:cNvPr id="4" name="Footer Placeholder 3"/>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5" name="Slide Number Placeholder 4"/>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Date</a:t>
            </a:r>
          </a:p>
        </p:txBody>
      </p:sp>
      <p:sp>
        <p:nvSpPr>
          <p:cNvPr id="3" name="Footer Placeholder 2"/>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4" name="Slide Number Placeholder 3"/>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5762" y="1600200"/>
            <a:ext cx="3549121" cy="1371600"/>
          </a:xfrm>
        </p:spPr>
        <p:txBody>
          <a:bodyPr anchor="b">
            <a:normAutofit/>
          </a:bodyPr>
          <a:lstStyle>
            <a:lvl1pPr algn="ctr">
              <a:defRPr sz="2400" b="1"/>
            </a:lvl1pPr>
          </a:lstStyle>
          <a:p>
            <a:r>
              <a:rPr lang="en-US"/>
              <a:t>Click to edit Master title style</a:t>
            </a:r>
            <a:endParaRPr lang="en-US" dirty="0"/>
          </a:p>
        </p:txBody>
      </p:sp>
      <p:sp>
        <p:nvSpPr>
          <p:cNvPr id="3" name="Content Placeholder 2"/>
          <p:cNvSpPr>
            <a:spLocks noGrp="1"/>
          </p:cNvSpPr>
          <p:nvPr>
            <p:ph idx="1"/>
          </p:nvPr>
        </p:nvSpPr>
        <p:spPr>
          <a:xfrm>
            <a:off x="4073483" y="685799"/>
            <a:ext cx="5582973"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576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Date</a:t>
            </a:r>
          </a:p>
        </p:txBody>
      </p:sp>
      <p:sp>
        <p:nvSpPr>
          <p:cNvPr id="6" name="Footer Placeholder 5"/>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7" name="Slide Number Placeholder 6"/>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30298" y="1752599"/>
            <a:ext cx="5426158" cy="1371600"/>
          </a:xfrm>
        </p:spPr>
        <p:txBody>
          <a:bodyPr anchor="b">
            <a:normAutofit/>
          </a:bodyPr>
          <a:lstStyle>
            <a:lvl1pPr algn="ctr">
              <a:defRPr sz="2800" b="1"/>
            </a:lvl1pPr>
          </a:lstStyle>
          <a:p>
            <a:r>
              <a:rPr lang="en-US"/>
              <a:t>Click to edit Master title style</a:t>
            </a:r>
            <a:endParaRPr lang="en-US" dirty="0"/>
          </a:p>
        </p:txBody>
      </p:sp>
      <p:sp>
        <p:nvSpPr>
          <p:cNvPr id="14" name="Picture Placeholder 2"/>
          <p:cNvSpPr>
            <a:spLocks noGrp="1" noChangeAspect="1"/>
          </p:cNvSpPr>
          <p:nvPr>
            <p:ph type="pic" idx="1"/>
          </p:nvPr>
        </p:nvSpPr>
        <p:spPr>
          <a:xfrm>
            <a:off x="575164" y="914400"/>
            <a:ext cx="3280974" cy="4572000"/>
          </a:xfrm>
          <a:prstGeom prst="roundRect">
            <a:avLst>
              <a:gd name="adj" fmla="val 4280"/>
            </a:avLst>
          </a:prstGeom>
          <a:solidFill>
            <a:schemeClr val="bg1">
              <a:lumMod val="95000"/>
              <a:alpha val="50000"/>
            </a:schemeClr>
          </a:solidFill>
          <a:ln w="38100">
            <a:gradFill flip="none" rotWithShape="1">
              <a:gsLst>
                <a:gs pos="0">
                  <a:schemeClr val="bg2"/>
                </a:gs>
                <a:gs pos="100000">
                  <a:schemeClr val="bg2">
                    <a:lumMod val="75000"/>
                  </a:schemeClr>
                </a:gs>
              </a:gsLst>
              <a:lin ang="5400000" scaled="0"/>
              <a:tileRect/>
            </a:gradFill>
          </a:ln>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230298"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Date</a:t>
            </a:r>
          </a:p>
        </p:txBody>
      </p:sp>
      <p:sp>
        <p:nvSpPr>
          <p:cNvPr id="6" name="Footer Placeholder 5"/>
          <p:cNvSpPr>
            <a:spLocks noGrp="1"/>
          </p:cNvSpPr>
          <p:nvPr>
            <p:ph type="ftr" sz="quarter" idx="11"/>
          </p:nvPr>
        </p:nvSpPr>
        <p:spPr>
          <a:xfrm>
            <a:off x="1726763" y="6216650"/>
            <a:ext cx="7084177" cy="365125"/>
          </a:xfrm>
        </p:spPr>
        <p:txBody>
          <a:bodyPr/>
          <a:lstStyle>
            <a:lvl1pPr>
              <a:defRPr/>
            </a:lvl1pPr>
          </a:lstStyle>
          <a:p>
            <a:r>
              <a:rPr lang="en-US" dirty="0"/>
              <a:t>Your Footer</a:t>
            </a:r>
          </a:p>
        </p:txBody>
      </p:sp>
      <p:sp>
        <p:nvSpPr>
          <p:cNvPr id="7" name="Slide Number Placeholder 6"/>
          <p:cNvSpPr>
            <a:spLocks noGrp="1"/>
          </p:cNvSpPr>
          <p:nvPr>
            <p:ph type="sldNum" sz="quarter" idx="12"/>
          </p:nvPr>
        </p:nvSpPr>
        <p:spPr>
          <a:xfrm>
            <a:off x="9105289" y="6216650"/>
            <a:ext cx="551167" cy="365125"/>
          </a:xfrm>
          <a:prstGeom prst="rect">
            <a:avLst/>
          </a:prstGeom>
        </p:spPr>
        <p:txBody>
          <a:bodyPr/>
          <a:lstStyle>
            <a:lvl1pPr>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presentationgo.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415" y="685800"/>
            <a:ext cx="9367042"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9414" y="2666999"/>
            <a:ext cx="9367042"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9414" y="6216650"/>
            <a:ext cx="1143000" cy="365125"/>
          </a:xfrm>
          <a:prstGeom prst="rect">
            <a:avLst/>
          </a:prstGeom>
        </p:spPr>
        <p:txBody>
          <a:bodyPr vert="horz" lIns="91440" tIns="45720" rIns="91440" bIns="45720" rtlCol="0" anchor="ctr"/>
          <a:lstStyle>
            <a:lvl1pPr algn="l">
              <a:defRPr sz="1000" b="0" i="0">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stStyle>
          <a:p>
            <a:r>
              <a:rPr lang="en-US" dirty="0"/>
              <a:t>Date</a:t>
            </a:r>
          </a:p>
        </p:txBody>
      </p:sp>
      <p:sp>
        <p:nvSpPr>
          <p:cNvPr id="5" name="Footer Placeholder 4"/>
          <p:cNvSpPr>
            <a:spLocks noGrp="1"/>
          </p:cNvSpPr>
          <p:nvPr>
            <p:ph type="ftr" sz="quarter" idx="3"/>
          </p:nvPr>
        </p:nvSpPr>
        <p:spPr>
          <a:xfrm>
            <a:off x="1726763" y="6216650"/>
            <a:ext cx="7084177" cy="365125"/>
          </a:xfrm>
          <a:prstGeom prst="rect">
            <a:avLst/>
          </a:prstGeom>
        </p:spPr>
        <p:txBody>
          <a:bodyPr vert="horz" lIns="91440" tIns="45720" rIns="91440" bIns="45720" rtlCol="0" anchor="ctr"/>
          <a:lstStyle>
            <a:lvl1pPr algn="ctr">
              <a:defRPr sz="1000" b="0" i="0">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stStyle>
          <a:p>
            <a:r>
              <a:rPr lang="en-US" dirty="0"/>
              <a:t>Your Footer</a:t>
            </a:r>
          </a:p>
        </p:txBody>
      </p:sp>
      <p:sp>
        <p:nvSpPr>
          <p:cNvPr id="14" name="Rectangle 13">
            <a:extLst>
              <a:ext uri="{FF2B5EF4-FFF2-40B4-BE49-F238E27FC236}">
                <a16:creationId xmlns:a16="http://schemas.microsoft.com/office/drawing/2014/main" id="{65D35851-77C7-4EA7-8DA4-803301E9B62B}"/>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8"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Source Sans Pro" panose="020B0503030403020204" pitchFamily="34" charset="0"/>
            </a:endParaRPr>
          </a:p>
        </p:txBody>
      </p:sp>
      <p:grpSp>
        <p:nvGrpSpPr>
          <p:cNvPr id="15" name="Group 14">
            <a:extLst>
              <a:ext uri="{FF2B5EF4-FFF2-40B4-BE49-F238E27FC236}">
                <a16:creationId xmlns:a16="http://schemas.microsoft.com/office/drawing/2014/main" id="{DE7DD553-2AC4-432D-A43B-C8305542BE0E}"/>
              </a:ext>
            </a:extLst>
          </p:cNvPr>
          <p:cNvGrpSpPr/>
          <p:nvPr userDrawn="1"/>
        </p:nvGrpSpPr>
        <p:grpSpPr>
          <a:xfrm>
            <a:off x="-1654908" y="-16654"/>
            <a:ext cx="1569183" cy="612144"/>
            <a:chOff x="-2096383" y="21447"/>
            <a:chExt cx="1569183" cy="612144"/>
          </a:xfrm>
        </p:grpSpPr>
        <p:sp>
          <p:nvSpPr>
            <p:cNvPr id="16" name="TextBox 15">
              <a:extLst>
                <a:ext uri="{FF2B5EF4-FFF2-40B4-BE49-F238E27FC236}">
                  <a16:creationId xmlns:a16="http://schemas.microsoft.com/office/drawing/2014/main" id="{3A23DA4F-C1FF-4F55-BAF5-771642DBC3DE}"/>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7" name="TextBox 16">
              <a:extLst>
                <a:ext uri="{FF2B5EF4-FFF2-40B4-BE49-F238E27FC236}">
                  <a16:creationId xmlns:a16="http://schemas.microsoft.com/office/drawing/2014/main" id="{0FEA9F86-74C3-4161-9AC2-8E8EC6B2814C}"/>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8" name="Picture 17">
              <a:extLst>
                <a:ext uri="{FF2B5EF4-FFF2-40B4-BE49-F238E27FC236}">
                  <a16:creationId xmlns:a16="http://schemas.microsoft.com/office/drawing/2014/main" id="{13382475-D263-4AB9-90E2-FD4C05C171FA}"/>
                </a:ext>
              </a:extLst>
            </p:cNvPr>
            <p:cNvPicPr>
              <a:picLocks noChangeAspect="1"/>
            </p:cNvPicPr>
            <p:nvPr userDrawn="1"/>
          </p:nvPicPr>
          <p:blipFill>
            <a:blip r:embed="rId19"/>
            <a:stretch>
              <a:fillRect/>
            </a:stretch>
          </p:blipFill>
          <p:spPr>
            <a:xfrm>
              <a:off x="-2018604" y="234547"/>
              <a:ext cx="1405251" cy="185944"/>
            </a:xfrm>
            <a:prstGeom prst="rect">
              <a:avLst/>
            </a:prstGeom>
          </p:spPr>
        </p:pic>
      </p:grpSp>
      <p:sp>
        <p:nvSpPr>
          <p:cNvPr id="65" name="Slide Number Placeholder 5">
            <a:extLst>
              <a:ext uri="{FF2B5EF4-FFF2-40B4-BE49-F238E27FC236}">
                <a16:creationId xmlns:a16="http://schemas.microsoft.com/office/drawing/2014/main" id="{0B30D5C4-1F96-4BF4-997A-8C3552F1CEA4}"/>
              </a:ext>
            </a:extLst>
          </p:cNvPr>
          <p:cNvSpPr>
            <a:spLocks noGrp="1"/>
          </p:cNvSpPr>
          <p:nvPr>
            <p:ph type="sldNum" sz="quarter" idx="4"/>
          </p:nvPr>
        </p:nvSpPr>
        <p:spPr>
          <a:xfrm>
            <a:off x="9105289" y="6216650"/>
            <a:ext cx="551167" cy="365125"/>
          </a:xfrm>
          <a:prstGeom prst="rect">
            <a:avLst/>
          </a:prstGeom>
        </p:spPr>
        <p:txBody>
          <a:bodyPr vert="horz" lIns="91440" tIns="45720" rIns="91440" bIns="45720" rtlCol="0" anchor="ctr"/>
          <a:lstStyle>
            <a:lvl1pPr algn="r">
              <a:defRPr lang="en-US" sz="1000" b="0" i="0" smtClean="0">
                <a:effectLst/>
                <a:latin typeface="Source Sans Pro" panose="020B0503030403020204" pitchFamily="34" charset="0"/>
                <a:ea typeface="Source Sans Pro" panose="020B0503030403020204" pitchFamily="34" charset="0"/>
                <a:cs typeface="Calibri" panose="020F0502020204030204" pitchFamily="34" charset="0"/>
              </a:defRPr>
            </a:lvl1pPr>
          </a:lstStyle>
          <a:p>
            <a:fld id="{D57F1E4F-1CFF-5643-939E-217C01CDF565}" type="slidenum">
              <a:rPr lang="en-US" smtClean="0"/>
              <a:pPr/>
              <a:t>‹#›</a:t>
            </a:fld>
            <a:endParaRPr lang="en-US" dirty="0"/>
          </a:p>
        </p:txBody>
      </p:sp>
      <p:pic>
        <p:nvPicPr>
          <p:cNvPr id="6" name="Picture 5">
            <a:extLst>
              <a:ext uri="{FF2B5EF4-FFF2-40B4-BE49-F238E27FC236}">
                <a16:creationId xmlns:a16="http://schemas.microsoft.com/office/drawing/2014/main" id="{B064BE8C-F676-42FF-B495-512C13F58510}"/>
              </a:ext>
            </a:extLst>
          </p:cNvPr>
          <p:cNvPicPr>
            <a:picLocks noChangeAspect="1"/>
          </p:cNvPicPr>
          <p:nvPr userDrawn="1"/>
        </p:nvPicPr>
        <p:blipFill>
          <a:blip r:embed="rId20"/>
          <a:stretch>
            <a:fillRect/>
          </a:stretch>
        </p:blipFill>
        <p:spPr>
          <a:xfrm>
            <a:off x="9930384" y="0"/>
            <a:ext cx="2261616"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7" r:id="rId14"/>
    <p:sldLayoutId id="2147483658" r:id="rId15"/>
    <p:sldLayoutId id="2147483659" r:id="rId16"/>
  </p:sldLayoutIdLst>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hf hdr="0"/>
  <p:txStyles>
    <p:titleStyle>
      <a:lvl1pPr algn="ctr" defTabSz="457200" rtl="0" eaLnBrk="1" latinLnBrk="0" hangingPunct="1">
        <a:spcBef>
          <a:spcPct val="0"/>
        </a:spcBef>
        <a:buNone/>
        <a:defRPr sz="48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Source Sans Pro" panose="020B0503030403020204" pitchFamily="34" charset="0"/>
              </a:defRPr>
            </a:lvl1pPr>
          </a:lstStyle>
          <a:p>
            <a:r>
              <a:rPr lang="en-US" dirty="0"/>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ource Sans Pro" panose="020B0503030403020204" pitchFamily="34" charset="0"/>
              </a:defRPr>
            </a:lvl1pPr>
          </a:lstStyle>
          <a:p>
            <a:r>
              <a:rPr lang="en-US" dirty="0"/>
              <a:t>Your Footer</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Source Sans Pro" panose="020B0503030403020204" pitchFamily="34" charset="0"/>
              </a:defRPr>
            </a:lvl1pPr>
          </a:lstStyle>
          <a:p>
            <a:fld id="{C86EDDA2-A385-4D53-9944-861446547DDE}" type="slidenum">
              <a:rPr lang="en-US" smtClean="0"/>
              <a:pPr/>
              <a:t>‹#›</a:t>
            </a:fld>
            <a:endParaRPr lang="en-US" dirty="0"/>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Source Sans Pro Light" panose="020B04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ource Sans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ource Sans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ource Sans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C32F610A-77E0-E48F-398E-CB3BD8288F5D}"/>
              </a:ext>
            </a:extLst>
          </p:cNvPr>
          <p:cNvSpPr/>
          <p:nvPr/>
        </p:nvSpPr>
        <p:spPr>
          <a:xfrm>
            <a:off x="825048" y="1836964"/>
            <a:ext cx="3591831" cy="1069521"/>
          </a:xfrm>
          <a:prstGeom prst="roundRect">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3">
            <a:extLst>
              <a:ext uri="{FF2B5EF4-FFF2-40B4-BE49-F238E27FC236}">
                <a16:creationId xmlns:a16="http://schemas.microsoft.com/office/drawing/2014/main" id="{7AE162B2-DBE1-243A-E2CE-D5E028387561}"/>
              </a:ext>
            </a:extLst>
          </p:cNvPr>
          <p:cNvSpPr>
            <a:spLocks noGrp="1"/>
          </p:cNvSpPr>
          <p:nvPr>
            <p:ph type="ctrTitle"/>
          </p:nvPr>
        </p:nvSpPr>
        <p:spPr>
          <a:xfrm>
            <a:off x="714829" y="1874255"/>
            <a:ext cx="3812267" cy="826710"/>
          </a:xfrm>
        </p:spPr>
        <p:txBody>
          <a:bodyPr>
            <a:noAutofit/>
          </a:bodyPr>
          <a:lstStyle/>
          <a:p>
            <a:r>
              <a:rPr lang="en-US" sz="4000" dirty="0">
                <a:solidFill>
                  <a:srgbClr val="275A64"/>
                </a:solidFill>
              </a:rPr>
              <a:t>Spell Checker</a:t>
            </a:r>
          </a:p>
        </p:txBody>
      </p:sp>
      <p:sp>
        <p:nvSpPr>
          <p:cNvPr id="10" name="Subtitle 4">
            <a:extLst>
              <a:ext uri="{FF2B5EF4-FFF2-40B4-BE49-F238E27FC236}">
                <a16:creationId xmlns:a16="http://schemas.microsoft.com/office/drawing/2014/main" id="{5A2CD8B2-40A1-96D7-615F-B83B27212E1D}"/>
              </a:ext>
            </a:extLst>
          </p:cNvPr>
          <p:cNvSpPr>
            <a:spLocks noGrp="1"/>
          </p:cNvSpPr>
          <p:nvPr>
            <p:ph type="subTitle" idx="1"/>
          </p:nvPr>
        </p:nvSpPr>
        <p:spPr>
          <a:xfrm>
            <a:off x="474662" y="3020208"/>
            <a:ext cx="4292600" cy="826711"/>
          </a:xfrm>
        </p:spPr>
        <p:txBody>
          <a:bodyPr/>
          <a:lstStyle/>
          <a:p>
            <a:r>
              <a:rPr lang="en-US" dirty="0"/>
              <a:t>Using Hash tables And </a:t>
            </a:r>
            <a:r>
              <a:rPr lang="en-IN" dirty="0" err="1"/>
              <a:t>Levenshtein</a:t>
            </a:r>
            <a:r>
              <a:rPr lang="en-IN" dirty="0"/>
              <a:t> distance algorithm</a:t>
            </a:r>
            <a:endParaRPr lang="en-US" dirty="0"/>
          </a:p>
        </p:txBody>
      </p:sp>
      <p:sp>
        <p:nvSpPr>
          <p:cNvPr id="11" name="Subtitle 4">
            <a:extLst>
              <a:ext uri="{FF2B5EF4-FFF2-40B4-BE49-F238E27FC236}">
                <a16:creationId xmlns:a16="http://schemas.microsoft.com/office/drawing/2014/main" id="{EE4E9BBE-E79A-6366-064C-5372808ECF03}"/>
              </a:ext>
            </a:extLst>
          </p:cNvPr>
          <p:cNvSpPr txBox="1">
            <a:spLocks/>
          </p:cNvSpPr>
          <p:nvPr/>
        </p:nvSpPr>
        <p:spPr>
          <a:xfrm>
            <a:off x="1333237" y="4003919"/>
            <a:ext cx="4292600" cy="826711"/>
          </a:xfrm>
          <a:prstGeom prst="rect">
            <a:avLst/>
          </a:prstGeom>
        </p:spPr>
        <p:txBody>
          <a:bodyPr vert="horz" lIns="91440" tIns="45720" rIns="365760" bIns="45720" rtlCol="0" anchor="t">
            <a:normAutofit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dirty="0">
                <a:solidFill>
                  <a:srgbClr val="002060"/>
                </a:solidFill>
              </a:rPr>
              <a:t>From –Surya KN</a:t>
            </a:r>
          </a:p>
          <a:p>
            <a:pPr algn="l"/>
            <a:r>
              <a:rPr lang="en-US" dirty="0">
                <a:solidFill>
                  <a:srgbClr val="002060"/>
                </a:solidFill>
              </a:rPr>
              <a:t>              1NH21CS242</a:t>
            </a:r>
          </a:p>
        </p:txBody>
      </p:sp>
    </p:spTree>
    <p:extLst>
      <p:ext uri="{BB962C8B-B14F-4D97-AF65-F5344CB8AC3E}">
        <p14:creationId xmlns:p14="http://schemas.microsoft.com/office/powerpoint/2010/main" val="16554169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9090BA4-FC38-D988-3E40-51E0871449E3}"/>
              </a:ext>
            </a:extLst>
          </p:cNvPr>
          <p:cNvSpPr/>
          <p:nvPr/>
        </p:nvSpPr>
        <p:spPr>
          <a:xfrm>
            <a:off x="9947564" y="1634836"/>
            <a:ext cx="2235200" cy="4276437"/>
          </a:xfrm>
          <a:prstGeom prst="roundRect">
            <a:avLst>
              <a:gd name="adj" fmla="val 3113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E888425-2F50-4608-A74C-052CD9F68EC2}"/>
              </a:ext>
            </a:extLst>
          </p:cNvPr>
          <p:cNvSpPr>
            <a:spLocks noGrp="1"/>
          </p:cNvSpPr>
          <p:nvPr>
            <p:ph type="title"/>
          </p:nvPr>
        </p:nvSpPr>
        <p:spPr>
          <a:xfrm>
            <a:off x="289414" y="457201"/>
            <a:ext cx="9367042" cy="1752599"/>
          </a:xfrm>
        </p:spPr>
        <p:txBody>
          <a:bodyPr/>
          <a:lstStyle/>
          <a:p>
            <a:r>
              <a:rPr lang="en-US" dirty="0"/>
              <a:t>Methodology</a:t>
            </a:r>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113396" y="188993"/>
            <a:ext cx="1775657" cy="536416"/>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76677" y="228602"/>
            <a:ext cx="1833766" cy="472034"/>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3103" y="6198277"/>
            <a:ext cx="2303915" cy="770166"/>
          </a:xfrm>
          <a:prstGeom prst="rect">
            <a:avLst/>
          </a:prstGeom>
        </p:spPr>
        <p:txBody>
          <a:bodyPr vert="horz" lIns="91440" tIns="45720" rIns="36576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rgbClr val="002060"/>
                </a:solidFill>
              </a:rPr>
              <a:t>Surya KN</a:t>
            </a:r>
          </a:p>
          <a:p>
            <a:pPr algn="l"/>
            <a:r>
              <a:rPr lang="en-US" sz="1400" dirty="0">
                <a:solidFill>
                  <a:srgbClr val="002060"/>
                </a:solidFill>
              </a:rPr>
              <a:t>1NH21CS242</a:t>
            </a:r>
          </a:p>
        </p:txBody>
      </p:sp>
      <p:sp>
        <p:nvSpPr>
          <p:cNvPr id="3" name="Text Placeholder 5">
            <a:extLst>
              <a:ext uri="{FF2B5EF4-FFF2-40B4-BE49-F238E27FC236}">
                <a16:creationId xmlns:a16="http://schemas.microsoft.com/office/drawing/2014/main" id="{40306C1B-50F3-51B9-08B3-4670F3E9115C}"/>
              </a:ext>
            </a:extLst>
          </p:cNvPr>
          <p:cNvSpPr txBox="1">
            <a:spLocks/>
          </p:cNvSpPr>
          <p:nvPr/>
        </p:nvSpPr>
        <p:spPr>
          <a:xfrm>
            <a:off x="289414" y="2310723"/>
            <a:ext cx="9367042" cy="31242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spcBef>
                <a:spcPts val="1800"/>
              </a:spcBef>
            </a:pPr>
            <a:r>
              <a:rPr lang="en-US" sz="1800" noProof="1"/>
              <a:t>For each word in the hash table, the LevenshteinDistance function is called to compute the distance between the entered word and the word in the hash table. If the distance is less than the minimum distance found so far, the word is added to an array of closest words and the minimum distance is updated.</a:t>
            </a:r>
          </a:p>
          <a:p>
            <a:pPr algn="just">
              <a:spcBef>
                <a:spcPts val="1800"/>
              </a:spcBef>
            </a:pPr>
            <a:r>
              <a:rPr lang="en-US" sz="1800" noProof="1"/>
              <a:t>If multiple words have the same minimum distance, up to 10 of them are stored in the closest words array.</a:t>
            </a:r>
          </a:p>
          <a:p>
            <a:pPr algn="just">
              <a:spcBef>
                <a:spcPts val="1800"/>
              </a:spcBef>
            </a:pPr>
            <a:r>
              <a:rPr lang="en-US" sz="1800" noProof="1"/>
              <a:t>The program then prints the closest words to the entered word.</a:t>
            </a:r>
          </a:p>
          <a:p>
            <a:pPr algn="just">
              <a:spcBef>
                <a:spcPts val="1800"/>
              </a:spcBef>
            </a:pPr>
            <a:r>
              <a:rPr lang="en-US" sz="1800" noProof="1"/>
              <a:t>The program then terminates.</a:t>
            </a:r>
          </a:p>
        </p:txBody>
      </p:sp>
    </p:spTree>
    <p:extLst>
      <p:ext uri="{BB962C8B-B14F-4D97-AF65-F5344CB8AC3E}">
        <p14:creationId xmlns:p14="http://schemas.microsoft.com/office/powerpoint/2010/main" val="1611484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9090BA4-FC38-D988-3E40-51E0871449E3}"/>
              </a:ext>
            </a:extLst>
          </p:cNvPr>
          <p:cNvSpPr/>
          <p:nvPr/>
        </p:nvSpPr>
        <p:spPr>
          <a:xfrm>
            <a:off x="1155060" y="1375315"/>
            <a:ext cx="10042459" cy="4847735"/>
          </a:xfrm>
          <a:prstGeom prst="roundRect">
            <a:avLst>
              <a:gd name="adj" fmla="val 3113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E888425-2F50-4608-A74C-052CD9F68EC2}"/>
              </a:ext>
            </a:extLst>
          </p:cNvPr>
          <p:cNvSpPr>
            <a:spLocks noGrp="1"/>
          </p:cNvSpPr>
          <p:nvPr>
            <p:ph type="title"/>
          </p:nvPr>
        </p:nvSpPr>
        <p:spPr>
          <a:xfrm>
            <a:off x="1412479" y="-17519"/>
            <a:ext cx="9367042" cy="1752599"/>
          </a:xfrm>
        </p:spPr>
        <p:txBody>
          <a:bodyPr/>
          <a:lstStyle/>
          <a:p>
            <a:r>
              <a:rPr lang="en-US" dirty="0"/>
              <a:t>Sample Output</a:t>
            </a:r>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113396" y="188993"/>
            <a:ext cx="1775657" cy="536416"/>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76677" y="228602"/>
            <a:ext cx="1833766" cy="472034"/>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3103" y="6198277"/>
            <a:ext cx="2303915" cy="770166"/>
          </a:xfrm>
          <a:prstGeom prst="rect">
            <a:avLst/>
          </a:prstGeom>
        </p:spPr>
        <p:txBody>
          <a:bodyPr vert="horz" lIns="91440" tIns="45720" rIns="36576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rgbClr val="002060"/>
                </a:solidFill>
              </a:rPr>
              <a:t>Surya KN</a:t>
            </a:r>
          </a:p>
          <a:p>
            <a:pPr algn="l"/>
            <a:r>
              <a:rPr lang="en-US" sz="1400" dirty="0">
                <a:solidFill>
                  <a:srgbClr val="002060"/>
                </a:solidFill>
              </a:rPr>
              <a:t>1NH21CS242</a:t>
            </a:r>
          </a:p>
        </p:txBody>
      </p:sp>
      <p:pic>
        <p:nvPicPr>
          <p:cNvPr id="4" name="Picture 3">
            <a:extLst>
              <a:ext uri="{FF2B5EF4-FFF2-40B4-BE49-F238E27FC236}">
                <a16:creationId xmlns:a16="http://schemas.microsoft.com/office/drawing/2014/main" id="{8A2463D0-0AC9-EDEC-C685-927F9C6BEB1D}"/>
              </a:ext>
            </a:extLst>
          </p:cNvPr>
          <p:cNvPicPr>
            <a:picLocks noChangeAspect="1"/>
          </p:cNvPicPr>
          <p:nvPr/>
        </p:nvPicPr>
        <p:blipFill>
          <a:blip r:embed="rId3"/>
          <a:stretch>
            <a:fillRect/>
          </a:stretch>
        </p:blipFill>
        <p:spPr>
          <a:xfrm>
            <a:off x="3840283" y="1888973"/>
            <a:ext cx="4511431" cy="1103472"/>
          </a:xfrm>
          <a:prstGeom prst="rect">
            <a:avLst/>
          </a:prstGeom>
        </p:spPr>
      </p:pic>
      <p:pic>
        <p:nvPicPr>
          <p:cNvPr id="6" name="Picture 5">
            <a:extLst>
              <a:ext uri="{FF2B5EF4-FFF2-40B4-BE49-F238E27FC236}">
                <a16:creationId xmlns:a16="http://schemas.microsoft.com/office/drawing/2014/main" id="{4FA98455-57D5-5E21-997D-3C292131E610}"/>
              </a:ext>
            </a:extLst>
          </p:cNvPr>
          <p:cNvPicPr>
            <a:picLocks noChangeAspect="1"/>
          </p:cNvPicPr>
          <p:nvPr/>
        </p:nvPicPr>
        <p:blipFill>
          <a:blip r:embed="rId4"/>
          <a:stretch>
            <a:fillRect/>
          </a:stretch>
        </p:blipFill>
        <p:spPr>
          <a:xfrm>
            <a:off x="3846380" y="3265729"/>
            <a:ext cx="4505334" cy="1060796"/>
          </a:xfrm>
          <a:prstGeom prst="rect">
            <a:avLst/>
          </a:prstGeom>
        </p:spPr>
      </p:pic>
      <p:pic>
        <p:nvPicPr>
          <p:cNvPr id="10" name="Picture 9">
            <a:extLst>
              <a:ext uri="{FF2B5EF4-FFF2-40B4-BE49-F238E27FC236}">
                <a16:creationId xmlns:a16="http://schemas.microsoft.com/office/drawing/2014/main" id="{3CF6E16D-7B11-6F64-18FC-3681F1E1C9A2}"/>
              </a:ext>
            </a:extLst>
          </p:cNvPr>
          <p:cNvPicPr>
            <a:picLocks noChangeAspect="1"/>
          </p:cNvPicPr>
          <p:nvPr/>
        </p:nvPicPr>
        <p:blipFill>
          <a:blip r:embed="rId5"/>
          <a:stretch>
            <a:fillRect/>
          </a:stretch>
        </p:blipFill>
        <p:spPr>
          <a:xfrm>
            <a:off x="3864668" y="4599809"/>
            <a:ext cx="4462659" cy="1066892"/>
          </a:xfrm>
          <a:prstGeom prst="rect">
            <a:avLst/>
          </a:prstGeom>
        </p:spPr>
      </p:pic>
    </p:spTree>
    <p:extLst>
      <p:ext uri="{BB962C8B-B14F-4D97-AF65-F5344CB8AC3E}">
        <p14:creationId xmlns:p14="http://schemas.microsoft.com/office/powerpoint/2010/main" val="3202224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9090BA4-FC38-D988-3E40-51E0871449E3}"/>
              </a:ext>
            </a:extLst>
          </p:cNvPr>
          <p:cNvSpPr/>
          <p:nvPr/>
        </p:nvSpPr>
        <p:spPr>
          <a:xfrm>
            <a:off x="1155060" y="1375315"/>
            <a:ext cx="10042459" cy="4847735"/>
          </a:xfrm>
          <a:prstGeom prst="roundRect">
            <a:avLst>
              <a:gd name="adj" fmla="val 3113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E888425-2F50-4608-A74C-052CD9F68EC2}"/>
              </a:ext>
            </a:extLst>
          </p:cNvPr>
          <p:cNvSpPr>
            <a:spLocks noGrp="1"/>
          </p:cNvSpPr>
          <p:nvPr>
            <p:ph type="title"/>
          </p:nvPr>
        </p:nvSpPr>
        <p:spPr>
          <a:xfrm>
            <a:off x="1412479" y="-17519"/>
            <a:ext cx="9367042" cy="1752599"/>
          </a:xfrm>
        </p:spPr>
        <p:txBody>
          <a:bodyPr/>
          <a:lstStyle/>
          <a:p>
            <a:r>
              <a:rPr lang="en-US" dirty="0"/>
              <a:t>Sample Output</a:t>
            </a:r>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113396" y="188993"/>
            <a:ext cx="1775657" cy="536416"/>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76677" y="228602"/>
            <a:ext cx="1833766" cy="472034"/>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3103" y="6198277"/>
            <a:ext cx="2303915" cy="770166"/>
          </a:xfrm>
          <a:prstGeom prst="rect">
            <a:avLst/>
          </a:prstGeom>
        </p:spPr>
        <p:txBody>
          <a:bodyPr vert="horz" lIns="91440" tIns="45720" rIns="36576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rgbClr val="002060"/>
                </a:solidFill>
              </a:rPr>
              <a:t>Surya KN</a:t>
            </a:r>
          </a:p>
          <a:p>
            <a:pPr algn="l"/>
            <a:r>
              <a:rPr lang="en-US" sz="1400" dirty="0">
                <a:solidFill>
                  <a:srgbClr val="002060"/>
                </a:solidFill>
              </a:rPr>
              <a:t>1NH21CS242</a:t>
            </a:r>
          </a:p>
        </p:txBody>
      </p:sp>
      <p:pic>
        <p:nvPicPr>
          <p:cNvPr id="3" name="Picture 2">
            <a:extLst>
              <a:ext uri="{FF2B5EF4-FFF2-40B4-BE49-F238E27FC236}">
                <a16:creationId xmlns:a16="http://schemas.microsoft.com/office/drawing/2014/main" id="{84F785A0-5CAE-4823-94BD-BA900C3D2ED1}"/>
              </a:ext>
            </a:extLst>
          </p:cNvPr>
          <p:cNvPicPr>
            <a:picLocks noChangeAspect="1"/>
          </p:cNvPicPr>
          <p:nvPr/>
        </p:nvPicPr>
        <p:blipFill>
          <a:blip r:embed="rId3"/>
          <a:stretch>
            <a:fillRect/>
          </a:stretch>
        </p:blipFill>
        <p:spPr>
          <a:xfrm>
            <a:off x="3864670" y="1874385"/>
            <a:ext cx="4462659" cy="1554615"/>
          </a:xfrm>
          <a:prstGeom prst="rect">
            <a:avLst/>
          </a:prstGeom>
        </p:spPr>
      </p:pic>
      <p:pic>
        <p:nvPicPr>
          <p:cNvPr id="12" name="Picture 11">
            <a:extLst>
              <a:ext uri="{FF2B5EF4-FFF2-40B4-BE49-F238E27FC236}">
                <a16:creationId xmlns:a16="http://schemas.microsoft.com/office/drawing/2014/main" id="{B76B521F-924E-EDA1-486D-80DCC9669306}"/>
              </a:ext>
            </a:extLst>
          </p:cNvPr>
          <p:cNvPicPr>
            <a:picLocks noChangeAspect="1"/>
          </p:cNvPicPr>
          <p:nvPr/>
        </p:nvPicPr>
        <p:blipFill>
          <a:blip r:embed="rId4"/>
          <a:stretch>
            <a:fillRect/>
          </a:stretch>
        </p:blipFill>
        <p:spPr>
          <a:xfrm>
            <a:off x="3812849" y="3848815"/>
            <a:ext cx="4566300" cy="1633870"/>
          </a:xfrm>
          <a:prstGeom prst="rect">
            <a:avLst/>
          </a:prstGeom>
        </p:spPr>
      </p:pic>
    </p:spTree>
    <p:extLst>
      <p:ext uri="{BB962C8B-B14F-4D97-AF65-F5344CB8AC3E}">
        <p14:creationId xmlns:p14="http://schemas.microsoft.com/office/powerpoint/2010/main" val="2532213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1535361-BC5D-0636-361B-A1FAB6DF5A25}"/>
              </a:ext>
            </a:extLst>
          </p:cNvPr>
          <p:cNvSpPr/>
          <p:nvPr/>
        </p:nvSpPr>
        <p:spPr>
          <a:xfrm>
            <a:off x="4498110" y="2923302"/>
            <a:ext cx="2796030" cy="2246750"/>
          </a:xfrm>
          <a:prstGeom prst="roundRect">
            <a:avLst>
              <a:gd name="adj" fmla="val 31130"/>
            </a:avLst>
          </a:prstGeom>
          <a:solidFill>
            <a:srgbClr val="45B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3824692" y="1695448"/>
            <a:ext cx="4288785" cy="858982"/>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3781292" y="1326576"/>
            <a:ext cx="4375586" cy="147550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4888624" y="4062219"/>
            <a:ext cx="2303915" cy="770166"/>
          </a:xfrm>
          <a:prstGeom prst="rect">
            <a:avLst/>
          </a:prstGeom>
        </p:spPr>
        <p:txBody>
          <a:bodyPr vert="horz" lIns="91440" tIns="45720" rIns="365760" bIns="45720" rtlCol="0" anchor="t">
            <a:normAutofit fontScale="92500"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dirty="0">
                <a:solidFill>
                  <a:srgbClr val="002060"/>
                </a:solidFill>
              </a:rPr>
              <a:t>Surya KN</a:t>
            </a:r>
          </a:p>
          <a:p>
            <a:pPr algn="l"/>
            <a:r>
              <a:rPr lang="en-US" dirty="0">
                <a:solidFill>
                  <a:srgbClr val="002060"/>
                </a:solidFill>
              </a:rPr>
              <a:t>1NH21CS242</a:t>
            </a:r>
          </a:p>
        </p:txBody>
      </p:sp>
      <p:sp>
        <p:nvSpPr>
          <p:cNvPr id="12" name="TextBox 11">
            <a:extLst>
              <a:ext uri="{FF2B5EF4-FFF2-40B4-BE49-F238E27FC236}">
                <a16:creationId xmlns:a16="http://schemas.microsoft.com/office/drawing/2014/main" id="{9F073CC4-152E-526E-0032-D15D9D0D0FF7}"/>
              </a:ext>
            </a:extLst>
          </p:cNvPr>
          <p:cNvSpPr txBox="1"/>
          <p:nvPr/>
        </p:nvSpPr>
        <p:spPr>
          <a:xfrm>
            <a:off x="4870026" y="3338899"/>
            <a:ext cx="2796030" cy="584775"/>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Thank</a:t>
            </a:r>
            <a:r>
              <a:rPr lang="en-US" sz="3200" dirty="0"/>
              <a:t> You!!</a:t>
            </a:r>
            <a:endParaRPr lang="en-IN" sz="3200" dirty="0"/>
          </a:p>
        </p:txBody>
      </p:sp>
    </p:spTree>
    <p:extLst>
      <p:ext uri="{BB962C8B-B14F-4D97-AF65-F5344CB8AC3E}">
        <p14:creationId xmlns:p14="http://schemas.microsoft.com/office/powerpoint/2010/main" val="2202568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425-2F50-4608-A74C-052CD9F68EC2}"/>
              </a:ext>
            </a:extLst>
          </p:cNvPr>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4AD2F034-1AA1-45F2-AACA-3ABBD51179DA}"/>
              </a:ext>
            </a:extLst>
          </p:cNvPr>
          <p:cNvSpPr>
            <a:spLocks noGrp="1"/>
          </p:cNvSpPr>
          <p:nvPr>
            <p:ph idx="1"/>
          </p:nvPr>
        </p:nvSpPr>
        <p:spPr/>
        <p:txBody>
          <a:bodyPr>
            <a:noAutofit/>
          </a:bodyPr>
          <a:lstStyle/>
          <a:p>
            <a:pPr algn="just">
              <a:spcBef>
                <a:spcPts val="1800"/>
              </a:spcBef>
            </a:pPr>
            <a:r>
              <a:rPr lang="en-US" b="1" noProof="1"/>
              <a:t>Objectives</a:t>
            </a:r>
            <a:r>
              <a:rPr lang="en-US" noProof="1"/>
              <a:t>: To develop a simple spell checker program in C that uses Hash tables and the Levenshtein distance algorithm to check and correct spelling errors.</a:t>
            </a:r>
          </a:p>
          <a:p>
            <a:pPr algn="just">
              <a:spcBef>
                <a:spcPts val="1800"/>
              </a:spcBef>
            </a:pPr>
            <a:r>
              <a:rPr lang="en-US" b="1" noProof="1"/>
              <a:t>Scope</a:t>
            </a:r>
            <a:r>
              <a:rPr lang="en-US" noProof="1"/>
              <a:t>: The program will be implemented in C, and will use hash tables to store the dictionary and the Levenshtein distance algorithm to measure the similarity between words</a:t>
            </a:r>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113396" y="188993"/>
            <a:ext cx="1775657" cy="536416"/>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76677" y="228602"/>
            <a:ext cx="1833766" cy="472034"/>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3103" y="6198277"/>
            <a:ext cx="2303915" cy="770166"/>
          </a:xfrm>
          <a:prstGeom prst="rect">
            <a:avLst/>
          </a:prstGeom>
        </p:spPr>
        <p:txBody>
          <a:bodyPr vert="horz" lIns="91440" tIns="45720" rIns="36576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rgbClr val="002060"/>
                </a:solidFill>
              </a:rPr>
              <a:t>Surya KN</a:t>
            </a:r>
          </a:p>
          <a:p>
            <a:pPr algn="l"/>
            <a:r>
              <a:rPr lang="en-US" sz="1400" dirty="0">
                <a:solidFill>
                  <a:srgbClr val="002060"/>
                </a:solidFill>
              </a:rPr>
              <a:t>1NH21CS242</a:t>
            </a:r>
          </a:p>
        </p:txBody>
      </p:sp>
    </p:spTree>
    <p:extLst>
      <p:ext uri="{BB962C8B-B14F-4D97-AF65-F5344CB8AC3E}">
        <p14:creationId xmlns:p14="http://schemas.microsoft.com/office/powerpoint/2010/main" val="41545405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425-2F50-4608-A74C-052CD9F68EC2}"/>
              </a:ext>
            </a:extLst>
          </p:cNvPr>
          <p:cNvSpPr>
            <a:spLocks noGrp="1"/>
          </p:cNvSpPr>
          <p:nvPr>
            <p:ph type="title"/>
          </p:nvPr>
        </p:nvSpPr>
        <p:spPr/>
        <p:txBody>
          <a:bodyPr/>
          <a:lstStyle/>
          <a:p>
            <a:r>
              <a:rPr lang="en-US" dirty="0"/>
              <a:t>Requirements</a:t>
            </a:r>
          </a:p>
        </p:txBody>
      </p:sp>
      <p:sp>
        <p:nvSpPr>
          <p:cNvPr id="6" name="Text Placeholder 5">
            <a:extLst>
              <a:ext uri="{FF2B5EF4-FFF2-40B4-BE49-F238E27FC236}">
                <a16:creationId xmlns:a16="http://schemas.microsoft.com/office/drawing/2014/main" id="{4AD2F034-1AA1-45F2-AACA-3ABBD51179DA}"/>
              </a:ext>
            </a:extLst>
          </p:cNvPr>
          <p:cNvSpPr>
            <a:spLocks noGrp="1"/>
          </p:cNvSpPr>
          <p:nvPr>
            <p:ph idx="1"/>
          </p:nvPr>
        </p:nvSpPr>
        <p:spPr>
          <a:xfrm>
            <a:off x="289414" y="2438399"/>
            <a:ext cx="9367042" cy="3124201"/>
          </a:xfrm>
        </p:spPr>
        <p:txBody>
          <a:bodyPr>
            <a:noAutofit/>
          </a:bodyPr>
          <a:lstStyle/>
          <a:p>
            <a:pPr algn="just">
              <a:spcBef>
                <a:spcPts val="1800"/>
              </a:spcBef>
            </a:pPr>
            <a:r>
              <a:rPr lang="en-US" b="1" noProof="1"/>
              <a:t>Hardware: </a:t>
            </a:r>
          </a:p>
          <a:p>
            <a:pPr marL="0" indent="0" algn="just">
              <a:spcBef>
                <a:spcPts val="1800"/>
              </a:spcBef>
              <a:buNone/>
            </a:pPr>
            <a:r>
              <a:rPr lang="en-US" b="1" noProof="1"/>
              <a:t>     </a:t>
            </a:r>
            <a:r>
              <a:rPr lang="en-US" noProof="1"/>
              <a:t>Intel Pentium processor or later. RAM 512MB or more.Storage of 128GB or more.</a:t>
            </a:r>
          </a:p>
          <a:p>
            <a:pPr algn="just">
              <a:spcBef>
                <a:spcPts val="1800"/>
              </a:spcBef>
            </a:pPr>
            <a:r>
              <a:rPr lang="en-US" b="1" noProof="1"/>
              <a:t>Software:</a:t>
            </a:r>
          </a:p>
          <a:p>
            <a:pPr marL="0" indent="0" algn="just">
              <a:spcBef>
                <a:spcPts val="1800"/>
              </a:spcBef>
              <a:buNone/>
            </a:pPr>
            <a:r>
              <a:rPr lang="en-US" b="1" noProof="1"/>
              <a:t>   </a:t>
            </a:r>
            <a:r>
              <a:rPr lang="en-US" noProof="1"/>
              <a:t>Windows 7 32-bit/64-bit or higher .GCC compiler and any text editor(Vscode, CodeBlocks etc) .</a:t>
            </a:r>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113396" y="188993"/>
            <a:ext cx="1775657" cy="536416"/>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76677" y="228602"/>
            <a:ext cx="1833766" cy="472034"/>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3103" y="6198277"/>
            <a:ext cx="2303915" cy="770166"/>
          </a:xfrm>
          <a:prstGeom prst="rect">
            <a:avLst/>
          </a:prstGeom>
        </p:spPr>
        <p:txBody>
          <a:bodyPr vert="horz" lIns="91440" tIns="45720" rIns="36576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rgbClr val="002060"/>
                </a:solidFill>
              </a:rPr>
              <a:t>Surya KN</a:t>
            </a:r>
          </a:p>
          <a:p>
            <a:pPr algn="l"/>
            <a:r>
              <a:rPr lang="en-US" sz="1400" dirty="0">
                <a:solidFill>
                  <a:srgbClr val="002060"/>
                </a:solidFill>
              </a:rPr>
              <a:t>1NH21CS242</a:t>
            </a:r>
          </a:p>
        </p:txBody>
      </p:sp>
    </p:spTree>
    <p:extLst>
      <p:ext uri="{BB962C8B-B14F-4D97-AF65-F5344CB8AC3E}">
        <p14:creationId xmlns:p14="http://schemas.microsoft.com/office/powerpoint/2010/main" val="39136523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425-2F50-4608-A74C-052CD9F68EC2}"/>
              </a:ext>
            </a:extLst>
          </p:cNvPr>
          <p:cNvSpPr>
            <a:spLocks noGrp="1"/>
          </p:cNvSpPr>
          <p:nvPr>
            <p:ph type="title"/>
          </p:nvPr>
        </p:nvSpPr>
        <p:spPr/>
        <p:txBody>
          <a:bodyPr/>
          <a:lstStyle/>
          <a:p>
            <a:r>
              <a:rPr lang="en-US" dirty="0"/>
              <a:t>Roadmap</a:t>
            </a:r>
          </a:p>
        </p:txBody>
      </p:sp>
      <p:sp>
        <p:nvSpPr>
          <p:cNvPr id="6" name="Text Placeholder 5">
            <a:extLst>
              <a:ext uri="{FF2B5EF4-FFF2-40B4-BE49-F238E27FC236}">
                <a16:creationId xmlns:a16="http://schemas.microsoft.com/office/drawing/2014/main" id="{4AD2F034-1AA1-45F2-AACA-3ABBD51179DA}"/>
              </a:ext>
            </a:extLst>
          </p:cNvPr>
          <p:cNvSpPr>
            <a:spLocks noGrp="1"/>
          </p:cNvSpPr>
          <p:nvPr>
            <p:ph idx="1"/>
          </p:nvPr>
        </p:nvSpPr>
        <p:spPr>
          <a:xfrm>
            <a:off x="289415" y="2253672"/>
            <a:ext cx="9367042" cy="3733801"/>
          </a:xfrm>
        </p:spPr>
        <p:txBody>
          <a:bodyPr>
            <a:noAutofit/>
          </a:bodyPr>
          <a:lstStyle/>
          <a:p>
            <a:pPr algn="just">
              <a:spcBef>
                <a:spcPts val="1800"/>
              </a:spcBef>
            </a:pPr>
            <a:r>
              <a:rPr lang="en-US" sz="2000" b="1" noProof="1"/>
              <a:t>Research</a:t>
            </a:r>
            <a:r>
              <a:rPr lang="en-US" sz="2000" noProof="1"/>
              <a:t>: Review existing literature on spell checker algorithms and hash table data structures to determine the most suitable approach for the project.</a:t>
            </a:r>
          </a:p>
          <a:p>
            <a:pPr algn="just">
              <a:spcBef>
                <a:spcPts val="1800"/>
              </a:spcBef>
            </a:pPr>
            <a:r>
              <a:rPr lang="en-US" sz="2000" b="1" noProof="1"/>
              <a:t>    Design algorithm</a:t>
            </a:r>
            <a:r>
              <a:rPr lang="en-US" sz="2000" noProof="1"/>
              <a:t>: Develop an algorithm that uses a hash table to store the dictionary and the Levenshtein distance algorithm to measure the similarity between words. The algorithm should be able to check if a given word exists in the dictionary, and suggest corrections if the word is spelled incorrectly.</a:t>
            </a:r>
          </a:p>
          <a:p>
            <a:pPr algn="just">
              <a:spcBef>
                <a:spcPts val="1800"/>
              </a:spcBef>
            </a:pPr>
            <a:r>
              <a:rPr lang="en-US" sz="2000" noProof="1"/>
              <a:t>    </a:t>
            </a:r>
            <a:r>
              <a:rPr lang="en-US" sz="2000" b="1" noProof="1"/>
              <a:t>Implement code</a:t>
            </a:r>
            <a:r>
              <a:rPr lang="en-US" sz="2000" noProof="1"/>
              <a:t>: Write the code in C, using appropriate data structures and algorithms to implement the spell checker. Test the code to ensure it is working correctly.</a:t>
            </a:r>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113396" y="188993"/>
            <a:ext cx="1775657" cy="536416"/>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76677" y="228602"/>
            <a:ext cx="1833766" cy="472034"/>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3103" y="6198277"/>
            <a:ext cx="2303915" cy="770166"/>
          </a:xfrm>
          <a:prstGeom prst="rect">
            <a:avLst/>
          </a:prstGeom>
        </p:spPr>
        <p:txBody>
          <a:bodyPr vert="horz" lIns="91440" tIns="45720" rIns="36576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rgbClr val="002060"/>
                </a:solidFill>
              </a:rPr>
              <a:t>Surya KN</a:t>
            </a:r>
          </a:p>
          <a:p>
            <a:pPr algn="l"/>
            <a:r>
              <a:rPr lang="en-US" sz="1400" dirty="0">
                <a:solidFill>
                  <a:srgbClr val="002060"/>
                </a:solidFill>
              </a:rPr>
              <a:t>1NH21CS242</a:t>
            </a:r>
          </a:p>
        </p:txBody>
      </p:sp>
    </p:spTree>
    <p:extLst>
      <p:ext uri="{BB962C8B-B14F-4D97-AF65-F5344CB8AC3E}">
        <p14:creationId xmlns:p14="http://schemas.microsoft.com/office/powerpoint/2010/main" val="21896180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425-2F50-4608-A74C-052CD9F68EC2}"/>
              </a:ext>
            </a:extLst>
          </p:cNvPr>
          <p:cNvSpPr>
            <a:spLocks noGrp="1"/>
          </p:cNvSpPr>
          <p:nvPr>
            <p:ph type="title"/>
          </p:nvPr>
        </p:nvSpPr>
        <p:spPr/>
        <p:txBody>
          <a:bodyPr/>
          <a:lstStyle/>
          <a:p>
            <a:r>
              <a:rPr lang="en-US" dirty="0"/>
              <a:t>Roadmap</a:t>
            </a:r>
          </a:p>
        </p:txBody>
      </p:sp>
      <p:sp>
        <p:nvSpPr>
          <p:cNvPr id="6" name="Text Placeholder 5">
            <a:extLst>
              <a:ext uri="{FF2B5EF4-FFF2-40B4-BE49-F238E27FC236}">
                <a16:creationId xmlns:a16="http://schemas.microsoft.com/office/drawing/2014/main" id="{4AD2F034-1AA1-45F2-AACA-3ABBD51179DA}"/>
              </a:ext>
            </a:extLst>
          </p:cNvPr>
          <p:cNvSpPr>
            <a:spLocks noGrp="1"/>
          </p:cNvSpPr>
          <p:nvPr>
            <p:ph idx="1"/>
          </p:nvPr>
        </p:nvSpPr>
        <p:spPr>
          <a:xfrm>
            <a:off x="289415" y="1157834"/>
            <a:ext cx="9367042" cy="4829639"/>
          </a:xfrm>
        </p:spPr>
        <p:txBody>
          <a:bodyPr>
            <a:noAutofit/>
          </a:bodyPr>
          <a:lstStyle/>
          <a:p>
            <a:pPr marL="0" indent="0" algn="just">
              <a:spcBef>
                <a:spcPts val="1800"/>
              </a:spcBef>
              <a:buNone/>
            </a:pPr>
            <a:endParaRPr lang="en-US" sz="1100" noProof="1"/>
          </a:p>
          <a:p>
            <a:pPr algn="just">
              <a:spcBef>
                <a:spcPts val="1800"/>
              </a:spcBef>
            </a:pPr>
            <a:r>
              <a:rPr lang="en-US" sz="2000" b="1" noProof="1"/>
              <a:t>Test program</a:t>
            </a:r>
            <a:r>
              <a:rPr lang="en-US" sz="2000" noProof="1"/>
              <a:t>: Verify the accuracy and performance of the spell checker using a variety of test cases.</a:t>
            </a:r>
          </a:p>
          <a:p>
            <a:pPr algn="just">
              <a:spcBef>
                <a:spcPts val="1800"/>
              </a:spcBef>
            </a:pPr>
            <a:r>
              <a:rPr lang="en-US" sz="2000" noProof="1"/>
              <a:t>    </a:t>
            </a:r>
            <a:r>
              <a:rPr lang="en-US" sz="2000" b="1" noProof="1"/>
              <a:t>Refine and optimize: </a:t>
            </a:r>
            <a:r>
              <a:rPr lang="en-US" sz="2000" noProof="1"/>
              <a:t>Make any necessary changes to the code to improve the accuracy or performance of the spell checker.</a:t>
            </a:r>
          </a:p>
          <a:p>
            <a:pPr algn="just">
              <a:spcBef>
                <a:spcPts val="1800"/>
              </a:spcBef>
            </a:pPr>
            <a:r>
              <a:rPr lang="en-US" sz="2000" noProof="1"/>
              <a:t>    </a:t>
            </a:r>
            <a:r>
              <a:rPr lang="en-US" sz="2000" b="1" noProof="1"/>
              <a:t>Document and present: </a:t>
            </a:r>
            <a:r>
              <a:rPr lang="en-US" sz="2000" noProof="1"/>
              <a:t>Document the project, including the design, implementation, and results, and present the project to stakeholders or classmates.</a:t>
            </a:r>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113396" y="188993"/>
            <a:ext cx="1775657" cy="536416"/>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76677" y="228602"/>
            <a:ext cx="1833766" cy="472034"/>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3103" y="6198277"/>
            <a:ext cx="2303915" cy="770166"/>
          </a:xfrm>
          <a:prstGeom prst="rect">
            <a:avLst/>
          </a:prstGeom>
        </p:spPr>
        <p:txBody>
          <a:bodyPr vert="horz" lIns="91440" tIns="45720" rIns="36576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rgbClr val="002060"/>
                </a:solidFill>
              </a:rPr>
              <a:t>Surya KN</a:t>
            </a:r>
          </a:p>
          <a:p>
            <a:pPr algn="l"/>
            <a:r>
              <a:rPr lang="en-US" sz="1400" dirty="0">
                <a:solidFill>
                  <a:srgbClr val="002060"/>
                </a:solidFill>
              </a:rPr>
              <a:t>1NH21CS242</a:t>
            </a:r>
          </a:p>
        </p:txBody>
      </p:sp>
    </p:spTree>
    <p:extLst>
      <p:ext uri="{BB962C8B-B14F-4D97-AF65-F5344CB8AC3E}">
        <p14:creationId xmlns:p14="http://schemas.microsoft.com/office/powerpoint/2010/main" val="3763529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9090BA4-FC38-D988-3E40-51E0871449E3}"/>
              </a:ext>
            </a:extLst>
          </p:cNvPr>
          <p:cNvSpPr/>
          <p:nvPr/>
        </p:nvSpPr>
        <p:spPr>
          <a:xfrm>
            <a:off x="9947564" y="1634836"/>
            <a:ext cx="2235200" cy="4276437"/>
          </a:xfrm>
          <a:prstGeom prst="roundRect">
            <a:avLst>
              <a:gd name="adj" fmla="val 3113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0139DBAB-EEE2-DF14-E3CA-A3EDE738BBA9}"/>
              </a:ext>
            </a:extLst>
          </p:cNvPr>
          <p:cNvSpPr/>
          <p:nvPr/>
        </p:nvSpPr>
        <p:spPr>
          <a:xfrm>
            <a:off x="10274010" y="3468626"/>
            <a:ext cx="1504373" cy="637309"/>
          </a:xfrm>
          <a:prstGeom prst="roundRect">
            <a:avLst>
              <a:gd name="adj" fmla="val 366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24" name="Rectangle: Rounded Corners 23">
            <a:extLst>
              <a:ext uri="{FF2B5EF4-FFF2-40B4-BE49-F238E27FC236}">
                <a16:creationId xmlns:a16="http://schemas.microsoft.com/office/drawing/2014/main" id="{686C2735-937F-8194-DCE3-A6FF916C3BA5}"/>
              </a:ext>
            </a:extLst>
          </p:cNvPr>
          <p:cNvSpPr/>
          <p:nvPr/>
        </p:nvSpPr>
        <p:spPr>
          <a:xfrm>
            <a:off x="10481829" y="4992331"/>
            <a:ext cx="1055831" cy="461665"/>
          </a:xfrm>
          <a:prstGeom prst="roundRect">
            <a:avLst>
              <a:gd name="adj" fmla="val 366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22" name="Rectangle: Rounded Corners 21">
            <a:extLst>
              <a:ext uri="{FF2B5EF4-FFF2-40B4-BE49-F238E27FC236}">
                <a16:creationId xmlns:a16="http://schemas.microsoft.com/office/drawing/2014/main" id="{19AC024D-4FEB-1E46-9D69-C7ECB34B1A17}"/>
              </a:ext>
            </a:extLst>
          </p:cNvPr>
          <p:cNvSpPr/>
          <p:nvPr/>
        </p:nvSpPr>
        <p:spPr>
          <a:xfrm>
            <a:off x="10498282" y="2207566"/>
            <a:ext cx="1055831" cy="461665"/>
          </a:xfrm>
          <a:prstGeom prst="roundRect">
            <a:avLst>
              <a:gd name="adj" fmla="val 366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N" dirty="0"/>
          </a:p>
        </p:txBody>
      </p:sp>
      <p:sp>
        <p:nvSpPr>
          <p:cNvPr id="2" name="Title 1">
            <a:extLst>
              <a:ext uri="{FF2B5EF4-FFF2-40B4-BE49-F238E27FC236}">
                <a16:creationId xmlns:a16="http://schemas.microsoft.com/office/drawing/2014/main" id="{AE888425-2F50-4608-A74C-052CD9F68EC2}"/>
              </a:ext>
            </a:extLst>
          </p:cNvPr>
          <p:cNvSpPr>
            <a:spLocks noGrp="1"/>
          </p:cNvSpPr>
          <p:nvPr>
            <p:ph type="title"/>
          </p:nvPr>
        </p:nvSpPr>
        <p:spPr/>
        <p:txBody>
          <a:bodyPr/>
          <a:lstStyle/>
          <a:p>
            <a:r>
              <a:rPr lang="en-US" dirty="0"/>
              <a:t>Design</a:t>
            </a:r>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113396" y="188993"/>
            <a:ext cx="1775657" cy="536416"/>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76677" y="228602"/>
            <a:ext cx="1833766" cy="472034"/>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3103" y="6198277"/>
            <a:ext cx="2303915" cy="770166"/>
          </a:xfrm>
          <a:prstGeom prst="rect">
            <a:avLst/>
          </a:prstGeom>
        </p:spPr>
        <p:txBody>
          <a:bodyPr vert="horz" lIns="91440" tIns="45720" rIns="36576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rgbClr val="002060"/>
                </a:solidFill>
              </a:rPr>
              <a:t>Surya KN</a:t>
            </a:r>
          </a:p>
          <a:p>
            <a:pPr algn="l"/>
            <a:r>
              <a:rPr lang="en-US" sz="1400" dirty="0">
                <a:solidFill>
                  <a:srgbClr val="002060"/>
                </a:solidFill>
              </a:rPr>
              <a:t>1NH21CS242</a:t>
            </a:r>
          </a:p>
        </p:txBody>
      </p:sp>
      <p:sp>
        <p:nvSpPr>
          <p:cNvPr id="3" name="Text Placeholder 5">
            <a:extLst>
              <a:ext uri="{FF2B5EF4-FFF2-40B4-BE49-F238E27FC236}">
                <a16:creationId xmlns:a16="http://schemas.microsoft.com/office/drawing/2014/main" id="{40306C1B-50F3-51B9-08B3-4670F3E9115C}"/>
              </a:ext>
            </a:extLst>
          </p:cNvPr>
          <p:cNvSpPr txBox="1">
            <a:spLocks/>
          </p:cNvSpPr>
          <p:nvPr/>
        </p:nvSpPr>
        <p:spPr>
          <a:xfrm>
            <a:off x="289414" y="2310723"/>
            <a:ext cx="9367042" cy="31242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spcBef>
                <a:spcPts val="1800"/>
              </a:spcBef>
            </a:pPr>
            <a:r>
              <a:rPr lang="en-US" noProof="1"/>
              <a:t>Taking </a:t>
            </a:r>
            <a:r>
              <a:rPr lang="en-US" u="sng" noProof="1"/>
              <a:t>input</a:t>
            </a:r>
            <a:r>
              <a:rPr lang="en-US" noProof="1"/>
              <a:t> from the user</a:t>
            </a:r>
          </a:p>
          <a:p>
            <a:pPr algn="just">
              <a:spcBef>
                <a:spcPts val="1800"/>
              </a:spcBef>
            </a:pPr>
            <a:r>
              <a:rPr lang="en-US" noProof="1"/>
              <a:t>Comparing it with the predefined dictionary which is stored in hashtables</a:t>
            </a:r>
          </a:p>
          <a:p>
            <a:pPr algn="just">
              <a:spcBef>
                <a:spcPts val="1800"/>
              </a:spcBef>
            </a:pPr>
            <a:r>
              <a:rPr lang="en-US" noProof="1"/>
              <a:t>Specify if the given word is correct or not, if wrong give the nearest word using levenshtein distance algorithm </a:t>
            </a:r>
          </a:p>
        </p:txBody>
      </p:sp>
      <p:sp>
        <p:nvSpPr>
          <p:cNvPr id="12" name="TextBox 11">
            <a:extLst>
              <a:ext uri="{FF2B5EF4-FFF2-40B4-BE49-F238E27FC236}">
                <a16:creationId xmlns:a16="http://schemas.microsoft.com/office/drawing/2014/main" id="{10707E28-28F6-A15A-01C7-0DC2AEB339FB}"/>
              </a:ext>
            </a:extLst>
          </p:cNvPr>
          <p:cNvSpPr txBox="1"/>
          <p:nvPr/>
        </p:nvSpPr>
        <p:spPr>
          <a:xfrm>
            <a:off x="10594686" y="2207566"/>
            <a:ext cx="959427" cy="461665"/>
          </a:xfrm>
          <a:prstGeom prst="rect">
            <a:avLst/>
          </a:prstGeom>
          <a:noFill/>
        </p:spPr>
        <p:txBody>
          <a:bodyPr wrap="square" rtlCol="0">
            <a:spAutoFit/>
          </a:bodyPr>
          <a:lstStyle/>
          <a:p>
            <a:r>
              <a:rPr lang="en-US" sz="2400" dirty="0"/>
              <a:t>Input</a:t>
            </a:r>
            <a:endParaRPr lang="en-IN" sz="2400" dirty="0"/>
          </a:p>
        </p:txBody>
      </p:sp>
      <p:sp>
        <p:nvSpPr>
          <p:cNvPr id="13" name="TextBox 12">
            <a:extLst>
              <a:ext uri="{FF2B5EF4-FFF2-40B4-BE49-F238E27FC236}">
                <a16:creationId xmlns:a16="http://schemas.microsoft.com/office/drawing/2014/main" id="{26D1042D-6A89-4B5E-9B8D-B16748F1DB2B}"/>
              </a:ext>
            </a:extLst>
          </p:cNvPr>
          <p:cNvSpPr txBox="1"/>
          <p:nvPr/>
        </p:nvSpPr>
        <p:spPr>
          <a:xfrm>
            <a:off x="10498282" y="4973259"/>
            <a:ext cx="1152236" cy="461665"/>
          </a:xfrm>
          <a:prstGeom prst="rect">
            <a:avLst/>
          </a:prstGeom>
          <a:noFill/>
        </p:spPr>
        <p:txBody>
          <a:bodyPr wrap="square" rtlCol="0">
            <a:spAutoFit/>
          </a:bodyPr>
          <a:lstStyle/>
          <a:p>
            <a:r>
              <a:rPr lang="en-US" sz="2400" dirty="0"/>
              <a:t>output</a:t>
            </a:r>
            <a:endParaRPr lang="en-IN" sz="2400" dirty="0"/>
          </a:p>
        </p:txBody>
      </p:sp>
      <p:sp>
        <p:nvSpPr>
          <p:cNvPr id="18" name="TextBox 17">
            <a:extLst>
              <a:ext uri="{FF2B5EF4-FFF2-40B4-BE49-F238E27FC236}">
                <a16:creationId xmlns:a16="http://schemas.microsoft.com/office/drawing/2014/main" id="{5B71154F-6C53-927A-AFCB-AB21F1612F56}"/>
              </a:ext>
            </a:extLst>
          </p:cNvPr>
          <p:cNvSpPr txBox="1"/>
          <p:nvPr/>
        </p:nvSpPr>
        <p:spPr>
          <a:xfrm>
            <a:off x="10362193" y="3469140"/>
            <a:ext cx="1348508" cy="646331"/>
          </a:xfrm>
          <a:prstGeom prst="rect">
            <a:avLst/>
          </a:prstGeom>
          <a:noFill/>
        </p:spPr>
        <p:txBody>
          <a:bodyPr wrap="square" rtlCol="0">
            <a:spAutoFit/>
          </a:bodyPr>
          <a:lstStyle/>
          <a:p>
            <a:r>
              <a:rPr lang="en-US" dirty="0"/>
              <a:t>Checking in    dictionary</a:t>
            </a:r>
            <a:endParaRPr lang="en-IN" dirty="0"/>
          </a:p>
        </p:txBody>
      </p:sp>
      <p:sp>
        <p:nvSpPr>
          <p:cNvPr id="19" name="Arrow: Down 18">
            <a:extLst>
              <a:ext uri="{FF2B5EF4-FFF2-40B4-BE49-F238E27FC236}">
                <a16:creationId xmlns:a16="http://schemas.microsoft.com/office/drawing/2014/main" id="{D8D5BBFE-C292-097F-6145-95F6AD3C1CFC}"/>
              </a:ext>
            </a:extLst>
          </p:cNvPr>
          <p:cNvSpPr/>
          <p:nvPr/>
        </p:nvSpPr>
        <p:spPr>
          <a:xfrm>
            <a:off x="10926618" y="2770909"/>
            <a:ext cx="166255" cy="637309"/>
          </a:xfrm>
          <a:prstGeom prst="downArrow">
            <a:avLst/>
          </a:prstGeom>
          <a:solidFill>
            <a:srgbClr val="628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Arrow: Down 19">
            <a:extLst>
              <a:ext uri="{FF2B5EF4-FFF2-40B4-BE49-F238E27FC236}">
                <a16:creationId xmlns:a16="http://schemas.microsoft.com/office/drawing/2014/main" id="{B27BC847-DF11-E18F-6E39-7F0B4B8D9512}"/>
              </a:ext>
            </a:extLst>
          </p:cNvPr>
          <p:cNvSpPr/>
          <p:nvPr/>
        </p:nvSpPr>
        <p:spPr>
          <a:xfrm>
            <a:off x="10926618" y="4239355"/>
            <a:ext cx="166255" cy="637309"/>
          </a:xfrm>
          <a:prstGeom prst="downArrow">
            <a:avLst/>
          </a:prstGeom>
          <a:solidFill>
            <a:srgbClr val="628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97641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9090BA4-FC38-D988-3E40-51E0871449E3}"/>
              </a:ext>
            </a:extLst>
          </p:cNvPr>
          <p:cNvSpPr/>
          <p:nvPr/>
        </p:nvSpPr>
        <p:spPr>
          <a:xfrm>
            <a:off x="9947564" y="1634836"/>
            <a:ext cx="2235200" cy="4276437"/>
          </a:xfrm>
          <a:prstGeom prst="roundRect">
            <a:avLst>
              <a:gd name="adj" fmla="val 3113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E888425-2F50-4608-A74C-052CD9F68EC2}"/>
              </a:ext>
            </a:extLst>
          </p:cNvPr>
          <p:cNvSpPr>
            <a:spLocks noGrp="1"/>
          </p:cNvSpPr>
          <p:nvPr>
            <p:ph type="title"/>
          </p:nvPr>
        </p:nvSpPr>
        <p:spPr>
          <a:xfrm>
            <a:off x="289414" y="457201"/>
            <a:ext cx="9367042" cy="1752599"/>
          </a:xfrm>
        </p:spPr>
        <p:txBody>
          <a:bodyPr/>
          <a:lstStyle/>
          <a:p>
            <a:r>
              <a:rPr lang="en-US" dirty="0"/>
              <a:t>Hash Tables</a:t>
            </a:r>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113396" y="188993"/>
            <a:ext cx="1775657" cy="536416"/>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76677" y="228602"/>
            <a:ext cx="1833766" cy="472034"/>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3103" y="6198277"/>
            <a:ext cx="2303915" cy="770166"/>
          </a:xfrm>
          <a:prstGeom prst="rect">
            <a:avLst/>
          </a:prstGeom>
        </p:spPr>
        <p:txBody>
          <a:bodyPr vert="horz" lIns="91440" tIns="45720" rIns="36576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rgbClr val="002060"/>
                </a:solidFill>
              </a:rPr>
              <a:t>Surya KN</a:t>
            </a:r>
          </a:p>
          <a:p>
            <a:pPr algn="l"/>
            <a:r>
              <a:rPr lang="en-US" sz="1400" dirty="0">
                <a:solidFill>
                  <a:srgbClr val="002060"/>
                </a:solidFill>
              </a:rPr>
              <a:t>1NH21CS242</a:t>
            </a:r>
          </a:p>
        </p:txBody>
      </p:sp>
      <p:sp>
        <p:nvSpPr>
          <p:cNvPr id="3" name="Text Placeholder 5">
            <a:extLst>
              <a:ext uri="{FF2B5EF4-FFF2-40B4-BE49-F238E27FC236}">
                <a16:creationId xmlns:a16="http://schemas.microsoft.com/office/drawing/2014/main" id="{40306C1B-50F3-51B9-08B3-4670F3E9115C}"/>
              </a:ext>
            </a:extLst>
          </p:cNvPr>
          <p:cNvSpPr txBox="1">
            <a:spLocks/>
          </p:cNvSpPr>
          <p:nvPr/>
        </p:nvSpPr>
        <p:spPr>
          <a:xfrm>
            <a:off x="289414" y="2310723"/>
            <a:ext cx="9367042" cy="31242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spcBef>
                <a:spcPts val="1800"/>
              </a:spcBef>
            </a:pPr>
            <a:r>
              <a:rPr lang="en-US" sz="1800" noProof="1"/>
              <a:t>A hash table is a data structure that stores data in an array-like structure, using a hash function to map the data to a specific index in the array. </a:t>
            </a:r>
          </a:p>
          <a:p>
            <a:pPr algn="just">
              <a:spcBef>
                <a:spcPts val="1800"/>
              </a:spcBef>
            </a:pPr>
            <a:r>
              <a:rPr lang="en-US" sz="1800" noProof="1"/>
              <a:t>The hash function takes an input (called the key) and maps it to an integer index in the array. The data associated with the key is then stored at that index in the arrayComparing it with the predefined dictionary which is stored hashtables</a:t>
            </a:r>
          </a:p>
          <a:p>
            <a:pPr algn="just">
              <a:spcBef>
                <a:spcPts val="1800"/>
              </a:spcBef>
            </a:pPr>
            <a:r>
              <a:rPr lang="en-US" sz="1800" noProof="1"/>
              <a:t>Hash tables have an average-case time complexity of O(1) for both insertion and retrieval operations, making them faster than other data structures such as linked lists or binary trees.</a:t>
            </a:r>
          </a:p>
          <a:p>
            <a:pPr algn="just">
              <a:spcBef>
                <a:spcPts val="1800"/>
              </a:spcBef>
            </a:pPr>
            <a:r>
              <a:rPr lang="en-US" sz="1800" noProof="1"/>
              <a:t>Here XXHASH library is used for implementing a efficient hash function so a large number of words can be stored with low collision rates.</a:t>
            </a:r>
          </a:p>
          <a:p>
            <a:pPr marL="0" indent="0" algn="just">
              <a:spcBef>
                <a:spcPts val="1800"/>
              </a:spcBef>
              <a:buNone/>
            </a:pPr>
            <a:endParaRPr lang="en-US" sz="1800" noProof="1"/>
          </a:p>
        </p:txBody>
      </p:sp>
    </p:spTree>
    <p:extLst>
      <p:ext uri="{BB962C8B-B14F-4D97-AF65-F5344CB8AC3E}">
        <p14:creationId xmlns:p14="http://schemas.microsoft.com/office/powerpoint/2010/main" val="1295137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9090BA4-FC38-D988-3E40-51E0871449E3}"/>
              </a:ext>
            </a:extLst>
          </p:cNvPr>
          <p:cNvSpPr/>
          <p:nvPr/>
        </p:nvSpPr>
        <p:spPr>
          <a:xfrm>
            <a:off x="184728" y="932873"/>
            <a:ext cx="11508509" cy="5239327"/>
          </a:xfrm>
          <a:prstGeom prst="roundRect">
            <a:avLst>
              <a:gd name="adj" fmla="val 3113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E888425-2F50-4608-A74C-052CD9F68EC2}"/>
              </a:ext>
            </a:extLst>
          </p:cNvPr>
          <p:cNvSpPr>
            <a:spLocks noGrp="1"/>
          </p:cNvSpPr>
          <p:nvPr>
            <p:ph type="title"/>
          </p:nvPr>
        </p:nvSpPr>
        <p:spPr>
          <a:xfrm>
            <a:off x="3494433" y="11545"/>
            <a:ext cx="3839240" cy="635000"/>
          </a:xfrm>
        </p:spPr>
        <p:txBody>
          <a:bodyPr>
            <a:normAutofit fontScale="90000"/>
          </a:bodyPr>
          <a:lstStyle/>
          <a:p>
            <a:r>
              <a:rPr lang="en-US" dirty="0"/>
              <a:t>Hash Tables</a:t>
            </a:r>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113396" y="188993"/>
            <a:ext cx="1775657" cy="536416"/>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76677" y="228602"/>
            <a:ext cx="1833766" cy="472034"/>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3103" y="6198277"/>
            <a:ext cx="2303915" cy="770166"/>
          </a:xfrm>
          <a:prstGeom prst="rect">
            <a:avLst/>
          </a:prstGeom>
        </p:spPr>
        <p:txBody>
          <a:bodyPr vert="horz" lIns="91440" tIns="45720" rIns="36576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rgbClr val="002060"/>
                </a:solidFill>
              </a:rPr>
              <a:t>Surya KN</a:t>
            </a:r>
          </a:p>
          <a:p>
            <a:pPr algn="l"/>
            <a:r>
              <a:rPr lang="en-US" sz="1400" dirty="0">
                <a:solidFill>
                  <a:srgbClr val="002060"/>
                </a:solidFill>
              </a:rPr>
              <a:t>1NH21CS242</a:t>
            </a:r>
          </a:p>
        </p:txBody>
      </p:sp>
      <p:pic>
        <p:nvPicPr>
          <p:cNvPr id="6" name="Picture 5">
            <a:extLst>
              <a:ext uri="{FF2B5EF4-FFF2-40B4-BE49-F238E27FC236}">
                <a16:creationId xmlns:a16="http://schemas.microsoft.com/office/drawing/2014/main" id="{F2F1165F-B589-DDA1-6DB1-49B70498C6E0}"/>
              </a:ext>
            </a:extLst>
          </p:cNvPr>
          <p:cNvPicPr>
            <a:picLocks noChangeAspect="1"/>
          </p:cNvPicPr>
          <p:nvPr/>
        </p:nvPicPr>
        <p:blipFill>
          <a:blip r:embed="rId3"/>
          <a:stretch>
            <a:fillRect/>
          </a:stretch>
        </p:blipFill>
        <p:spPr>
          <a:xfrm>
            <a:off x="2387409" y="1327042"/>
            <a:ext cx="7417181" cy="4203916"/>
          </a:xfrm>
          <a:prstGeom prst="rect">
            <a:avLst/>
          </a:prstGeom>
        </p:spPr>
      </p:pic>
    </p:spTree>
    <p:extLst>
      <p:ext uri="{BB962C8B-B14F-4D97-AF65-F5344CB8AC3E}">
        <p14:creationId xmlns:p14="http://schemas.microsoft.com/office/powerpoint/2010/main" val="2990710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9090BA4-FC38-D988-3E40-51E0871449E3}"/>
              </a:ext>
            </a:extLst>
          </p:cNvPr>
          <p:cNvSpPr/>
          <p:nvPr/>
        </p:nvSpPr>
        <p:spPr>
          <a:xfrm>
            <a:off x="9947564" y="1634836"/>
            <a:ext cx="2235200" cy="4276437"/>
          </a:xfrm>
          <a:prstGeom prst="roundRect">
            <a:avLst>
              <a:gd name="adj" fmla="val 3113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E888425-2F50-4608-A74C-052CD9F68EC2}"/>
              </a:ext>
            </a:extLst>
          </p:cNvPr>
          <p:cNvSpPr>
            <a:spLocks noGrp="1"/>
          </p:cNvSpPr>
          <p:nvPr>
            <p:ph type="title"/>
          </p:nvPr>
        </p:nvSpPr>
        <p:spPr>
          <a:xfrm>
            <a:off x="289414" y="457201"/>
            <a:ext cx="9367042" cy="1752599"/>
          </a:xfrm>
        </p:spPr>
        <p:txBody>
          <a:bodyPr/>
          <a:lstStyle/>
          <a:p>
            <a:r>
              <a:rPr lang="en-US" dirty="0"/>
              <a:t>Methodology</a:t>
            </a:r>
          </a:p>
        </p:txBody>
      </p:sp>
      <p:sp>
        <p:nvSpPr>
          <p:cNvPr id="7" name="Slide Number Placeholder 6">
            <a:extLst>
              <a:ext uri="{FF2B5EF4-FFF2-40B4-BE49-F238E27FC236}">
                <a16:creationId xmlns:a16="http://schemas.microsoft.com/office/drawing/2014/main" id="{F379B486-71A9-4A3E-9B36-EC56FDFD72A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Rounded Corners 4">
            <a:extLst>
              <a:ext uri="{FF2B5EF4-FFF2-40B4-BE49-F238E27FC236}">
                <a16:creationId xmlns:a16="http://schemas.microsoft.com/office/drawing/2014/main" id="{F60EE672-9AF2-7209-138F-90DD2545F7BC}"/>
              </a:ext>
            </a:extLst>
          </p:cNvPr>
          <p:cNvSpPr/>
          <p:nvPr/>
        </p:nvSpPr>
        <p:spPr>
          <a:xfrm>
            <a:off x="113396" y="188993"/>
            <a:ext cx="1775657" cy="536416"/>
          </a:xfrm>
          <a:prstGeom prst="roundRect">
            <a:avLst>
              <a:gd name="adj" fmla="val 50000"/>
            </a:avLst>
          </a:prstGeom>
          <a:solidFill>
            <a:srgbClr val="DEB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3">
            <a:extLst>
              <a:ext uri="{FF2B5EF4-FFF2-40B4-BE49-F238E27FC236}">
                <a16:creationId xmlns:a16="http://schemas.microsoft.com/office/drawing/2014/main" id="{1BDA7ADB-9F56-316F-130A-FCE8425A9B3D}"/>
              </a:ext>
            </a:extLst>
          </p:cNvPr>
          <p:cNvSpPr txBox="1">
            <a:spLocks/>
          </p:cNvSpPr>
          <p:nvPr/>
        </p:nvSpPr>
        <p:spPr>
          <a:xfrm>
            <a:off x="76677" y="228602"/>
            <a:ext cx="1833766" cy="472034"/>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b="1" kern="1200" cap="none">
                <a:ln w="3175" cmpd="sng">
                  <a:noFill/>
                </a:ln>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275A64"/>
                </a:solidFill>
              </a:rPr>
              <a:t>Spell Checker</a:t>
            </a:r>
          </a:p>
        </p:txBody>
      </p:sp>
      <p:sp>
        <p:nvSpPr>
          <p:cNvPr id="9" name="Subtitle 4">
            <a:extLst>
              <a:ext uri="{FF2B5EF4-FFF2-40B4-BE49-F238E27FC236}">
                <a16:creationId xmlns:a16="http://schemas.microsoft.com/office/drawing/2014/main" id="{BB6654B3-B2D0-3EA6-6BD5-A69814811EF5}"/>
              </a:ext>
            </a:extLst>
          </p:cNvPr>
          <p:cNvSpPr txBox="1">
            <a:spLocks/>
          </p:cNvSpPr>
          <p:nvPr/>
        </p:nvSpPr>
        <p:spPr>
          <a:xfrm>
            <a:off x="3103" y="6198277"/>
            <a:ext cx="2303915" cy="770166"/>
          </a:xfrm>
          <a:prstGeom prst="rect">
            <a:avLst/>
          </a:prstGeom>
        </p:spPr>
        <p:txBody>
          <a:bodyPr vert="horz" lIns="91440" tIns="45720" rIns="36576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accent4">
                    <a:lumMod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400" dirty="0">
                <a:solidFill>
                  <a:srgbClr val="002060"/>
                </a:solidFill>
              </a:rPr>
              <a:t>Surya KN</a:t>
            </a:r>
          </a:p>
          <a:p>
            <a:pPr algn="l"/>
            <a:r>
              <a:rPr lang="en-US" sz="1400" dirty="0">
                <a:solidFill>
                  <a:srgbClr val="002060"/>
                </a:solidFill>
              </a:rPr>
              <a:t>1NH21CS242</a:t>
            </a:r>
          </a:p>
        </p:txBody>
      </p:sp>
      <p:sp>
        <p:nvSpPr>
          <p:cNvPr id="3" name="Text Placeholder 5">
            <a:extLst>
              <a:ext uri="{FF2B5EF4-FFF2-40B4-BE49-F238E27FC236}">
                <a16:creationId xmlns:a16="http://schemas.microsoft.com/office/drawing/2014/main" id="{40306C1B-50F3-51B9-08B3-4670F3E9115C}"/>
              </a:ext>
            </a:extLst>
          </p:cNvPr>
          <p:cNvSpPr txBox="1">
            <a:spLocks/>
          </p:cNvSpPr>
          <p:nvPr/>
        </p:nvSpPr>
        <p:spPr>
          <a:xfrm>
            <a:off x="289414" y="2310723"/>
            <a:ext cx="9367042" cy="31242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Source Sans Pro" panose="020B0503030403020204" pitchFamily="34" charset="0"/>
                <a:ea typeface="Source Sans Pro" panose="020B0503030403020204" pitchFamily="34" charset="0"/>
                <a:cs typeface="Calibri" panose="020F0502020204030204" pitchFamily="34"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spcBef>
                <a:spcPts val="1800"/>
              </a:spcBef>
            </a:pPr>
            <a:r>
              <a:rPr lang="en-US" sz="1800" noProof="1"/>
              <a:t>The program starts by reading a text file (dict.txt) containing a list of valid English words and inserting each word into a hash table using the insertWord function.</a:t>
            </a:r>
          </a:p>
          <a:p>
            <a:pPr algn="just">
              <a:spcBef>
                <a:spcPts val="1800"/>
              </a:spcBef>
            </a:pPr>
            <a:r>
              <a:rPr lang="en-US" sz="1800" noProof="1"/>
              <a:t>The user is then prompted to enter a word to be checked for spelling errors.</a:t>
            </a:r>
          </a:p>
          <a:p>
            <a:pPr algn="just">
              <a:spcBef>
                <a:spcPts val="1800"/>
              </a:spcBef>
            </a:pPr>
            <a:r>
              <a:rPr lang="en-US" sz="1800" noProof="1"/>
              <a:t>The program checks if the entered word exists in the hash table. If it does, the program returns a message stating that the word is spelled correctly. If it doesn't exist, the program proceeds to the next step.</a:t>
            </a:r>
          </a:p>
          <a:p>
            <a:pPr algn="just">
              <a:spcBef>
                <a:spcPts val="1800"/>
              </a:spcBef>
            </a:pPr>
            <a:r>
              <a:rPr lang="en-US" sz="1800" noProof="1"/>
              <a:t>The program uses the Levenshtein Distance algorithm implemented in the LevenshteinDistance function to find the closest words to the entered word</a:t>
            </a:r>
          </a:p>
        </p:txBody>
      </p:sp>
    </p:spTree>
    <p:extLst>
      <p:ext uri="{BB962C8B-B14F-4D97-AF65-F5344CB8AC3E}">
        <p14:creationId xmlns:p14="http://schemas.microsoft.com/office/powerpoint/2010/main" val="752316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GO">
  <a:themeElements>
    <a:clrScheme name="PGO - 0135_03">
      <a:dk1>
        <a:sysClr val="windowText" lastClr="000000"/>
      </a:dk1>
      <a:lt1>
        <a:sysClr val="window" lastClr="FFFFFF"/>
      </a:lt1>
      <a:dk2>
        <a:srgbClr val="275A64"/>
      </a:dk2>
      <a:lt2>
        <a:srgbClr val="F0D6D4"/>
      </a:lt2>
      <a:accent1>
        <a:srgbClr val="4472C4"/>
      </a:accent1>
      <a:accent2>
        <a:srgbClr val="DEBC6D"/>
      </a:accent2>
      <a:accent3>
        <a:srgbClr val="6287D9"/>
      </a:accent3>
      <a:accent4>
        <a:srgbClr val="45B8AC"/>
      </a:accent4>
      <a:accent5>
        <a:srgbClr val="5B9BD5"/>
      </a:accent5>
      <a:accent6>
        <a:srgbClr val="70AD47"/>
      </a:accent6>
      <a:hlink>
        <a:srgbClr val="45B8AC"/>
      </a:hlink>
      <a:folHlink>
        <a:srgbClr val="45B8A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0135_T_PGO_Abstract-Geometry-Pastel-16x9.pptx" id="{B1C91AD6-EB83-40AA-9241-834D56A2BCC2}" vid="{1217AE2A-007A-4820-AD3A-840FDA594562}"/>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35_T_PGO_Abstract-Geometry-Pastel-16x9.pptx" id="{B1C91AD6-EB83-40AA-9241-834D56A2BCC2}" vid="{C834B166-659A-4372-9D4B-0E8E62B9094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0137_T_PGO_Abstract-Geometry-Pastel-16x9</Template>
  <TotalTime>96</TotalTime>
  <Words>971</Words>
  <Application>Microsoft Office PowerPoint</Application>
  <PresentationFormat>Widescreen</PresentationFormat>
  <Paragraphs>124</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Corbel</vt:lpstr>
      <vt:lpstr>Open Sans</vt:lpstr>
      <vt:lpstr>Source Sans Pro</vt:lpstr>
      <vt:lpstr>Source Sans Pro Light</vt:lpstr>
      <vt:lpstr>PresentationGO</vt:lpstr>
      <vt:lpstr>Designed by PresentationGO</vt:lpstr>
      <vt:lpstr>Spell Checker</vt:lpstr>
      <vt:lpstr>Introduction</vt:lpstr>
      <vt:lpstr>Requirements</vt:lpstr>
      <vt:lpstr>Roadmap</vt:lpstr>
      <vt:lpstr>Roadmap</vt:lpstr>
      <vt:lpstr>Design</vt:lpstr>
      <vt:lpstr>Hash Tables</vt:lpstr>
      <vt:lpstr>Hash Tables</vt:lpstr>
      <vt:lpstr>Methodology</vt:lpstr>
      <vt:lpstr>Methodology</vt:lpstr>
      <vt:lpstr>Sample Output</vt:lpstr>
      <vt:lpstr>Sample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Spell Checker</dc:title>
  <dc:creator>Surya KN</dc:creator>
  <dc:description>© Copyright PresentationGo.com</dc:description>
  <cp:lastModifiedBy>Surya KN</cp:lastModifiedBy>
  <cp:revision>5</cp:revision>
  <dcterms:created xsi:type="dcterms:W3CDTF">2022-12-27T17:38:05Z</dcterms:created>
  <dcterms:modified xsi:type="dcterms:W3CDTF">2023-03-27T10:26:33Z</dcterms:modified>
  <cp:category>Templates</cp:category>
</cp:coreProperties>
</file>