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14"/>
  </p:handoutMasterIdLst>
  <p:sldIdLst>
    <p:sldId id="538" r:id="rId3"/>
    <p:sldId id="548" r:id="rId4"/>
    <p:sldId id="536" r:id="rId5"/>
    <p:sldId id="557" r:id="rId7"/>
    <p:sldId id="535" r:id="rId8"/>
    <p:sldId id="541" r:id="rId9"/>
    <p:sldId id="551" r:id="rId10"/>
    <p:sldId id="550" r:id="rId11"/>
    <p:sldId id="546" r:id="rId12"/>
    <p:sldId id="549" r:id="rId13"/>
  </p:sldIdLst>
  <p:sldSz cx="9144000" cy="6858000" type="screen4x3"/>
  <p:notesSz cx="6797675" cy="9874250"/>
  <p:defaultTextStyle>
    <a:defPPr>
      <a:defRPr lang="en-US"/>
    </a:defPPr>
    <a:lvl1pPr algn="l" rtl="0" fontAlgn="base">
      <a:spcBef>
        <a:spcPct val="0"/>
      </a:spcBef>
      <a:spcAft>
        <a:spcPct val="0"/>
      </a:spcAft>
      <a:defRPr kern="1200">
        <a:solidFill>
          <a:schemeClr val="tx1"/>
        </a:solidFill>
        <a:latin typeface="Arial" panose="0208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8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8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8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80604020202020204" pitchFamily="34" charset="0"/>
        <a:ea typeface="+mn-ea"/>
        <a:cs typeface="+mn-cs"/>
      </a:defRPr>
    </a:lvl5pPr>
    <a:lvl6pPr marL="2286000" algn="l" defTabSz="914400" rtl="0" eaLnBrk="1" latinLnBrk="0" hangingPunct="1">
      <a:defRPr kern="1200">
        <a:solidFill>
          <a:schemeClr val="tx1"/>
        </a:solidFill>
        <a:latin typeface="Arial" panose="02080604020202020204" pitchFamily="34" charset="0"/>
        <a:ea typeface="+mn-ea"/>
        <a:cs typeface="+mn-cs"/>
      </a:defRPr>
    </a:lvl6pPr>
    <a:lvl7pPr marL="2743200" algn="l" defTabSz="914400" rtl="0" eaLnBrk="1" latinLnBrk="0" hangingPunct="1">
      <a:defRPr kern="1200">
        <a:solidFill>
          <a:schemeClr val="tx1"/>
        </a:solidFill>
        <a:latin typeface="Arial" panose="02080604020202020204" pitchFamily="34" charset="0"/>
        <a:ea typeface="+mn-ea"/>
        <a:cs typeface="+mn-cs"/>
      </a:defRPr>
    </a:lvl7pPr>
    <a:lvl8pPr marL="3200400" algn="l" defTabSz="914400" rtl="0" eaLnBrk="1" latinLnBrk="0" hangingPunct="1">
      <a:defRPr kern="1200">
        <a:solidFill>
          <a:schemeClr val="tx1"/>
        </a:solidFill>
        <a:latin typeface="Arial" panose="02080604020202020204" pitchFamily="34" charset="0"/>
        <a:ea typeface="+mn-ea"/>
        <a:cs typeface="+mn-cs"/>
      </a:defRPr>
    </a:lvl8pPr>
    <a:lvl9pPr marL="3657600" algn="l" defTabSz="914400" rtl="0" eaLnBrk="1" latinLnBrk="0" hangingPunct="1">
      <a:defRPr kern="1200">
        <a:solidFill>
          <a:schemeClr val="tx1"/>
        </a:solidFill>
        <a:latin typeface="Arial" panose="0208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a:srgbClr val="FF0066"/>
    <a:srgbClr val="0000FF"/>
    <a:srgbClr val="33CC33"/>
    <a:srgbClr val="00FFFF"/>
    <a:srgbClr val="6600FF"/>
    <a:srgbClr val="CC66FF"/>
    <a:srgbClr val="62832D"/>
    <a:srgbClr val="0066FF"/>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7" autoAdjust="0"/>
    <p:restoredTop sz="86811" autoAdjust="0"/>
  </p:normalViewPr>
  <p:slideViewPr>
    <p:cSldViewPr>
      <p:cViewPr varScale="1">
        <p:scale>
          <a:sx n="86" d="100"/>
          <a:sy n="86" d="100"/>
        </p:scale>
        <p:origin x="1382" y="72"/>
      </p:cViewPr>
      <p:guideLst>
        <p:guide orient="horz" pos="2160"/>
        <p:guide pos="2880"/>
      </p:guideLst>
    </p:cSldViewPr>
  </p:slideViewPr>
  <p:notesTextViewPr>
    <p:cViewPr>
      <p:scale>
        <a:sx n="100" d="100"/>
        <a:sy n="100" d="100"/>
      </p:scale>
      <p:origin x="0" y="0"/>
    </p:cViewPr>
  </p:notesTextViewPr>
  <p:sorterViewPr>
    <p:cViewPr>
      <p:scale>
        <a:sx n="90" d="100"/>
        <a:sy n="90" d="100"/>
      </p:scale>
      <p:origin x="0" y="1308"/>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6443" cy="49405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49664" y="0"/>
            <a:ext cx="2946443" cy="494050"/>
          </a:xfrm>
          <a:prstGeom prst="rect">
            <a:avLst/>
          </a:prstGeom>
        </p:spPr>
        <p:txBody>
          <a:bodyPr vert="horz" lIns="91440" tIns="45720" rIns="91440" bIns="45720" rtlCol="0"/>
          <a:lstStyle>
            <a:lvl1pPr algn="r">
              <a:defRPr sz="1200"/>
            </a:lvl1pPr>
          </a:lstStyle>
          <a:p>
            <a:pPr>
              <a:defRPr/>
            </a:pPr>
            <a:fld id="{26A7C97D-3554-44E0-8E72-665D45387ACC}" type="datetimeFigureOut">
              <a:rPr lang="en-US"/>
            </a:fld>
            <a:endParaRPr lang="en-US"/>
          </a:p>
        </p:txBody>
      </p:sp>
      <p:sp>
        <p:nvSpPr>
          <p:cNvPr id="4" name="Footer Placeholder 3"/>
          <p:cNvSpPr>
            <a:spLocks noGrp="1"/>
          </p:cNvSpPr>
          <p:nvPr>
            <p:ph type="ftr" sz="quarter" idx="2"/>
          </p:nvPr>
        </p:nvSpPr>
        <p:spPr>
          <a:xfrm>
            <a:off x="1" y="9378514"/>
            <a:ext cx="2946443" cy="49405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49664" y="9378514"/>
            <a:ext cx="2946443" cy="494050"/>
          </a:xfrm>
          <a:prstGeom prst="rect">
            <a:avLst/>
          </a:prstGeom>
        </p:spPr>
        <p:txBody>
          <a:bodyPr vert="horz" lIns="91440" tIns="45720" rIns="91440" bIns="45720" rtlCol="0" anchor="b"/>
          <a:lstStyle>
            <a:lvl1pPr algn="r">
              <a:defRPr sz="1200"/>
            </a:lvl1pPr>
          </a:lstStyle>
          <a:p>
            <a:pPr>
              <a:defRPr/>
            </a:pPr>
            <a:fld id="{1486DC43-659C-4A17-BDC0-5684401D4FAB}" type="slidenum">
              <a:rPr lang="en-US"/>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6443" cy="49405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49664" y="0"/>
            <a:ext cx="2946443" cy="494050"/>
          </a:xfrm>
          <a:prstGeom prst="rect">
            <a:avLst/>
          </a:prstGeom>
        </p:spPr>
        <p:txBody>
          <a:bodyPr vert="horz" lIns="91440" tIns="45720" rIns="91440" bIns="45720" rtlCol="0"/>
          <a:lstStyle>
            <a:lvl1pPr algn="r">
              <a:defRPr sz="1200"/>
            </a:lvl1pPr>
          </a:lstStyle>
          <a:p>
            <a:pPr>
              <a:defRPr/>
            </a:pPr>
            <a:fld id="{C973BE83-6A1D-4DA3-83D0-ED76C71EFE38}" type="datetimeFigureOut">
              <a:rPr lang="en-US"/>
            </a:fld>
            <a:endParaRPr lang="en-US"/>
          </a:p>
        </p:txBody>
      </p:sp>
      <p:sp>
        <p:nvSpPr>
          <p:cNvPr id="4" name="Slide Image Placeholder 3"/>
          <p:cNvSpPr>
            <a:spLocks noGrp="1" noRot="1" noChangeAspect="1"/>
          </p:cNvSpPr>
          <p:nvPr>
            <p:ph type="sldImg" idx="2"/>
          </p:nvPr>
        </p:nvSpPr>
        <p:spPr>
          <a:xfrm>
            <a:off x="931863" y="739775"/>
            <a:ext cx="4935537" cy="3703638"/>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0551" y="4690944"/>
            <a:ext cx="5438140" cy="4443076"/>
          </a:xfrm>
          <a:prstGeom prst="rect">
            <a:avLst/>
          </a:prstGeom>
        </p:spPr>
        <p:txBody>
          <a:bodyPr vert="horz" lIns="91440" tIns="45720" rIns="91440" bIns="45720" rtlCol="0">
            <a:normAutofit/>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1" y="9378514"/>
            <a:ext cx="2946443" cy="49405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49664" y="9378514"/>
            <a:ext cx="2946443" cy="494050"/>
          </a:xfrm>
          <a:prstGeom prst="rect">
            <a:avLst/>
          </a:prstGeom>
        </p:spPr>
        <p:txBody>
          <a:bodyPr vert="horz" lIns="91440" tIns="45720" rIns="91440" bIns="45720" rtlCol="0" anchor="b"/>
          <a:lstStyle>
            <a:lvl1pPr algn="r">
              <a:defRPr sz="1200"/>
            </a:lvl1pPr>
          </a:lstStyle>
          <a:p>
            <a:pPr>
              <a:defRPr/>
            </a:pPr>
            <a:fld id="{01C81575-24DE-4F6C-A73E-0331B3B2E418}" type="slidenum">
              <a:rPr lang="en-US"/>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7" Type="http://schemas.openxmlformats.org/officeDocument/2006/relationships/image" Target="../media/image6.png"/><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Box 1"/>
          <p:cNvSpPr txBox="1"/>
          <p:nvPr userDrawn="1"/>
        </p:nvSpPr>
        <p:spPr>
          <a:xfrm>
            <a:off x="0" y="152400"/>
            <a:ext cx="1447800" cy="1200329"/>
          </a:xfrm>
          <a:prstGeom prst="rect">
            <a:avLst/>
          </a:prstGeom>
          <a:solidFill>
            <a:schemeClr val="bg1"/>
          </a:solidFill>
        </p:spPr>
        <p:txBody>
          <a:bodyPr wrap="square" rtlCol="0">
            <a:spAutoFit/>
          </a:bodyPr>
          <a:lstStyle/>
          <a:p>
            <a:endParaRPr lang="en-US" dirty="0"/>
          </a:p>
          <a:p>
            <a:endParaRPr lang="en-US" dirty="0"/>
          </a:p>
          <a:p>
            <a:endParaRPr lang="en-US" dirty="0"/>
          </a:p>
          <a:p>
            <a:endParaRPr lang="en-IN" dirty="0"/>
          </a:p>
        </p:txBody>
      </p:sp>
      <p:pic>
        <p:nvPicPr>
          <p:cNvPr id="3" name="Picture 2" descr="https://lh4.googleusercontent.com/proxy/YA9Xoqs7jhpeuwrEjwhdi_EVSCDwUdpr72V-2YHZ2lz2y1FaqityK8c8RlZRTvUDEw3Y2TekyGNi07wcREil5Ez3ii80dA-DE8G6HAQjEmJVz8W32Wy2uaDAWwuZs6uPZtJp2zrUJ_Qps2T1CUmSpuPR8dk2XA=w128-h144-k-no"/>
          <p:cNvPicPr>
            <a:picLocks noChangeAspect="1" noChangeArrowheads="1"/>
          </p:cNvPicPr>
          <p:nvPr userDrawn="1"/>
        </p:nvPicPr>
        <p:blipFill>
          <a:blip r:embed="rId2" cstate="print"/>
          <a:srcRect/>
          <a:stretch>
            <a:fillRect/>
          </a:stretch>
        </p:blipFill>
        <p:spPr bwMode="auto">
          <a:xfrm>
            <a:off x="179696" y="138752"/>
            <a:ext cx="868725" cy="972000"/>
          </a:xfrm>
          <a:prstGeom prst="rect">
            <a:avLst/>
          </a:prstGeom>
          <a:noFill/>
        </p:spPr>
      </p:pic>
      <p:grpSp>
        <p:nvGrpSpPr>
          <p:cNvPr id="4" name="Group 3"/>
          <p:cNvGrpSpPr/>
          <p:nvPr userDrawn="1"/>
        </p:nvGrpSpPr>
        <p:grpSpPr>
          <a:xfrm>
            <a:off x="1219200" y="102154"/>
            <a:ext cx="7924800" cy="1004990"/>
            <a:chOff x="1219200" y="102154"/>
            <a:chExt cx="7924800" cy="1004990"/>
          </a:xfrm>
        </p:grpSpPr>
        <p:pic>
          <p:nvPicPr>
            <p:cNvPr id="5" name="Picture 2"/>
            <p:cNvPicPr>
              <a:picLocks noChangeAspect="1" noChangeArrowheads="1"/>
            </p:cNvPicPr>
            <p:nvPr/>
          </p:nvPicPr>
          <p:blipFill>
            <a:blip r:embed="rId3" cstate="print"/>
            <a:srcRect/>
            <a:stretch>
              <a:fillRect/>
            </a:stretch>
          </p:blipFill>
          <p:spPr bwMode="auto">
            <a:xfrm>
              <a:off x="2702618" y="103496"/>
              <a:ext cx="1620982" cy="990600"/>
            </a:xfrm>
            <a:prstGeom prst="rect">
              <a:avLst/>
            </a:prstGeom>
            <a:noFill/>
            <a:ln w="9525">
              <a:noFill/>
              <a:miter lim="800000"/>
              <a:headEnd/>
              <a:tailEnd/>
            </a:ln>
          </p:spPr>
        </p:pic>
        <p:pic>
          <p:nvPicPr>
            <p:cNvPr id="6" name="Picture 3"/>
            <p:cNvPicPr>
              <a:picLocks noChangeArrowheads="1"/>
            </p:cNvPicPr>
            <p:nvPr/>
          </p:nvPicPr>
          <p:blipFill>
            <a:blip r:embed="rId4" cstate="print"/>
            <a:srcRect/>
            <a:stretch>
              <a:fillRect/>
            </a:stretch>
          </p:blipFill>
          <p:spPr bwMode="auto">
            <a:xfrm>
              <a:off x="4323600" y="106680"/>
              <a:ext cx="1620000" cy="988695"/>
            </a:xfrm>
            <a:prstGeom prst="rect">
              <a:avLst/>
            </a:prstGeom>
            <a:noFill/>
            <a:ln w="9525">
              <a:noFill/>
              <a:miter lim="800000"/>
              <a:headEnd/>
              <a:tailEnd/>
            </a:ln>
          </p:spPr>
        </p:pic>
        <p:pic>
          <p:nvPicPr>
            <p:cNvPr id="7" name="Picture 5"/>
            <p:cNvPicPr>
              <a:picLocks noChangeArrowheads="1"/>
            </p:cNvPicPr>
            <p:nvPr/>
          </p:nvPicPr>
          <p:blipFill>
            <a:blip r:embed="rId5" cstate="print"/>
            <a:srcRect/>
            <a:stretch>
              <a:fillRect/>
            </a:stretch>
          </p:blipFill>
          <p:spPr bwMode="auto">
            <a:xfrm>
              <a:off x="5923800" y="117144"/>
              <a:ext cx="1620000" cy="990000"/>
            </a:xfrm>
            <a:prstGeom prst="rect">
              <a:avLst/>
            </a:prstGeom>
            <a:noFill/>
            <a:ln w="9525">
              <a:noFill/>
              <a:miter lim="800000"/>
              <a:headEnd/>
              <a:tailEnd/>
            </a:ln>
          </p:spPr>
        </p:pic>
        <p:pic>
          <p:nvPicPr>
            <p:cNvPr id="8" name="Picture 6"/>
            <p:cNvPicPr>
              <a:picLocks noChangeArrowheads="1"/>
            </p:cNvPicPr>
            <p:nvPr/>
          </p:nvPicPr>
          <p:blipFill>
            <a:blip r:embed="rId6" cstate="print"/>
            <a:srcRect/>
            <a:stretch>
              <a:fillRect/>
            </a:stretch>
          </p:blipFill>
          <p:spPr bwMode="auto">
            <a:xfrm>
              <a:off x="7524000" y="112056"/>
              <a:ext cx="1620000" cy="990000"/>
            </a:xfrm>
            <a:prstGeom prst="rect">
              <a:avLst/>
            </a:prstGeom>
            <a:noFill/>
            <a:ln w="9525">
              <a:noFill/>
              <a:miter lim="800000"/>
              <a:headEnd/>
              <a:tailEnd/>
            </a:ln>
          </p:spPr>
        </p:pic>
        <p:pic>
          <p:nvPicPr>
            <p:cNvPr id="9" name="Picture 7"/>
            <p:cNvPicPr>
              <a:picLocks noChangeArrowheads="1"/>
            </p:cNvPicPr>
            <p:nvPr/>
          </p:nvPicPr>
          <p:blipFill>
            <a:blip r:embed="rId7" cstate="print"/>
            <a:srcRect/>
            <a:stretch>
              <a:fillRect/>
            </a:stretch>
          </p:blipFill>
          <p:spPr bwMode="auto">
            <a:xfrm>
              <a:off x="1219200" y="102154"/>
              <a:ext cx="1620000" cy="990000"/>
            </a:xfrm>
            <a:prstGeom prst="rect">
              <a:avLst/>
            </a:prstGeom>
            <a:noFill/>
            <a:ln w="9525">
              <a:noFill/>
              <a:miter lim="800000"/>
              <a:headEnd/>
              <a:tailEnd/>
            </a:ln>
          </p:spPr>
        </p:pic>
      </p:grpSp>
      <p:pic>
        <p:nvPicPr>
          <p:cNvPr id="1026" name="Picture 2"/>
          <p:cNvPicPr>
            <a:picLocks noChangeAspect="1" noChangeArrowheads="1"/>
          </p:cNvPicPr>
          <p:nvPr userDrawn="1"/>
        </p:nvPicPr>
        <p:blipFill>
          <a:blip r:embed="rId8" cstate="print"/>
          <a:srcRect/>
          <a:stretch>
            <a:fillRect/>
          </a:stretch>
        </p:blipFill>
        <p:spPr bwMode="auto">
          <a:xfrm>
            <a:off x="7530152" y="1600200"/>
            <a:ext cx="1600200" cy="5127008"/>
          </a:xfrm>
          <a:prstGeom prst="rect">
            <a:avLst/>
          </a:prstGeom>
          <a:noFill/>
          <a:ln w="9525">
            <a:noFill/>
            <a:miter lim="800000"/>
            <a:headEnd/>
            <a:tailEnd/>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image" Target="../media/image8.pn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noChangeArrowheads="1"/>
          </p:cNvPicPr>
          <p:nvPr userDrawn="1"/>
        </p:nvPicPr>
        <p:blipFill>
          <a:blip r:embed="rId2" cstate="print"/>
          <a:srcRect/>
          <a:stretch>
            <a:fillRect/>
          </a:stretch>
        </p:blipFill>
        <p:spPr bwMode="auto">
          <a:xfrm>
            <a:off x="1" y="-35256"/>
            <a:ext cx="9144000" cy="69342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80604020202020204" pitchFamily="34" charset="0"/>
        </a:defRPr>
      </a:lvl2pPr>
      <a:lvl3pPr algn="ctr" rtl="0" eaLnBrk="0" fontAlgn="base" hangingPunct="0">
        <a:spcBef>
          <a:spcPct val="0"/>
        </a:spcBef>
        <a:spcAft>
          <a:spcPct val="0"/>
        </a:spcAft>
        <a:defRPr sz="4400">
          <a:solidFill>
            <a:schemeClr val="tx2"/>
          </a:solidFill>
          <a:latin typeface="Arial" panose="02080604020202020204" pitchFamily="34" charset="0"/>
        </a:defRPr>
      </a:lvl3pPr>
      <a:lvl4pPr algn="ctr" rtl="0" eaLnBrk="0" fontAlgn="base" hangingPunct="0">
        <a:spcBef>
          <a:spcPct val="0"/>
        </a:spcBef>
        <a:spcAft>
          <a:spcPct val="0"/>
        </a:spcAft>
        <a:defRPr sz="4400">
          <a:solidFill>
            <a:schemeClr val="tx2"/>
          </a:solidFill>
          <a:latin typeface="Arial" panose="02080604020202020204" pitchFamily="34" charset="0"/>
        </a:defRPr>
      </a:lvl4pPr>
      <a:lvl5pPr algn="ctr" rtl="0" eaLnBrk="0" fontAlgn="base" hangingPunct="0">
        <a:spcBef>
          <a:spcPct val="0"/>
        </a:spcBef>
        <a:spcAft>
          <a:spcPct val="0"/>
        </a:spcAft>
        <a:defRPr sz="4400">
          <a:solidFill>
            <a:schemeClr val="tx2"/>
          </a:solidFill>
          <a:latin typeface="Arial" panose="02080604020202020204" pitchFamily="34" charset="0"/>
        </a:defRPr>
      </a:lvl5pPr>
      <a:lvl6pPr marL="457200" algn="ctr" rtl="0" fontAlgn="base">
        <a:spcBef>
          <a:spcPct val="0"/>
        </a:spcBef>
        <a:spcAft>
          <a:spcPct val="0"/>
        </a:spcAft>
        <a:defRPr sz="4400">
          <a:solidFill>
            <a:schemeClr val="tx2"/>
          </a:solidFill>
          <a:latin typeface="Arial" panose="02080604020202020204" pitchFamily="34" charset="0"/>
        </a:defRPr>
      </a:lvl6pPr>
      <a:lvl7pPr marL="914400" algn="ctr" rtl="0" fontAlgn="base">
        <a:spcBef>
          <a:spcPct val="0"/>
        </a:spcBef>
        <a:spcAft>
          <a:spcPct val="0"/>
        </a:spcAft>
        <a:defRPr sz="4400">
          <a:solidFill>
            <a:schemeClr val="tx2"/>
          </a:solidFill>
          <a:latin typeface="Arial" panose="02080604020202020204" pitchFamily="34" charset="0"/>
        </a:defRPr>
      </a:lvl7pPr>
      <a:lvl8pPr marL="1371600" algn="ctr" rtl="0" fontAlgn="base">
        <a:spcBef>
          <a:spcPct val="0"/>
        </a:spcBef>
        <a:spcAft>
          <a:spcPct val="0"/>
        </a:spcAft>
        <a:defRPr sz="4400">
          <a:solidFill>
            <a:schemeClr val="tx2"/>
          </a:solidFill>
          <a:latin typeface="Arial" panose="02080604020202020204" pitchFamily="34" charset="0"/>
        </a:defRPr>
      </a:lvl8pPr>
      <a:lvl9pPr marL="1828800" algn="ctr" rtl="0" fontAlgn="base">
        <a:spcBef>
          <a:spcPct val="0"/>
        </a:spcBef>
        <a:spcAft>
          <a:spcPct val="0"/>
        </a:spcAft>
        <a:defRPr sz="4400">
          <a:solidFill>
            <a:schemeClr val="tx2"/>
          </a:solidFill>
          <a:latin typeface="Arial" panose="02080604020202020204"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52880" y="2051050"/>
            <a:ext cx="5559425" cy="706755"/>
          </a:xfrm>
          <a:prstGeom prst="rect">
            <a:avLst/>
          </a:prstGeom>
        </p:spPr>
        <p:txBody>
          <a:bodyPr wrap="none">
            <a:spAutoFit/>
          </a:bodyPr>
          <a:lstStyle/>
          <a:p>
            <a:pPr algn="r"/>
            <a:r>
              <a:rPr lang="en-US" sz="4000" dirty="0">
                <a:solidFill>
                  <a:srgbClr val="FF0000"/>
                </a:solidFill>
                <a:latin typeface="+mj-lt"/>
                <a:cs typeface="+mj-lt"/>
              </a:rPr>
              <a:t>Mini-Project Approval</a:t>
            </a:r>
            <a:endParaRPr lang="en-US" sz="4000" dirty="0">
              <a:solidFill>
                <a:srgbClr val="FF0000"/>
              </a:solidFill>
              <a:latin typeface="+mj-lt"/>
              <a:cs typeface="+mj-lt"/>
            </a:endParaRPr>
          </a:p>
        </p:txBody>
      </p:sp>
      <p:sp>
        <p:nvSpPr>
          <p:cNvPr id="3" name="TextBox 2"/>
          <p:cNvSpPr txBox="1"/>
          <p:nvPr/>
        </p:nvSpPr>
        <p:spPr>
          <a:xfrm>
            <a:off x="381000" y="3276600"/>
            <a:ext cx="8458200" cy="2553335"/>
          </a:xfrm>
          <a:prstGeom prst="rect">
            <a:avLst/>
          </a:prstGeom>
          <a:noFill/>
        </p:spPr>
        <p:txBody>
          <a:bodyPr wrap="square" rtlCol="0">
            <a:spAutoFit/>
          </a:bodyPr>
          <a:lstStyle/>
          <a:p>
            <a:r>
              <a:rPr lang="en-US" sz="2000" dirty="0">
                <a:latin typeface="+mj-lt"/>
                <a:cs typeface="+mj-lt"/>
              </a:rPr>
              <a:t>Project Title	:    DROWSINESS DETECTION SYSTEM                       </a:t>
            </a:r>
            <a:endParaRPr lang="en-US" sz="2000" dirty="0">
              <a:latin typeface="+mj-lt"/>
              <a:cs typeface="+mj-lt"/>
            </a:endParaRPr>
          </a:p>
          <a:p>
            <a:endParaRPr lang="en-US" sz="2000" dirty="0">
              <a:latin typeface="+mj-lt"/>
              <a:cs typeface="+mj-lt"/>
            </a:endParaRPr>
          </a:p>
          <a:p>
            <a:r>
              <a:rPr lang="en-US" sz="2000" dirty="0">
                <a:latin typeface="+mj-lt"/>
                <a:cs typeface="+mj-lt"/>
              </a:rPr>
              <a:t>Project Guide	:    PROF RAMA DEVI                      </a:t>
            </a:r>
            <a:endParaRPr lang="en-US" sz="2000" dirty="0">
              <a:latin typeface="+mj-lt"/>
              <a:cs typeface="+mj-lt"/>
            </a:endParaRPr>
          </a:p>
          <a:p>
            <a:endParaRPr lang="en-US" sz="2000" dirty="0">
              <a:latin typeface="+mj-lt"/>
              <a:cs typeface="+mj-lt"/>
            </a:endParaRPr>
          </a:p>
          <a:p>
            <a:r>
              <a:rPr lang="en-US" sz="2000" dirty="0">
                <a:latin typeface="+mj-lt"/>
                <a:cs typeface="+mj-lt"/>
              </a:rPr>
              <a:t>Project Team 	:     </a:t>
            </a:r>
            <a:r>
              <a:rPr lang="en-US" sz="2000" dirty="0" err="1">
                <a:latin typeface="+mj-lt"/>
                <a:cs typeface="+mj-lt"/>
              </a:rPr>
              <a:t>Suryanarayan</a:t>
            </a:r>
            <a:r>
              <a:rPr lang="en-US" sz="2000" dirty="0">
                <a:latin typeface="+mj-lt"/>
                <a:cs typeface="+mj-lt"/>
              </a:rPr>
              <a:t> N,    PES1201700094</a:t>
            </a:r>
            <a:endParaRPr lang="en-US" sz="2000" dirty="0">
              <a:latin typeface="+mj-lt"/>
              <a:cs typeface="+mj-lt"/>
            </a:endParaRPr>
          </a:p>
          <a:p>
            <a:r>
              <a:rPr lang="en-US" sz="2000" dirty="0">
                <a:latin typeface="+mj-lt"/>
                <a:cs typeface="+mj-lt"/>
              </a:rPr>
              <a:t>		      Dheeraj D Gharde, PES1201700075</a:t>
            </a:r>
            <a:endParaRPr lang="en-US" sz="2000" dirty="0">
              <a:latin typeface="+mj-lt"/>
              <a:cs typeface="+mj-lt"/>
            </a:endParaRPr>
          </a:p>
          <a:p>
            <a:r>
              <a:rPr lang="en-US" sz="2000" dirty="0">
                <a:latin typeface="+mj-lt"/>
                <a:cs typeface="+mj-lt"/>
              </a:rPr>
              <a:t> </a:t>
            </a:r>
            <a:endParaRPr lang="en-US" sz="2000" dirty="0">
              <a:latin typeface="+mj-lt"/>
              <a:cs typeface="+mj-lt"/>
            </a:endParaRPr>
          </a:p>
          <a:p>
            <a:endParaRPr lang="en-IN" sz="2000" dirty="0">
              <a:latin typeface="+mj-lt"/>
              <a:cs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05660" y="3352800"/>
            <a:ext cx="3980815" cy="706755"/>
          </a:xfrm>
          <a:prstGeom prst="rect">
            <a:avLst/>
          </a:prstGeom>
        </p:spPr>
        <p:txBody>
          <a:bodyPr wrap="square">
            <a:spAutoFit/>
          </a:bodyPr>
          <a:lstStyle/>
          <a:p>
            <a:pPr algn="r"/>
            <a:r>
              <a:rPr lang="en-US" sz="4000" dirty="0">
                <a:solidFill>
                  <a:srgbClr val="FF0000"/>
                </a:solidFill>
                <a:latin typeface="+mj-lt"/>
                <a:cs typeface="+mj-lt"/>
              </a:rPr>
              <a:t>Thank You</a:t>
            </a:r>
            <a:endParaRPr lang="en-US" sz="4000" dirty="0">
              <a:solidFill>
                <a:srgbClr val="FF0000"/>
              </a:solidFill>
              <a:latin typeface="+mj-lt"/>
              <a:cs typeface="+mj-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24000" y="1581150"/>
            <a:ext cx="7620000" cy="36513"/>
          </a:xfrm>
          <a:prstGeom prst="rect">
            <a:avLst/>
          </a:prstGeom>
          <a:solidFill>
            <a:srgbClr val="33CCCC"/>
          </a:solidFill>
          <a:ln w="9525">
            <a:noFill/>
            <a:miter lim="800000"/>
          </a:ln>
        </p:spPr>
        <p:txBody>
          <a:bodyPr wrap="none" anchor="ctr"/>
          <a:lstStyle/>
          <a:p>
            <a:endParaRPr lang="en-US"/>
          </a:p>
        </p:txBody>
      </p:sp>
      <p:sp>
        <p:nvSpPr>
          <p:cNvPr id="3" name="Text Box 34"/>
          <p:cNvSpPr txBox="1">
            <a:spLocks noChangeArrowheads="1"/>
          </p:cNvSpPr>
          <p:nvPr/>
        </p:nvSpPr>
        <p:spPr bwMode="auto">
          <a:xfrm>
            <a:off x="2667000" y="1143000"/>
            <a:ext cx="6477000" cy="461665"/>
          </a:xfrm>
          <a:prstGeom prst="rect">
            <a:avLst/>
          </a:prstGeom>
          <a:noFill/>
          <a:ln w="9525">
            <a:noFill/>
            <a:miter lim="800000"/>
          </a:ln>
        </p:spPr>
        <p:txBody>
          <a:bodyPr wrap="square">
            <a:spAutoFit/>
          </a:bodyPr>
          <a:lstStyle/>
          <a:p>
            <a:pPr marL="342900" indent="-342900" algn="r" eaLnBrk="0" hangingPunct="0">
              <a:defRPr/>
            </a:pPr>
            <a:r>
              <a:rPr lang="en-US" sz="2400" dirty="0">
                <a:solidFill>
                  <a:srgbClr val="FF0000"/>
                </a:solidFill>
                <a:latin typeface="Trebuchet MS" pitchFamily="34" charset="0"/>
              </a:rPr>
              <a:t>Problem Statement </a:t>
            </a:r>
            <a:endParaRPr lang="en-US" sz="2400" dirty="0">
              <a:solidFill>
                <a:srgbClr val="FF0000"/>
              </a:solidFill>
              <a:latin typeface="Trebuchet MS" pitchFamily="34" charset="0"/>
            </a:endParaRPr>
          </a:p>
        </p:txBody>
      </p:sp>
      <p:sp>
        <p:nvSpPr>
          <p:cNvPr id="4" name="Content Placeholder 2"/>
          <p:cNvSpPr txBox="1"/>
          <p:nvPr/>
        </p:nvSpPr>
        <p:spPr>
          <a:xfrm>
            <a:off x="533400" y="1828800"/>
            <a:ext cx="8458200" cy="4724400"/>
          </a:xfrm>
          <a:prstGeom prst="rect">
            <a:avLst/>
          </a:prstGeom>
        </p:spPr>
        <p:txBody>
          <a:bodyPr/>
          <a:lstStyle/>
          <a:p>
            <a:r>
              <a:rPr lang="en-IN" sz="3600" b="1" dirty="0"/>
              <a:t>Drowsiness Detection</a:t>
            </a:r>
            <a:endParaRPr lang="en-IN" sz="3600" b="1" dirty="0"/>
          </a:p>
          <a:p>
            <a:endParaRPr lang="en-IN" sz="3600" b="1" dirty="0"/>
          </a:p>
          <a:p>
            <a:r>
              <a:rPr lang="en-US" dirty="0"/>
              <a:t>With a single inward facing camera, identify drowsiness based on </a:t>
            </a:r>
            <a:endParaRPr lang="en-US" dirty="0"/>
          </a:p>
          <a:p>
            <a:r>
              <a:rPr lang="en-US" dirty="0"/>
              <a:t>visual cues like eye closure, yawning, head-nodding and so on.</a:t>
            </a:r>
            <a:br>
              <a:rPr lang="en-US" dirty="0"/>
            </a:br>
            <a:br>
              <a:rPr lang="en-US" dirty="0"/>
            </a:br>
            <a:r>
              <a:rPr lang="en-US" dirty="0"/>
              <a:t>The uphill task is to NOT use any other sensor apart from camera, and using the camera for monitoring the  driver for fatigue.</a:t>
            </a:r>
            <a:endParaRPr lang="en-US" dirty="0"/>
          </a:p>
          <a:p>
            <a:endParaRPr lang="en-US" dirty="0"/>
          </a:p>
          <a:p>
            <a:br>
              <a:rPr lang="en-US" dirty="0"/>
            </a:br>
            <a:endParaRPr lang="en-IN" sz="2400" dirty="0">
              <a:solidFill>
                <a:srgbClr val="0000FF"/>
              </a:solidFill>
              <a:latin typeface="Trebuchet MS" pitchFamily="34" charset="0"/>
            </a:endParaRPr>
          </a:p>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0" lang="en-IN" sz="2000" b="0" i="0" u="none" strike="noStrike" kern="0" cap="none" spc="0" normalizeH="0" baseline="0" noProof="0" dirty="0">
              <a:ln>
                <a:noFill/>
              </a:ln>
              <a:solidFill>
                <a:schemeClr val="tx1"/>
              </a:solidFill>
              <a:effectLst/>
              <a:uLnTx/>
              <a:uFillTx/>
              <a:latin typeface="Trebuchet MS" pitchFamily="34" charset="0"/>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1524000" y="1581150"/>
            <a:ext cx="7620000" cy="36513"/>
          </a:xfrm>
          <a:prstGeom prst="rect">
            <a:avLst/>
          </a:prstGeom>
          <a:solidFill>
            <a:srgbClr val="33CCCC"/>
          </a:solidFill>
          <a:ln w="9525">
            <a:noFill/>
            <a:miter lim="800000"/>
          </a:ln>
        </p:spPr>
        <p:txBody>
          <a:bodyPr wrap="none" anchor="ctr"/>
          <a:lstStyle/>
          <a:p>
            <a:endParaRPr lang="en-US"/>
          </a:p>
        </p:txBody>
      </p:sp>
      <p:sp>
        <p:nvSpPr>
          <p:cNvPr id="13" name="Text Box 34"/>
          <p:cNvSpPr txBox="1">
            <a:spLocks noChangeArrowheads="1"/>
          </p:cNvSpPr>
          <p:nvPr/>
        </p:nvSpPr>
        <p:spPr bwMode="auto">
          <a:xfrm>
            <a:off x="1371600" y="1143000"/>
            <a:ext cx="7772400" cy="461665"/>
          </a:xfrm>
          <a:prstGeom prst="rect">
            <a:avLst/>
          </a:prstGeom>
          <a:noFill/>
          <a:ln w="9525">
            <a:noFill/>
            <a:miter lim="800000"/>
          </a:ln>
        </p:spPr>
        <p:txBody>
          <a:bodyPr wrap="square">
            <a:spAutoFit/>
          </a:bodyPr>
          <a:lstStyle/>
          <a:p>
            <a:pPr marL="342900" indent="-342900" algn="r" eaLnBrk="0" hangingPunct="0">
              <a:defRPr/>
            </a:pPr>
            <a:r>
              <a:rPr lang="en-US" sz="2400" dirty="0">
                <a:solidFill>
                  <a:srgbClr val="FF0000"/>
                </a:solidFill>
                <a:latin typeface="Trebuchet MS" pitchFamily="34" charset="0"/>
              </a:rPr>
              <a:t>Literature Survey</a:t>
            </a:r>
            <a:endParaRPr lang="en-US" sz="2400" dirty="0">
              <a:solidFill>
                <a:srgbClr val="FF0000"/>
              </a:solidFill>
              <a:latin typeface="Trebuchet MS" pitchFamily="34" charset="0"/>
            </a:endParaRPr>
          </a:p>
        </p:txBody>
      </p:sp>
      <p:sp>
        <p:nvSpPr>
          <p:cNvPr id="6" name="Content Placeholder 2"/>
          <p:cNvSpPr txBox="1"/>
          <p:nvPr/>
        </p:nvSpPr>
        <p:spPr>
          <a:xfrm>
            <a:off x="533400" y="1828800"/>
            <a:ext cx="8458200" cy="4724400"/>
          </a:xfrm>
          <a:prstGeom prst="rect">
            <a:avLst/>
          </a:prstGeom>
        </p:spPr>
        <p:txBody>
          <a:bodyPr/>
          <a:lstStyle/>
          <a:p>
            <a:pPr marL="342900" marR="0" lvl="0" indent="0" algn="just" defTabSz="914400" rtl="0" eaLnBrk="0" fontAlgn="base" latinLnBrk="0" hangingPunct="0">
              <a:lnSpc>
                <a:spcPct val="100000"/>
              </a:lnSpc>
              <a:spcBef>
                <a:spcPct val="20000"/>
              </a:spcBef>
              <a:spcAft>
                <a:spcPct val="0"/>
              </a:spcAft>
              <a:buClrTx/>
              <a:buSzTx/>
              <a:buNone/>
              <a:defRPr/>
            </a:pPr>
            <a:r>
              <a:rPr kumimoji="0" lang="x-none" altLang="en-IN" sz="2000" b="0" i="0" u="none" strike="noStrike" kern="1200" cap="none" spc="0" normalizeH="0" baseline="0" noProof="0" dirty="0">
                <a:ln>
                  <a:noFill/>
                </a:ln>
                <a:solidFill>
                  <a:schemeClr val="tx1"/>
                </a:solidFill>
                <a:effectLst/>
                <a:uLnTx/>
                <a:uFillTx/>
                <a:latin typeface="+mj-lt"/>
                <a:ea typeface="+mn-ea"/>
                <a:cs typeface="+mj-lt"/>
              </a:rPr>
              <a:t>P</a:t>
            </a:r>
            <a:r>
              <a:rPr kumimoji="0" lang="en-IN" sz="2000" b="0" i="0" u="none" strike="noStrike" kern="1200" cap="none" spc="0" normalizeH="0" baseline="0" noProof="0" dirty="0">
                <a:ln>
                  <a:noFill/>
                </a:ln>
                <a:solidFill>
                  <a:schemeClr val="tx1"/>
                </a:solidFill>
                <a:effectLst/>
                <a:uLnTx/>
                <a:uFillTx/>
                <a:latin typeface="+mj-lt"/>
                <a:ea typeface="+mn-ea"/>
                <a:cs typeface="+mj-lt"/>
              </a:rPr>
              <a:t>apers/references</a:t>
            </a:r>
            <a:r>
              <a:rPr kumimoji="0" lang="en-IN" sz="2000" b="0" i="0" u="none" strike="noStrike" kern="1200" cap="none" spc="0" normalizeH="0" noProof="0" dirty="0">
                <a:ln>
                  <a:noFill/>
                </a:ln>
                <a:solidFill>
                  <a:schemeClr val="tx1"/>
                </a:solidFill>
                <a:effectLst/>
                <a:uLnTx/>
                <a:uFillTx/>
                <a:latin typeface="+mj-lt"/>
                <a:ea typeface="+mn-ea"/>
                <a:cs typeface="+mj-lt"/>
              </a:rPr>
              <a:t> studied</a:t>
            </a:r>
            <a:endParaRPr kumimoji="0" lang="en-IN" sz="2000" b="0" i="0" u="none" strike="noStrike" kern="1200" cap="none" spc="0" normalizeH="0" baseline="0" noProof="0" dirty="0">
              <a:ln>
                <a:noFill/>
              </a:ln>
              <a:solidFill>
                <a:schemeClr val="tx1"/>
              </a:solidFill>
              <a:effectLst/>
              <a:uLnTx/>
              <a:uFillTx/>
              <a:latin typeface="+mj-lt"/>
              <a:ea typeface="+mn-ea"/>
              <a:cs typeface="+mj-lt"/>
            </a:endParaRPr>
          </a:p>
          <a:p>
            <a:pPr marL="1155700" marR="0" lvl="1" indent="-342900" algn="just" rtl="0" eaLnBrk="0" latinLnBrk="0" hangingPunct="0">
              <a:lnSpc>
                <a:spcPct val="100000"/>
              </a:lnSpc>
              <a:spcBef>
                <a:spcPct val="20000"/>
              </a:spcBef>
              <a:spcAft>
                <a:spcPct val="0"/>
              </a:spcAft>
              <a:buFont typeface="Arial" panose="02080604020202020204" pitchFamily="34" charset="0"/>
              <a:buChar char="•"/>
              <a:defRPr/>
            </a:pPr>
            <a:r>
              <a:rPr lang="en-IN" sz="2000" noProof="0" dirty="0">
                <a:solidFill>
                  <a:schemeClr val="tx1"/>
                </a:solidFill>
                <a:latin typeface="+mj-lt"/>
                <a:cs typeface="+mj-lt"/>
              </a:rPr>
              <a:t>Yawning Detection Using Embedded Smart Cameras</a:t>
            </a:r>
            <a:endParaRPr lang="en-IN" sz="2000" noProof="0" dirty="0">
              <a:solidFill>
                <a:schemeClr val="tx1"/>
              </a:solidFill>
              <a:latin typeface="+mj-lt"/>
              <a:cs typeface="+mj-lt"/>
            </a:endParaRPr>
          </a:p>
          <a:p>
            <a:pPr marL="1155700" marR="0" lvl="1" indent="-342900" algn="just" rtl="0" eaLnBrk="0" latinLnBrk="0" hangingPunct="0">
              <a:lnSpc>
                <a:spcPct val="100000"/>
              </a:lnSpc>
              <a:spcBef>
                <a:spcPct val="20000"/>
              </a:spcBef>
              <a:spcAft>
                <a:spcPct val="0"/>
              </a:spcAft>
              <a:buFont typeface="Arial" panose="02080604020202020204" pitchFamily="34" charset="0"/>
              <a:buChar char="•"/>
              <a:defRPr/>
            </a:pPr>
            <a:r>
              <a:rPr lang="x-none" altLang="en-IN" sz="2000" noProof="0" dirty="0">
                <a:solidFill>
                  <a:schemeClr val="tx1"/>
                </a:solidFill>
                <a:latin typeface="+mj-lt"/>
                <a:cs typeface="+mj-lt"/>
              </a:rPr>
              <a:t>Fatigue Detection using Smartphones</a:t>
            </a:r>
            <a:endParaRPr lang="x-none" altLang="en-IN" sz="2000" noProof="0" dirty="0">
              <a:solidFill>
                <a:schemeClr val="tx1"/>
              </a:solidFill>
              <a:latin typeface="+mj-lt"/>
              <a:cs typeface="+mj-lt"/>
            </a:endParaRPr>
          </a:p>
          <a:p>
            <a:pPr marL="1155700" marR="0" lvl="1" indent="-342900" algn="just" rtl="0" eaLnBrk="0" latinLnBrk="0" hangingPunct="0">
              <a:lnSpc>
                <a:spcPct val="100000"/>
              </a:lnSpc>
              <a:spcBef>
                <a:spcPct val="20000"/>
              </a:spcBef>
              <a:spcAft>
                <a:spcPct val="0"/>
              </a:spcAft>
              <a:buFont typeface="Arial" panose="02080604020202020204" pitchFamily="34" charset="0"/>
              <a:buChar char="•"/>
              <a:defRPr/>
            </a:pPr>
            <a:r>
              <a:rPr lang="x-none" altLang="en-IN" sz="2000" noProof="0" dirty="0">
                <a:solidFill>
                  <a:schemeClr val="tx1"/>
                </a:solidFill>
                <a:latin typeface="+mj-lt"/>
                <a:cs typeface="+mj-lt"/>
              </a:rPr>
              <a:t>Real Time Eye Blinking Detection and Tracking using Opencv</a:t>
            </a:r>
            <a:endParaRPr lang="x-none" altLang="en-IN" sz="2000" noProof="0" dirty="0">
              <a:solidFill>
                <a:schemeClr val="tx1"/>
              </a:solidFill>
              <a:latin typeface="+mj-lt"/>
              <a:cs typeface="+mj-lt"/>
            </a:endParaRPr>
          </a:p>
          <a:p>
            <a:pPr marL="1155700" marR="0" lvl="1" indent="-342900" algn="just" rtl="0" eaLnBrk="0" latinLnBrk="0" hangingPunct="0">
              <a:lnSpc>
                <a:spcPct val="100000"/>
              </a:lnSpc>
              <a:spcBef>
                <a:spcPct val="20000"/>
              </a:spcBef>
              <a:spcAft>
                <a:spcPct val="0"/>
              </a:spcAft>
              <a:buFont typeface="Arial" panose="02080604020202020204" pitchFamily="34" charset="0"/>
              <a:buChar char="•"/>
              <a:defRPr/>
            </a:pPr>
            <a:r>
              <a:rPr lang="en-IN" sz="2000" noProof="0" dirty="0">
                <a:solidFill>
                  <a:schemeClr val="tx1"/>
                </a:solidFill>
                <a:latin typeface="+mj-lt"/>
                <a:cs typeface="+mj-lt"/>
              </a:rPr>
              <a:t>Driver drowsiness detection using Behavioral</a:t>
            </a:r>
            <a:endParaRPr lang="en-IN" sz="2000" noProof="0" dirty="0">
              <a:solidFill>
                <a:schemeClr val="tx1"/>
              </a:solidFill>
              <a:latin typeface="+mj-lt"/>
              <a:cs typeface="+mj-lt"/>
            </a:endParaRPr>
          </a:p>
          <a:p>
            <a:pPr marL="1155700" marR="0" lvl="1" indent="-342900" algn="just" rtl="0" eaLnBrk="0" latinLnBrk="0" hangingPunct="0">
              <a:lnSpc>
                <a:spcPct val="100000"/>
              </a:lnSpc>
              <a:spcBef>
                <a:spcPct val="20000"/>
              </a:spcBef>
              <a:spcAft>
                <a:spcPct val="0"/>
              </a:spcAft>
              <a:buFont typeface="Arial" panose="02080604020202020204" pitchFamily="34" charset="0"/>
              <a:buChar char="•"/>
              <a:defRPr/>
            </a:pPr>
            <a:r>
              <a:rPr lang="x-none" altLang="en-IN" sz="2000" noProof="0" dirty="0">
                <a:solidFill>
                  <a:schemeClr val="tx1"/>
                </a:solidFill>
                <a:latin typeface="+mj-lt"/>
                <a:cs typeface="+mj-lt"/>
              </a:rPr>
              <a:t>M</a:t>
            </a:r>
            <a:r>
              <a:rPr lang="en-IN" sz="2000" noProof="0" dirty="0">
                <a:solidFill>
                  <a:schemeClr val="tx1"/>
                </a:solidFill>
                <a:latin typeface="+mj-lt"/>
                <a:cs typeface="+mj-lt"/>
              </a:rPr>
              <a:t>easures and machine learning techniques</a:t>
            </a:r>
            <a:endParaRPr lang="en-US" sz="2000" dirty="0">
              <a:solidFill>
                <a:schemeClr val="tx1"/>
              </a:solidFill>
              <a:latin typeface="+mj-lt"/>
              <a:cs typeface="+mj-lt"/>
            </a:endParaRPr>
          </a:p>
          <a:p>
            <a:pPr marL="1155700" marR="0" lvl="1" indent="-342900" algn="just" rtl="0" eaLnBrk="0" latinLnBrk="0" hangingPunct="0">
              <a:lnSpc>
                <a:spcPct val="100000"/>
              </a:lnSpc>
              <a:spcBef>
                <a:spcPct val="20000"/>
              </a:spcBef>
              <a:spcAft>
                <a:spcPct val="0"/>
              </a:spcAft>
              <a:buFont typeface="Arial" panose="02080604020202020204" pitchFamily="34" charset="0"/>
              <a:buChar char="•"/>
              <a:defRPr/>
            </a:pPr>
            <a:endParaRPr lang="en-US" sz="2000" dirty="0">
              <a:solidFill>
                <a:schemeClr val="tx1"/>
              </a:solidFill>
              <a:latin typeface="+mj-lt"/>
              <a:cs typeface="+mj-lt"/>
            </a:endParaRPr>
          </a:p>
          <a:p>
            <a:pPr marL="1155700" lvl="1" indent="-342900" algn="just" eaLnBrk="0" hangingPunct="0">
              <a:spcBef>
                <a:spcPct val="20000"/>
              </a:spcBef>
              <a:buFont typeface="Wingdings" panose="05000000000000000000" pitchFamily="2" charset="2"/>
              <a:buChar char="§"/>
              <a:defRPr/>
            </a:pPr>
            <a:endParaRPr lang="en-IN" sz="2400" dirty="0">
              <a:solidFill>
                <a:srgbClr val="0000FF"/>
              </a:solidFill>
              <a:latin typeface="+mj-lt"/>
              <a:cs typeface="+mj-lt"/>
            </a:endParaRPr>
          </a:p>
          <a:p>
            <a:pPr marL="989330" lvl="1" indent="-176530" algn="just" eaLnBrk="0" hangingPunct="0">
              <a:spcBef>
                <a:spcPct val="20000"/>
              </a:spcBef>
              <a:buFont typeface="Wingdings" panose="05000000000000000000" pitchFamily="2" charset="2"/>
              <a:buChar char="§"/>
              <a:defRPr/>
            </a:pPr>
            <a:endParaRPr lang="en-IN" sz="2400" dirty="0">
              <a:solidFill>
                <a:srgbClr val="0000FF"/>
              </a:solidFill>
              <a:latin typeface="Trebuchet MS" pitchFamily="34" charset="0"/>
            </a:endParaRPr>
          </a:p>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0" lang="en-IN" sz="2000" b="0" i="0" u="none" strike="noStrike" kern="0" cap="none" spc="0" normalizeH="0" baseline="0" noProof="0" dirty="0">
              <a:ln>
                <a:noFill/>
              </a:ln>
              <a:solidFill>
                <a:schemeClr val="tx1"/>
              </a:solidFill>
              <a:effectLst/>
              <a:uLnTx/>
              <a:uFillTx/>
              <a:latin typeface="Trebuchet MS" pitchFamily="34" charset="0"/>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93040" y="1721485"/>
            <a:ext cx="8392795" cy="3415030"/>
          </a:xfrm>
          <a:prstGeom prst="rect">
            <a:avLst/>
          </a:prstGeom>
          <a:noFill/>
        </p:spPr>
        <p:txBody>
          <a:bodyPr wrap="none" rtlCol="0" anchor="t">
            <a:spAutoFit/>
          </a:bodyPr>
          <a:p>
            <a:r>
              <a:rPr lang="en-US" dirty="0">
                <a:solidFill>
                  <a:srgbClr val="0000FF"/>
                </a:solidFill>
                <a:latin typeface="+mj-lt"/>
                <a:cs typeface="+mj-lt"/>
                <a:sym typeface="+mn-ea"/>
              </a:rPr>
              <a:t>List their shortcomings which made you think of this new solution</a:t>
            </a:r>
            <a:endParaRPr lang="en-US" dirty="0">
              <a:solidFill>
                <a:srgbClr val="0000FF"/>
              </a:solidFill>
              <a:latin typeface="+mj-lt"/>
              <a:cs typeface="+mj-lt"/>
              <a:sym typeface="+mn-ea"/>
            </a:endParaRPr>
          </a:p>
          <a:p>
            <a:endParaRPr lang="en-US"/>
          </a:p>
          <a:p>
            <a:pPr marL="285750" indent="-285750">
              <a:buFont typeface="Arial" panose="02080604020202020204" pitchFamily="34" charset="0"/>
              <a:buChar char="•"/>
            </a:pPr>
            <a:r>
              <a:rPr lang="x-none" altLang="en-US"/>
              <a:t>If we go through all the papers you'll see that The Implementation </a:t>
            </a:r>
            <a:br>
              <a:rPr lang="x-none" altLang="en-US"/>
            </a:br>
            <a:r>
              <a:rPr lang="x-none" altLang="en-US"/>
              <a:t>is very different from each other.</a:t>
            </a:r>
            <a:endParaRPr lang="x-none" altLang="en-US"/>
          </a:p>
          <a:p>
            <a:pPr marL="285750" indent="-285750">
              <a:buFont typeface="Arial" panose="02080604020202020204" pitchFamily="34" charset="0"/>
              <a:buChar char="•"/>
            </a:pPr>
            <a:r>
              <a:rPr lang="x-none" altLang="en-US"/>
              <a:t>The machine learning papers have used immense image processing </a:t>
            </a:r>
            <a:br>
              <a:rPr lang="x-none" altLang="en-US"/>
            </a:br>
            <a:r>
              <a:rPr lang="x-none" altLang="en-US"/>
              <a:t>which affects performance of the processor</a:t>
            </a:r>
            <a:endParaRPr lang="x-none" altLang="en-US"/>
          </a:p>
          <a:p>
            <a:pPr marL="285750" indent="-285750">
              <a:buFont typeface="Arial" panose="02080604020202020204" pitchFamily="34" charset="0"/>
              <a:buChar char="•"/>
            </a:pPr>
            <a:r>
              <a:rPr lang="x-none" altLang="en-US"/>
              <a:t>The papers which used EAR technique failed to implement any</a:t>
            </a:r>
            <a:br>
              <a:rPr lang="x-none" altLang="en-US"/>
            </a:br>
            <a:r>
              <a:rPr lang="x-none" altLang="en-US"/>
              <a:t>machine learning in them</a:t>
            </a:r>
            <a:endParaRPr lang="x-none" altLang="en-US"/>
          </a:p>
          <a:p>
            <a:pPr marL="285750" indent="-285750">
              <a:buFont typeface="Arial" panose="02080604020202020204" pitchFamily="34" charset="0"/>
              <a:buChar char="•"/>
            </a:pPr>
            <a:endParaRPr lang="x-none" altLang="en-US"/>
          </a:p>
          <a:p>
            <a:pPr marL="285750" indent="-285750">
              <a:buFont typeface="Arial" panose="02080604020202020204" pitchFamily="34" charset="0"/>
              <a:buChar char="•"/>
            </a:pPr>
            <a:r>
              <a:rPr lang="x-none" altLang="en-US"/>
              <a:t>So by implementin EAR and collecting dataset from the camera with </a:t>
            </a:r>
            <a:br>
              <a:rPr lang="x-none" altLang="en-US"/>
            </a:br>
            <a:r>
              <a:rPr lang="x-none" altLang="en-US"/>
              <a:t>this method, we can save performance for the ML algorithms to work</a:t>
            </a:r>
            <a:br>
              <a:rPr lang="x-none" altLang="en-US"/>
            </a:br>
            <a:r>
              <a:rPr lang="x-none" altLang="en-US"/>
              <a:t>faster and overall increase accuracy as this is detection in real time</a:t>
            </a:r>
            <a:endParaRPr lang="x-none"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1524000" y="1581150"/>
            <a:ext cx="7620000" cy="36513"/>
          </a:xfrm>
          <a:prstGeom prst="rect">
            <a:avLst/>
          </a:prstGeom>
          <a:solidFill>
            <a:srgbClr val="33CCCC"/>
          </a:solidFill>
          <a:ln w="9525">
            <a:noFill/>
            <a:miter lim="800000"/>
          </a:ln>
        </p:spPr>
        <p:txBody>
          <a:bodyPr wrap="none" anchor="ctr"/>
          <a:lstStyle/>
          <a:p>
            <a:endParaRPr lang="en-US"/>
          </a:p>
        </p:txBody>
      </p:sp>
      <p:sp>
        <p:nvSpPr>
          <p:cNvPr id="10" name="Content Placeholder 2"/>
          <p:cNvSpPr txBox="1"/>
          <p:nvPr/>
        </p:nvSpPr>
        <p:spPr>
          <a:xfrm>
            <a:off x="76200" y="1828800"/>
            <a:ext cx="8387918" cy="4724400"/>
          </a:xfrm>
          <a:prstGeom prst="rect">
            <a:avLst/>
          </a:prstGeom>
        </p:spPr>
        <p:txBody>
          <a:bodyPr/>
          <a:lstStyle/>
          <a:p>
            <a:pPr marL="1085850" marR="0" lvl="1" indent="-285750" algn="just" defTabSz="914400" rtl="0" eaLnBrk="0" fontAlgn="base" latinLnBrk="0" hangingPunct="0">
              <a:lnSpc>
                <a:spcPct val="100000"/>
              </a:lnSpc>
              <a:spcBef>
                <a:spcPct val="20000"/>
              </a:spcBef>
              <a:spcAft>
                <a:spcPct val="0"/>
              </a:spcAft>
              <a:buClrTx/>
              <a:buSzTx/>
              <a:buFont typeface="Arial" panose="02080604020202020204" pitchFamily="34" charset="0"/>
              <a:buChar char="•"/>
              <a:defRPr/>
            </a:pPr>
            <a:r>
              <a:rPr lang="en-IN" sz="1800" dirty="0">
                <a:solidFill>
                  <a:schemeClr val="tx1"/>
                </a:solidFill>
                <a:latin typeface="+mj-lt"/>
                <a:cs typeface="+mj-lt"/>
              </a:rPr>
              <a:t>At first we would like to locate the eyes of the driver and make </a:t>
            </a:r>
            <a:r>
              <a:rPr lang="x-none" altLang="en-IN" sz="1800" dirty="0">
                <a:solidFill>
                  <a:schemeClr val="tx1"/>
                </a:solidFill>
                <a:latin typeface="+mj-lt"/>
                <a:cs typeface="+mj-lt"/>
              </a:rPr>
              <a:t>	</a:t>
            </a:r>
            <a:r>
              <a:rPr lang="en-IN" sz="1800" dirty="0">
                <a:solidFill>
                  <a:schemeClr val="tx1"/>
                </a:solidFill>
                <a:latin typeface="+mj-lt"/>
                <a:cs typeface="+mj-lt"/>
              </a:rPr>
              <a:t>sure to fix on eye aspects so that blink detection is made </a:t>
            </a:r>
            <a:r>
              <a:rPr lang="x-none" altLang="en-IN" sz="1800" dirty="0">
                <a:solidFill>
                  <a:schemeClr val="tx1"/>
                </a:solidFill>
                <a:latin typeface="+mj-lt"/>
                <a:cs typeface="+mj-lt"/>
              </a:rPr>
              <a:t>	</a:t>
            </a:r>
            <a:r>
              <a:rPr lang="en-IN" sz="1800" dirty="0">
                <a:solidFill>
                  <a:schemeClr val="tx1"/>
                </a:solidFill>
                <a:latin typeface="+mj-lt"/>
                <a:cs typeface="+mj-lt"/>
              </a:rPr>
              <a:t>easier</a:t>
            </a:r>
            <a:endParaRPr lang="en-IN" sz="1800" dirty="0">
              <a:solidFill>
                <a:schemeClr val="tx1"/>
              </a:solidFill>
              <a:latin typeface="+mj-lt"/>
              <a:cs typeface="+mj-lt"/>
            </a:endParaRPr>
          </a:p>
          <a:p>
            <a:pPr marL="1098550" lvl="1" indent="-285750" algn="just" eaLnBrk="0" hangingPunct="0">
              <a:spcBef>
                <a:spcPct val="20000"/>
              </a:spcBef>
              <a:buFont typeface="Arial" panose="02080604020202020204" pitchFamily="34" charset="0"/>
              <a:buChar char="•"/>
              <a:defRPr/>
            </a:pPr>
            <a:r>
              <a:rPr lang="en-IN" sz="1800" dirty="0">
                <a:solidFill>
                  <a:schemeClr val="tx1"/>
                </a:solidFill>
                <a:latin typeface="+mj-lt"/>
                <a:cs typeface="+mj-lt"/>
              </a:rPr>
              <a:t>Track them for the first 20 mins to collect it in a dataset as eyes vary per person and chances of someone feeling drowsy is extremely rare during this period </a:t>
            </a:r>
            <a:endParaRPr lang="en-IN" sz="1800" dirty="0">
              <a:solidFill>
                <a:schemeClr val="tx1"/>
              </a:solidFill>
              <a:latin typeface="+mj-lt"/>
              <a:cs typeface="+mj-lt"/>
            </a:endParaRPr>
          </a:p>
          <a:p>
            <a:pPr marL="1098550" lvl="1" indent="-285750" algn="just" eaLnBrk="0" hangingPunct="0">
              <a:spcBef>
                <a:spcPct val="20000"/>
              </a:spcBef>
              <a:buFont typeface="Arial" panose="02080604020202020204" pitchFamily="34" charset="0"/>
              <a:buChar char="•"/>
              <a:defRPr/>
            </a:pPr>
            <a:r>
              <a:rPr lang="en-IN" sz="1800" dirty="0">
                <a:solidFill>
                  <a:schemeClr val="tx1"/>
                </a:solidFill>
                <a:latin typeface="+mj-lt"/>
                <a:cs typeface="+mj-lt"/>
              </a:rPr>
              <a:t>Later we can start testing the live footage with our collected dataset and using machine algorithms and optimising them, we can improve accuracy of the detection</a:t>
            </a:r>
            <a:endParaRPr lang="en-IN" sz="1800" dirty="0">
              <a:solidFill>
                <a:schemeClr val="tx1"/>
              </a:solidFill>
              <a:latin typeface="+mj-lt"/>
              <a:cs typeface="+mj-lt"/>
            </a:endParaRPr>
          </a:p>
          <a:p>
            <a:pPr marL="1098550" lvl="1" indent="-285750" algn="just" eaLnBrk="0" hangingPunct="0">
              <a:spcBef>
                <a:spcPct val="20000"/>
              </a:spcBef>
              <a:buFont typeface="Arial" panose="02080604020202020204" pitchFamily="34" charset="0"/>
              <a:buChar char="•"/>
              <a:defRPr/>
            </a:pPr>
            <a:r>
              <a:rPr lang="en-IN" sz="1800" dirty="0">
                <a:solidFill>
                  <a:schemeClr val="tx1"/>
                </a:solidFill>
                <a:latin typeface="+mj-lt"/>
                <a:cs typeface="+mj-lt"/>
              </a:rPr>
              <a:t>If permitted to use an infrared sensor and an Arduino, it’ll help us in giving a clear image during </a:t>
            </a:r>
            <a:r>
              <a:rPr lang="en-IN" sz="1800" dirty="0" err="1">
                <a:solidFill>
                  <a:schemeClr val="tx1"/>
                </a:solidFill>
                <a:latin typeface="+mj-lt"/>
                <a:cs typeface="+mj-lt"/>
              </a:rPr>
              <a:t>nightime</a:t>
            </a:r>
            <a:r>
              <a:rPr lang="en-IN" sz="1800" dirty="0">
                <a:solidFill>
                  <a:schemeClr val="tx1"/>
                </a:solidFill>
                <a:latin typeface="+mj-lt"/>
                <a:cs typeface="+mj-lt"/>
              </a:rPr>
              <a:t> and drivers do tend to be more drowsy at that time</a:t>
            </a:r>
            <a:endParaRPr lang="en-IN" sz="1800" dirty="0">
              <a:solidFill>
                <a:schemeClr val="tx1"/>
              </a:solidFill>
              <a:latin typeface="+mj-lt"/>
              <a:cs typeface="+mj-lt"/>
            </a:endParaRPr>
          </a:p>
          <a:p>
            <a:pPr marL="1270000" lvl="1" indent="-457200" algn="just" eaLnBrk="0" hangingPunct="0">
              <a:spcBef>
                <a:spcPct val="20000"/>
              </a:spcBef>
              <a:buFont typeface="Arial" panose="02080604020202020204" pitchFamily="34" charset="0"/>
              <a:buChar char="•"/>
              <a:defRPr/>
            </a:pPr>
            <a:endParaRPr lang="en-IN" sz="2800" dirty="0">
              <a:solidFill>
                <a:schemeClr val="tx1"/>
              </a:solidFill>
              <a:latin typeface="+mj-lt"/>
              <a:cs typeface="+mj-lt"/>
            </a:endParaRPr>
          </a:p>
          <a:p>
            <a:pPr marL="1155700" lvl="1" indent="-342900" algn="just" eaLnBrk="0" hangingPunct="0">
              <a:spcBef>
                <a:spcPct val="20000"/>
              </a:spcBef>
              <a:buFont typeface="Wingdings" panose="05000000000000000000" pitchFamily="2" charset="2"/>
              <a:buChar char="§"/>
              <a:defRPr/>
            </a:pPr>
            <a:endParaRPr lang="en-IN" sz="2400" dirty="0">
              <a:solidFill>
                <a:schemeClr val="tx1"/>
              </a:solidFill>
              <a:latin typeface="Trebuchet MS" pitchFamily="34" charset="0"/>
            </a:endParaRPr>
          </a:p>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0" lang="en-IN" sz="2400" b="0" i="0" u="none" strike="noStrike" kern="0" cap="none" spc="0" normalizeH="0" baseline="0" noProof="0" dirty="0">
              <a:ln>
                <a:noFill/>
              </a:ln>
              <a:solidFill>
                <a:schemeClr val="tx1"/>
              </a:solidFill>
              <a:effectLst/>
              <a:uLnTx/>
              <a:uFillTx/>
              <a:latin typeface="Trebuchet MS" pitchFamily="34" charset="0"/>
              <a:ea typeface="+mn-ea"/>
              <a:cs typeface="+mn-cs"/>
            </a:endParaRPr>
          </a:p>
        </p:txBody>
      </p:sp>
      <p:sp>
        <p:nvSpPr>
          <p:cNvPr id="14" name="Text Box 34"/>
          <p:cNvSpPr txBox="1">
            <a:spLocks noChangeArrowheads="1"/>
          </p:cNvSpPr>
          <p:nvPr/>
        </p:nvSpPr>
        <p:spPr bwMode="auto">
          <a:xfrm>
            <a:off x="2667000" y="1143000"/>
            <a:ext cx="6477000" cy="461665"/>
          </a:xfrm>
          <a:prstGeom prst="rect">
            <a:avLst/>
          </a:prstGeom>
          <a:noFill/>
          <a:ln w="9525">
            <a:noFill/>
            <a:miter lim="800000"/>
          </a:ln>
        </p:spPr>
        <p:txBody>
          <a:bodyPr wrap="square">
            <a:spAutoFit/>
          </a:bodyPr>
          <a:lstStyle/>
          <a:p>
            <a:pPr marL="342900" indent="-342900" algn="r" eaLnBrk="0" hangingPunct="0">
              <a:defRPr/>
            </a:pPr>
            <a:r>
              <a:rPr lang="en-US" sz="2400" dirty="0">
                <a:solidFill>
                  <a:srgbClr val="FF0000"/>
                </a:solidFill>
                <a:latin typeface="Trebuchet MS" pitchFamily="34" charset="0"/>
              </a:rPr>
              <a:t>Proposed Solution</a:t>
            </a:r>
            <a:endParaRPr lang="en-US" sz="2400" dirty="0">
              <a:solidFill>
                <a:srgbClr val="FF0000"/>
              </a:solidFill>
              <a:latin typeface="Trebuchet MS"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1524000" y="1581150"/>
            <a:ext cx="7620000" cy="36513"/>
          </a:xfrm>
          <a:prstGeom prst="rect">
            <a:avLst/>
          </a:prstGeom>
          <a:solidFill>
            <a:srgbClr val="33CCCC"/>
          </a:solidFill>
          <a:ln w="9525">
            <a:noFill/>
            <a:miter lim="800000"/>
          </a:ln>
        </p:spPr>
        <p:txBody>
          <a:bodyPr wrap="none" anchor="ctr"/>
          <a:lstStyle/>
          <a:p>
            <a:endParaRPr lang="en-US"/>
          </a:p>
        </p:txBody>
      </p:sp>
      <p:sp>
        <p:nvSpPr>
          <p:cNvPr id="13" name="Text Box 34"/>
          <p:cNvSpPr txBox="1">
            <a:spLocks noChangeArrowheads="1"/>
          </p:cNvSpPr>
          <p:nvPr/>
        </p:nvSpPr>
        <p:spPr bwMode="auto">
          <a:xfrm>
            <a:off x="1371600" y="1143000"/>
            <a:ext cx="7772400" cy="461665"/>
          </a:xfrm>
          <a:prstGeom prst="rect">
            <a:avLst/>
          </a:prstGeom>
          <a:noFill/>
          <a:ln w="9525">
            <a:noFill/>
            <a:miter lim="800000"/>
          </a:ln>
        </p:spPr>
        <p:txBody>
          <a:bodyPr wrap="square">
            <a:spAutoFit/>
          </a:bodyPr>
          <a:lstStyle/>
          <a:p>
            <a:pPr marL="342900" indent="-342900" algn="r" eaLnBrk="0" hangingPunct="0">
              <a:defRPr/>
            </a:pPr>
            <a:r>
              <a:rPr lang="en-US" sz="2400" dirty="0">
                <a:solidFill>
                  <a:srgbClr val="FF0000"/>
                </a:solidFill>
                <a:latin typeface="Trebuchet MS" pitchFamily="34" charset="0"/>
              </a:rPr>
              <a:t>Technologies / Methodologies </a:t>
            </a:r>
            <a:endParaRPr lang="en-US" sz="2400" dirty="0">
              <a:solidFill>
                <a:srgbClr val="FF0000"/>
              </a:solidFill>
              <a:latin typeface="Trebuchet MS" pitchFamily="34" charset="0"/>
            </a:endParaRPr>
          </a:p>
        </p:txBody>
      </p:sp>
      <p:sp>
        <p:nvSpPr>
          <p:cNvPr id="6" name="Content Placeholder 2"/>
          <p:cNvSpPr txBox="1"/>
          <p:nvPr/>
        </p:nvSpPr>
        <p:spPr>
          <a:xfrm>
            <a:off x="533400" y="1828800"/>
            <a:ext cx="7896860" cy="4724400"/>
          </a:xfrm>
          <a:prstGeom prst="rect">
            <a:avLst/>
          </a:prstGeom>
        </p:spPr>
        <p:txBody>
          <a:bodyPr/>
          <a:lstStyle/>
          <a:p>
            <a:pPr marL="342900" marR="0" lvl="0" indent="12700" algn="just" defTabSz="914400" rtl="0" eaLnBrk="0" fontAlgn="base" latinLnBrk="0" hangingPunct="0">
              <a:lnSpc>
                <a:spcPct val="100000"/>
              </a:lnSpc>
              <a:spcBef>
                <a:spcPct val="20000"/>
              </a:spcBef>
              <a:spcAft>
                <a:spcPct val="0"/>
              </a:spcAft>
              <a:buClrTx/>
              <a:buSzTx/>
              <a:buFontTx/>
              <a:buNone/>
              <a:defRPr/>
            </a:pPr>
            <a:endParaRPr lang="en-IN" sz="2000">
              <a:solidFill>
                <a:schemeClr val="tx1"/>
              </a:solidFill>
              <a:latin typeface="+mj-lt"/>
              <a:cs typeface="+mj-lt"/>
            </a:endParaRPr>
          </a:p>
          <a:p>
            <a:pPr marL="1155700" lvl="1" indent="-342900" algn="just" eaLnBrk="0" hangingPunct="0">
              <a:spcBef>
                <a:spcPct val="20000"/>
              </a:spcBef>
              <a:buFont typeface="Arial" panose="02080604020202020204" pitchFamily="34" charset="0"/>
              <a:buChar char="•"/>
              <a:defRPr/>
            </a:pPr>
            <a:r>
              <a:rPr lang="x-none" altLang="en-IN" sz="2000">
                <a:solidFill>
                  <a:schemeClr val="tx1"/>
                </a:solidFill>
                <a:latin typeface="+mj-lt"/>
                <a:cs typeface="+mj-lt"/>
              </a:rPr>
              <a:t>Everything will done in python as its very friendly to machine learning </a:t>
            </a:r>
            <a:endParaRPr lang="x-none" altLang="en-IN" sz="2000">
              <a:solidFill>
                <a:schemeClr val="tx1"/>
              </a:solidFill>
              <a:latin typeface="+mj-lt"/>
              <a:cs typeface="+mj-lt"/>
            </a:endParaRPr>
          </a:p>
          <a:p>
            <a:pPr marL="1155700" lvl="1" indent="-342900" algn="just" eaLnBrk="0" hangingPunct="0">
              <a:spcBef>
                <a:spcPct val="20000"/>
              </a:spcBef>
              <a:buFont typeface="Arial" panose="02080604020202020204" pitchFamily="34" charset="0"/>
              <a:buChar char="•"/>
              <a:defRPr/>
            </a:pPr>
            <a:r>
              <a:rPr lang="x-none" altLang="en-IN" sz="2000">
                <a:solidFill>
                  <a:schemeClr val="tx1"/>
                </a:solidFill>
                <a:latin typeface="+mj-lt"/>
                <a:cs typeface="+mj-lt"/>
              </a:rPr>
              <a:t>The TensorFlow and Numpy library for the complicated math functions</a:t>
            </a:r>
            <a:endParaRPr lang="x-none" altLang="en-IN" sz="2000">
              <a:solidFill>
                <a:schemeClr val="tx1"/>
              </a:solidFill>
              <a:latin typeface="+mj-lt"/>
              <a:cs typeface="+mj-lt"/>
            </a:endParaRPr>
          </a:p>
          <a:p>
            <a:pPr marL="1155700" lvl="1" indent="-342900" algn="just" eaLnBrk="0" hangingPunct="0">
              <a:spcBef>
                <a:spcPct val="20000"/>
              </a:spcBef>
              <a:buFont typeface="Arial" panose="02080604020202020204" pitchFamily="34" charset="0"/>
              <a:buChar char="•"/>
              <a:defRPr/>
            </a:pPr>
            <a:r>
              <a:rPr lang="x-none" altLang="en-IN" sz="2000">
                <a:solidFill>
                  <a:schemeClr val="tx1"/>
                </a:solidFill>
                <a:latin typeface="+mj-lt"/>
                <a:cs typeface="+mj-lt"/>
              </a:rPr>
              <a:t>Opencv library for image processing and blink detection</a:t>
            </a:r>
            <a:endParaRPr lang="x-none" altLang="en-IN" sz="2000">
              <a:solidFill>
                <a:schemeClr val="tx1"/>
              </a:solidFill>
              <a:latin typeface="+mj-lt"/>
              <a:cs typeface="+mj-lt"/>
            </a:endParaRPr>
          </a:p>
          <a:p>
            <a:pPr marL="1155700" lvl="1" indent="-342900" algn="just" eaLnBrk="0" hangingPunct="0">
              <a:spcBef>
                <a:spcPct val="20000"/>
              </a:spcBef>
              <a:buFont typeface="Arial" panose="02080604020202020204" pitchFamily="34" charset="0"/>
              <a:buChar char="•"/>
              <a:defRPr/>
            </a:pPr>
            <a:r>
              <a:rPr lang="en-US" sz="2000" dirty="0">
                <a:latin typeface="+mj-lt"/>
                <a:cs typeface="+mj-lt"/>
                <a:sym typeface="+mn-ea"/>
              </a:rPr>
              <a:t>The </a:t>
            </a:r>
            <a:r>
              <a:rPr lang="x-none" altLang="en-US" sz="2000" dirty="0">
                <a:latin typeface="+mj-lt"/>
                <a:cs typeface="+mj-lt"/>
                <a:sym typeface="+mn-ea"/>
              </a:rPr>
              <a:t>DLIB</a:t>
            </a:r>
            <a:r>
              <a:rPr lang="en-US" sz="2000" dirty="0">
                <a:latin typeface="+mj-lt"/>
                <a:cs typeface="+mj-lt"/>
                <a:sym typeface="+mn-ea"/>
              </a:rPr>
              <a:t> library converts the face to an indexable list which make sit easier to access the eye regions.</a:t>
            </a:r>
            <a:endParaRPr lang="x-none" altLang="en-IN" sz="2000">
              <a:solidFill>
                <a:schemeClr val="tx1"/>
              </a:solidFill>
              <a:latin typeface="+mj-lt"/>
              <a:cs typeface="+mj-lt"/>
            </a:endParaRPr>
          </a:p>
          <a:p>
            <a:pPr marL="1155700" lvl="1" indent="-342900" algn="just" eaLnBrk="0" hangingPunct="0">
              <a:spcBef>
                <a:spcPct val="20000"/>
              </a:spcBef>
              <a:buFont typeface="Arial" panose="02080604020202020204" pitchFamily="34" charset="0"/>
              <a:buChar char="•"/>
              <a:defRPr/>
            </a:pPr>
            <a:endParaRPr lang="x-none" altLang="en-IN" sz="2000">
              <a:solidFill>
                <a:schemeClr val="tx1"/>
              </a:solidFill>
              <a:latin typeface="+mj-lt"/>
              <a:cs typeface="+mj-lt"/>
            </a:endParaRPr>
          </a:p>
          <a:p>
            <a:pPr marL="1155700" lvl="1" indent="-342900" algn="just" eaLnBrk="0" hangingPunct="0">
              <a:spcBef>
                <a:spcPct val="20000"/>
              </a:spcBef>
              <a:buFont typeface="Arial" panose="02080604020202020204" pitchFamily="34" charset="0"/>
              <a:buChar char="•"/>
              <a:defRPr/>
            </a:pPr>
            <a:endParaRPr lang="en-IN" sz="2000" dirty="0">
              <a:solidFill>
                <a:srgbClr val="0000FF"/>
              </a:solidFill>
              <a:latin typeface="+mj-lt"/>
              <a:cs typeface="+mj-lt"/>
            </a:endParaRPr>
          </a:p>
          <a:p>
            <a:pPr marL="1155700" lvl="1" indent="-342900" algn="just" eaLnBrk="0" hangingPunct="0">
              <a:spcBef>
                <a:spcPct val="20000"/>
              </a:spcBef>
              <a:defRPr/>
            </a:pPr>
            <a:endParaRPr lang="en-IN" sz="2000" dirty="0">
              <a:solidFill>
                <a:srgbClr val="0000FF"/>
              </a:solidFill>
              <a:latin typeface="+mj-lt"/>
              <a:cs typeface="+mj-lt"/>
            </a:endParaRPr>
          </a:p>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0" lang="en-IN" sz="2000" b="0" i="0" u="none" strike="noStrike" kern="0" cap="none" spc="0" normalizeH="0" baseline="0" noProof="0" dirty="0">
              <a:ln>
                <a:noFill/>
              </a:ln>
              <a:solidFill>
                <a:srgbClr val="0000FF"/>
              </a:solidFill>
              <a:effectLst/>
              <a:uLnTx/>
              <a:uFillTx/>
              <a:latin typeface="+mj-lt"/>
              <a:ea typeface="+mn-ea"/>
              <a:cs typeface="+mj-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1524000" y="1581150"/>
            <a:ext cx="7620000" cy="36513"/>
          </a:xfrm>
          <a:prstGeom prst="rect">
            <a:avLst/>
          </a:prstGeom>
          <a:solidFill>
            <a:srgbClr val="33CCCC"/>
          </a:solidFill>
          <a:ln w="9525">
            <a:noFill/>
            <a:miter lim="800000"/>
          </a:ln>
        </p:spPr>
        <p:txBody>
          <a:bodyPr wrap="none" anchor="ctr"/>
          <a:lstStyle/>
          <a:p>
            <a:endParaRPr lang="en-US"/>
          </a:p>
        </p:txBody>
      </p:sp>
      <p:sp>
        <p:nvSpPr>
          <p:cNvPr id="13" name="Text Box 34"/>
          <p:cNvSpPr txBox="1">
            <a:spLocks noChangeArrowheads="1"/>
          </p:cNvSpPr>
          <p:nvPr/>
        </p:nvSpPr>
        <p:spPr bwMode="auto">
          <a:xfrm>
            <a:off x="1371600" y="1143000"/>
            <a:ext cx="7772400" cy="461665"/>
          </a:xfrm>
          <a:prstGeom prst="rect">
            <a:avLst/>
          </a:prstGeom>
          <a:noFill/>
          <a:ln w="9525">
            <a:noFill/>
            <a:miter lim="800000"/>
          </a:ln>
        </p:spPr>
        <p:txBody>
          <a:bodyPr wrap="square">
            <a:spAutoFit/>
          </a:bodyPr>
          <a:lstStyle/>
          <a:p>
            <a:pPr marL="342900" indent="-342900" algn="r" eaLnBrk="0" hangingPunct="0">
              <a:defRPr/>
            </a:pPr>
            <a:r>
              <a:rPr lang="en-US" sz="2400" dirty="0">
                <a:solidFill>
                  <a:srgbClr val="FF0000"/>
                </a:solidFill>
                <a:latin typeface="Trebuchet MS" pitchFamily="34" charset="0"/>
              </a:rPr>
              <a:t>Technologies / Methodologies </a:t>
            </a:r>
            <a:endParaRPr lang="en-US" sz="2400" dirty="0">
              <a:solidFill>
                <a:srgbClr val="FF0000"/>
              </a:solidFill>
              <a:latin typeface="Trebuchet MS" pitchFamily="34" charset="0"/>
            </a:endParaRPr>
          </a:p>
        </p:txBody>
      </p:sp>
      <p:sp>
        <p:nvSpPr>
          <p:cNvPr id="6" name="Content Placeholder 2"/>
          <p:cNvSpPr txBox="1"/>
          <p:nvPr/>
        </p:nvSpPr>
        <p:spPr>
          <a:xfrm>
            <a:off x="304800" y="1828800"/>
            <a:ext cx="8229600" cy="4724400"/>
          </a:xfrm>
          <a:prstGeom prst="rect">
            <a:avLst/>
          </a:prstGeom>
        </p:spPr>
        <p:txBody>
          <a:bodyPr/>
          <a:lstStyle/>
          <a:p>
            <a:pPr marL="1078230" lvl="1" indent="-265430" eaLnBrk="0" hangingPunct="0">
              <a:spcBef>
                <a:spcPct val="20000"/>
              </a:spcBef>
              <a:defRPr/>
            </a:pPr>
            <a:endParaRPr lang="en-US" sz="1800" dirty="0">
              <a:solidFill>
                <a:schemeClr val="tx1"/>
              </a:solidFill>
              <a:latin typeface="+mj-lt"/>
              <a:cs typeface="+mj-lt"/>
            </a:endParaRPr>
          </a:p>
          <a:p>
            <a:pPr marL="1098550" lvl="1" indent="-285750" eaLnBrk="0" hangingPunct="0">
              <a:spcBef>
                <a:spcPct val="20000"/>
              </a:spcBef>
              <a:buFont typeface="Arial" panose="02080604020202020204" pitchFamily="34" charset="0"/>
              <a:buChar char="•"/>
              <a:defRPr/>
            </a:pPr>
            <a:r>
              <a:rPr lang="en-US" sz="1800" dirty="0">
                <a:solidFill>
                  <a:schemeClr val="tx1"/>
                </a:solidFill>
                <a:latin typeface="+mj-lt"/>
                <a:cs typeface="+mj-lt"/>
              </a:rPr>
              <a:t>EAR(Eye Aspect Ratio) </a:t>
            </a:r>
            <a:r>
              <a:rPr lang="x-none" altLang="en-US" sz="1800" dirty="0">
                <a:solidFill>
                  <a:schemeClr val="tx1"/>
                </a:solidFill>
                <a:latin typeface="+mj-lt"/>
                <a:cs typeface="+mj-lt"/>
              </a:rPr>
              <a:t>				      </a:t>
            </a:r>
            <a:r>
              <a:rPr lang="en-US" sz="1800" dirty="0">
                <a:solidFill>
                  <a:schemeClr val="tx1"/>
                </a:solidFill>
                <a:latin typeface="+mj-lt"/>
                <a:cs typeface="+mj-lt"/>
              </a:rPr>
              <a:t>We are using EAR to detect the blinking, it is just a simple mathematical equation and is faster to compute, it is close to zero when the eyes are closed.</a:t>
            </a:r>
            <a:endParaRPr lang="en-US" sz="1800" dirty="0">
              <a:solidFill>
                <a:schemeClr val="tx1"/>
              </a:solidFill>
              <a:latin typeface="+mj-lt"/>
              <a:cs typeface="+mj-lt"/>
            </a:endParaRPr>
          </a:p>
          <a:p>
            <a:pPr marL="1098550" lvl="1" indent="-285750" eaLnBrk="0" hangingPunct="0">
              <a:spcBef>
                <a:spcPct val="20000"/>
              </a:spcBef>
              <a:buFont typeface="Arial" panose="02080604020202020204" pitchFamily="34" charset="0"/>
              <a:buChar char="•"/>
              <a:defRPr/>
            </a:pPr>
            <a:r>
              <a:rPr lang="x-none" altLang="en-US" sz="1800" dirty="0">
                <a:solidFill>
                  <a:schemeClr val="tx1"/>
                </a:solidFill>
                <a:latin typeface="+mj-lt"/>
                <a:cs typeface="+mj-lt"/>
              </a:rPr>
              <a:t>Both CNN and SVM as our ML algorithms.We have decided to use atleast two algorithms parallely and take the average .But it all depends on how we optimise it or how good the algorithm is best suited for our problem.</a:t>
            </a:r>
            <a:endParaRPr lang="x-none" altLang="en-US" sz="1800" dirty="0">
              <a:solidFill>
                <a:schemeClr val="tx1"/>
              </a:solidFill>
              <a:latin typeface="+mj-lt"/>
              <a:cs typeface="+mj-lt"/>
            </a:endParaRPr>
          </a:p>
          <a:p>
            <a:pPr marL="1098550" lvl="1" indent="-285750" eaLnBrk="0" hangingPunct="0">
              <a:spcBef>
                <a:spcPct val="20000"/>
              </a:spcBef>
              <a:buFont typeface="Arial" panose="02080604020202020204" pitchFamily="34" charset="0"/>
              <a:buChar char="•"/>
              <a:defRPr/>
            </a:pPr>
            <a:endParaRPr lang="x-none" altLang="en-US" sz="1800" dirty="0">
              <a:solidFill>
                <a:schemeClr val="tx1"/>
              </a:solidFill>
              <a:latin typeface="+mj-lt"/>
              <a:cs typeface="+mj-lt"/>
            </a:endParaRPr>
          </a:p>
          <a:p>
            <a:pPr marL="1098550" lvl="1" indent="-285750" eaLnBrk="0" hangingPunct="0">
              <a:spcBef>
                <a:spcPct val="20000"/>
              </a:spcBef>
              <a:buFont typeface="Arial" panose="02080604020202020204" pitchFamily="34" charset="0"/>
              <a:buChar char="•"/>
              <a:defRPr/>
            </a:pPr>
            <a:endParaRPr lang="en-US" sz="1800" dirty="0">
              <a:solidFill>
                <a:schemeClr val="tx1"/>
              </a:solidFill>
              <a:latin typeface="+mj-lt"/>
              <a:cs typeface="+mj-lt"/>
            </a:endParaRPr>
          </a:p>
          <a:p>
            <a:pPr marL="812800" lvl="1" eaLnBrk="0" hangingPunct="0">
              <a:spcBef>
                <a:spcPct val="20000"/>
              </a:spcBef>
              <a:defRPr/>
            </a:pPr>
            <a:endParaRPr kumimoji="0" lang="en-US" sz="1800" b="0" i="0" u="none" strike="noStrike" kern="0" cap="none" spc="0" normalizeH="0" baseline="0" noProof="0" dirty="0">
              <a:ln>
                <a:noFill/>
              </a:ln>
              <a:solidFill>
                <a:schemeClr val="tx1"/>
              </a:solidFill>
              <a:effectLst/>
              <a:uLnTx/>
              <a:uFillTx/>
              <a:latin typeface="+mj-lt"/>
              <a:ea typeface="+mn-ea"/>
              <a:cs typeface="+mj-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1524000" y="1581150"/>
            <a:ext cx="7620000" cy="36513"/>
          </a:xfrm>
          <a:prstGeom prst="rect">
            <a:avLst/>
          </a:prstGeom>
          <a:solidFill>
            <a:srgbClr val="33CCCC"/>
          </a:solidFill>
          <a:ln w="9525">
            <a:noFill/>
            <a:miter lim="800000"/>
          </a:ln>
        </p:spPr>
        <p:txBody>
          <a:bodyPr wrap="none" anchor="ctr"/>
          <a:lstStyle/>
          <a:p>
            <a:endParaRPr lang="en-US"/>
          </a:p>
        </p:txBody>
      </p:sp>
      <p:sp>
        <p:nvSpPr>
          <p:cNvPr id="13" name="Text Box 34"/>
          <p:cNvSpPr txBox="1">
            <a:spLocks noChangeArrowheads="1"/>
          </p:cNvSpPr>
          <p:nvPr/>
        </p:nvSpPr>
        <p:spPr bwMode="auto">
          <a:xfrm>
            <a:off x="1371600" y="1143000"/>
            <a:ext cx="7772400" cy="461665"/>
          </a:xfrm>
          <a:prstGeom prst="rect">
            <a:avLst/>
          </a:prstGeom>
          <a:noFill/>
          <a:ln w="9525">
            <a:noFill/>
            <a:miter lim="800000"/>
          </a:ln>
        </p:spPr>
        <p:txBody>
          <a:bodyPr wrap="square">
            <a:spAutoFit/>
          </a:bodyPr>
          <a:lstStyle/>
          <a:p>
            <a:pPr marL="342900" indent="-342900" algn="r" eaLnBrk="0" hangingPunct="0">
              <a:defRPr/>
            </a:pPr>
            <a:r>
              <a:rPr lang="en-US" sz="2400" dirty="0">
                <a:solidFill>
                  <a:srgbClr val="FF0000"/>
                </a:solidFill>
                <a:latin typeface="Trebuchet MS" pitchFamily="34" charset="0"/>
              </a:rPr>
              <a:t>Technologies / Methodologies </a:t>
            </a:r>
            <a:endParaRPr lang="en-US" sz="2400" dirty="0">
              <a:solidFill>
                <a:srgbClr val="FF0000"/>
              </a:solidFill>
              <a:latin typeface="Trebuchet MS" pitchFamily="34" charset="0"/>
            </a:endParaRPr>
          </a:p>
        </p:txBody>
      </p:sp>
      <p:sp>
        <p:nvSpPr>
          <p:cNvPr id="6" name="Content Placeholder 2"/>
          <p:cNvSpPr txBox="1"/>
          <p:nvPr/>
        </p:nvSpPr>
        <p:spPr>
          <a:xfrm>
            <a:off x="342900" y="1617663"/>
            <a:ext cx="8458200" cy="4724400"/>
          </a:xfrm>
          <a:prstGeom prst="rect">
            <a:avLst/>
          </a:prstGeom>
        </p:spPr>
        <p:txBody>
          <a:bodyPr/>
          <a:lstStyle/>
          <a:p>
            <a:pPr marL="1078230" lvl="1" indent="-265430" algn="just" eaLnBrk="0" hangingPunct="0">
              <a:spcBef>
                <a:spcPct val="20000"/>
              </a:spcBef>
              <a:defRPr/>
            </a:pPr>
            <a:endParaRPr lang="en-IN" sz="2400" dirty="0">
              <a:solidFill>
                <a:srgbClr val="0000FF"/>
              </a:solidFill>
              <a:latin typeface="Trebuchet MS" pitchFamily="34" charset="0"/>
            </a:endParaRPr>
          </a:p>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0" lang="en-IN" sz="2000" b="0" i="0" u="none" strike="noStrike" kern="0" cap="none" spc="0" normalizeH="0" baseline="0" noProof="0" dirty="0">
              <a:ln>
                <a:noFill/>
              </a:ln>
              <a:solidFill>
                <a:schemeClr val="tx1"/>
              </a:solidFill>
              <a:effectLst/>
              <a:uLnTx/>
              <a:uFillTx/>
              <a:latin typeface="Trebuchet MS" pitchFamily="34" charset="0"/>
              <a:ea typeface="+mn-ea"/>
              <a:cs typeface="+mn-cs"/>
            </a:endParaRPr>
          </a:p>
        </p:txBody>
      </p:sp>
      <p:sp>
        <p:nvSpPr>
          <p:cNvPr id="2" name="Rectangle 1"/>
          <p:cNvSpPr/>
          <p:nvPr/>
        </p:nvSpPr>
        <p:spPr>
          <a:xfrm>
            <a:off x="262890" y="1617980"/>
            <a:ext cx="8746490" cy="4399915"/>
          </a:xfrm>
          <a:prstGeom prst="rect">
            <a:avLst/>
          </a:prstGeom>
        </p:spPr>
        <p:txBody>
          <a:bodyPr wrap="square">
            <a:spAutoFit/>
          </a:bodyPr>
          <a:lstStyle/>
          <a:p>
            <a:r>
              <a:rPr lang="en-US" sz="1400" dirty="0">
                <a:latin typeface="+mj-lt"/>
                <a:cs typeface="+mj-lt"/>
              </a:rPr>
              <a:t>Video capturing: Video frames from a fixed camera or a smartphone are broken down into a series of images. The video frames are taken in such a manner that only the face of the driver is captured.</a:t>
            </a:r>
            <a:endParaRPr lang="en-US" sz="1400" dirty="0">
              <a:latin typeface="+mj-lt"/>
              <a:cs typeface="+mj-lt"/>
            </a:endParaRPr>
          </a:p>
          <a:p>
            <a:endParaRPr lang="en-US" sz="1400" dirty="0">
              <a:latin typeface="+mj-lt"/>
              <a:cs typeface="+mj-lt"/>
            </a:endParaRPr>
          </a:p>
          <a:p>
            <a:r>
              <a:rPr lang="en-US" sz="1400" dirty="0">
                <a:latin typeface="+mj-lt"/>
                <a:cs typeface="+mj-lt"/>
              </a:rPr>
              <a:t>Face Detection: The second stage typically aims to detect the face in the image frames. Viola and Jones is the most used algorithm to detect the driver’s face from the image.</a:t>
            </a:r>
            <a:endParaRPr lang="en-US" sz="1400" dirty="0">
              <a:latin typeface="+mj-lt"/>
              <a:cs typeface="+mj-lt"/>
            </a:endParaRPr>
          </a:p>
          <a:p>
            <a:r>
              <a:rPr lang="en-US" sz="1400" dirty="0">
                <a:latin typeface="+mj-lt"/>
                <a:cs typeface="+mj-lt"/>
              </a:rPr>
              <a:t>However, when CNNs are used, the whole image is typically fed to a network that have multiple filters and features are automatically extracted. CNNs combine the two stages of</a:t>
            </a:r>
            <a:endParaRPr lang="en-US" sz="1400" dirty="0">
              <a:latin typeface="+mj-lt"/>
              <a:cs typeface="+mj-lt"/>
            </a:endParaRPr>
          </a:p>
          <a:p>
            <a:r>
              <a:rPr lang="en-US" sz="1400" dirty="0">
                <a:latin typeface="+mj-lt"/>
                <a:cs typeface="+mj-lt"/>
              </a:rPr>
              <a:t>detecting the face and feature extraction.</a:t>
            </a:r>
            <a:endParaRPr lang="en-US" sz="1400" dirty="0">
              <a:latin typeface="+mj-lt"/>
              <a:cs typeface="+mj-lt"/>
            </a:endParaRPr>
          </a:p>
          <a:p>
            <a:endParaRPr lang="en-US" sz="1400" dirty="0">
              <a:latin typeface="+mj-lt"/>
              <a:cs typeface="+mj-lt"/>
            </a:endParaRPr>
          </a:p>
          <a:p>
            <a:r>
              <a:rPr lang="en-US" sz="1400" dirty="0">
                <a:latin typeface="+mj-lt"/>
                <a:cs typeface="+mj-lt"/>
              </a:rPr>
              <a:t>Feature Extraction: If face detection is applied, features are usually extracted using different methods such as landmark localization</a:t>
            </a:r>
            <a:endParaRPr lang="en-US" sz="1400" dirty="0">
              <a:latin typeface="+mj-lt"/>
              <a:cs typeface="+mj-lt"/>
            </a:endParaRPr>
          </a:p>
          <a:p>
            <a:endParaRPr lang="en-US" sz="1400" dirty="0">
              <a:latin typeface="+mj-lt"/>
              <a:cs typeface="+mj-lt"/>
            </a:endParaRPr>
          </a:p>
          <a:p>
            <a:r>
              <a:rPr lang="en-US" sz="1400" dirty="0">
                <a:latin typeface="+mj-lt"/>
                <a:cs typeface="+mj-lt"/>
              </a:rPr>
              <a:t>Feature Analysis: Extracted features can then be processed further, as is the case for PERCLOS or EAR for eye analysis or mouth-based methods for yawning detection.</a:t>
            </a:r>
            <a:endParaRPr lang="en-US" sz="1400" dirty="0">
              <a:latin typeface="+mj-lt"/>
              <a:cs typeface="+mj-lt"/>
            </a:endParaRPr>
          </a:p>
          <a:p>
            <a:endParaRPr lang="en-US" sz="1400" dirty="0">
              <a:latin typeface="+mj-lt"/>
              <a:cs typeface="+mj-lt"/>
            </a:endParaRPr>
          </a:p>
          <a:p>
            <a:r>
              <a:rPr lang="en-US" sz="1400" dirty="0">
                <a:latin typeface="+mj-lt"/>
                <a:cs typeface="+mj-lt"/>
              </a:rPr>
              <a:t>Classification: The classification stage consists of classifiers that are used for decision-making on the level of drowsiness in a driver. If the classifier detects traits of drowsiness based on the weighted parameters, then an alarm will be activated suggesting that a driver takes a break.</a:t>
            </a:r>
            <a:endParaRPr lang="en-US" sz="1400" dirty="0">
              <a:latin typeface="+mj-lt"/>
              <a:cs typeface="+mj-lt"/>
            </a:endParaRPr>
          </a:p>
          <a:p>
            <a:endParaRPr lang="en-US" sz="1400" dirty="0">
              <a:latin typeface="+mj-lt"/>
              <a:cs typeface="+mj-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1524000" y="1581150"/>
            <a:ext cx="7620000" cy="36513"/>
          </a:xfrm>
          <a:prstGeom prst="rect">
            <a:avLst/>
          </a:prstGeom>
          <a:solidFill>
            <a:srgbClr val="33CCCC"/>
          </a:solidFill>
          <a:ln w="9525">
            <a:noFill/>
            <a:miter lim="800000"/>
          </a:ln>
        </p:spPr>
        <p:txBody>
          <a:bodyPr wrap="none" anchor="ctr"/>
          <a:lstStyle/>
          <a:p>
            <a:endParaRPr lang="en-US"/>
          </a:p>
        </p:txBody>
      </p:sp>
      <p:sp>
        <p:nvSpPr>
          <p:cNvPr id="13" name="Text Box 34"/>
          <p:cNvSpPr txBox="1">
            <a:spLocks noChangeArrowheads="1"/>
          </p:cNvSpPr>
          <p:nvPr/>
        </p:nvSpPr>
        <p:spPr bwMode="auto">
          <a:xfrm>
            <a:off x="1371600" y="1143000"/>
            <a:ext cx="7772400" cy="461665"/>
          </a:xfrm>
          <a:prstGeom prst="rect">
            <a:avLst/>
          </a:prstGeom>
          <a:noFill/>
          <a:ln w="9525">
            <a:noFill/>
            <a:miter lim="800000"/>
          </a:ln>
        </p:spPr>
        <p:txBody>
          <a:bodyPr wrap="square">
            <a:spAutoFit/>
          </a:bodyPr>
          <a:lstStyle/>
          <a:p>
            <a:pPr marL="342900" indent="-342900" algn="r" eaLnBrk="0" hangingPunct="0">
              <a:defRPr/>
            </a:pPr>
            <a:r>
              <a:rPr lang="en-US" sz="2400" dirty="0">
                <a:solidFill>
                  <a:srgbClr val="FF0000"/>
                </a:solidFill>
                <a:latin typeface="Trebuchet MS" pitchFamily="34" charset="0"/>
              </a:rPr>
              <a:t>Project Timelines &amp; Plan</a:t>
            </a:r>
            <a:endParaRPr lang="en-US" sz="2400" dirty="0">
              <a:solidFill>
                <a:srgbClr val="FF0000"/>
              </a:solidFill>
              <a:latin typeface="Trebuchet MS" pitchFamily="34" charset="0"/>
            </a:endParaRPr>
          </a:p>
        </p:txBody>
      </p:sp>
      <p:sp>
        <p:nvSpPr>
          <p:cNvPr id="6" name="Content Placeholder 2"/>
          <p:cNvSpPr txBox="1"/>
          <p:nvPr/>
        </p:nvSpPr>
        <p:spPr>
          <a:xfrm>
            <a:off x="433705" y="1617980"/>
            <a:ext cx="8276590" cy="5090160"/>
          </a:xfrm>
          <a:prstGeom prst="rect">
            <a:avLst/>
          </a:prstGeom>
        </p:spPr>
        <p:txBody>
          <a:bodyPr/>
          <a:lstStyle/>
          <a:p>
            <a:pPr marL="685800" marR="0" lvl="0" indent="-342900" algn="just" defTabSz="914400" rtl="0" eaLnBrk="0" fontAlgn="base" latinLnBrk="0" hangingPunct="0">
              <a:lnSpc>
                <a:spcPct val="100000"/>
              </a:lnSpc>
              <a:spcBef>
                <a:spcPct val="20000"/>
              </a:spcBef>
              <a:spcAft>
                <a:spcPct val="0"/>
              </a:spcAft>
              <a:buClrTx/>
              <a:buSzTx/>
              <a:buFont typeface="Arial" panose="02080604020202020204" pitchFamily="34" charset="0"/>
              <a:buChar char="•"/>
              <a:defRPr/>
            </a:pPr>
            <a:r>
              <a:rPr lang="x-none" altLang="en-IN" sz="2000" dirty="0">
                <a:solidFill>
                  <a:schemeClr val="tx1"/>
                </a:solidFill>
                <a:latin typeface="+mj-lt"/>
                <a:cs typeface="+mj-lt"/>
              </a:rPr>
              <a:t>Since this project is also for the competition, we will be finishing it before mid april before the competition ends.</a:t>
            </a:r>
            <a:endParaRPr lang="x-none" altLang="en-IN" sz="2000" dirty="0">
              <a:solidFill>
                <a:schemeClr val="tx1"/>
              </a:solidFill>
              <a:latin typeface="+mj-lt"/>
              <a:cs typeface="+mj-lt"/>
            </a:endParaRPr>
          </a:p>
          <a:p>
            <a:pPr marL="685800" marR="0" lvl="0" indent="-342900" algn="just" defTabSz="914400" rtl="0" eaLnBrk="0" fontAlgn="base" latinLnBrk="0" hangingPunct="0">
              <a:lnSpc>
                <a:spcPct val="100000"/>
              </a:lnSpc>
              <a:spcBef>
                <a:spcPct val="20000"/>
              </a:spcBef>
              <a:spcAft>
                <a:spcPct val="0"/>
              </a:spcAft>
              <a:buClrTx/>
              <a:buSzTx/>
              <a:buFont typeface="Arial" panose="02080604020202020204" pitchFamily="34" charset="0"/>
              <a:buChar char="•"/>
              <a:defRPr/>
            </a:pPr>
            <a:r>
              <a:rPr lang="x-none" altLang="en-IN" sz="2000" dirty="0">
                <a:solidFill>
                  <a:schemeClr val="tx1"/>
                </a:solidFill>
                <a:latin typeface="+mj-lt"/>
                <a:cs typeface="+mj-lt"/>
              </a:rPr>
              <a:t>Initial 2 Weeks just for researching papers and finding out flaws in them and thinking of solutions and also to revise our knowledge on ML, Tensorflow library and Opencv</a:t>
            </a:r>
            <a:endParaRPr lang="x-none" altLang="en-IN" sz="2000" dirty="0">
              <a:solidFill>
                <a:schemeClr val="tx1"/>
              </a:solidFill>
              <a:latin typeface="+mj-lt"/>
              <a:cs typeface="+mj-lt"/>
            </a:endParaRPr>
          </a:p>
          <a:p>
            <a:pPr marL="685800" marR="0" lvl="0" indent="-342900" algn="just" defTabSz="914400" rtl="0" eaLnBrk="0" fontAlgn="base" latinLnBrk="0" hangingPunct="0">
              <a:lnSpc>
                <a:spcPct val="100000"/>
              </a:lnSpc>
              <a:spcBef>
                <a:spcPct val="20000"/>
              </a:spcBef>
              <a:spcAft>
                <a:spcPct val="0"/>
              </a:spcAft>
              <a:buClrTx/>
              <a:buSzTx/>
              <a:buFont typeface="Arial" panose="02080604020202020204" pitchFamily="34" charset="0"/>
              <a:buChar char="•"/>
              <a:defRPr/>
            </a:pPr>
            <a:r>
              <a:rPr lang="x-none" altLang="en-IN" sz="2000" dirty="0">
                <a:solidFill>
                  <a:schemeClr val="tx1"/>
                </a:solidFill>
                <a:latin typeface="+mj-lt"/>
                <a:cs typeface="+mj-lt"/>
              </a:rPr>
              <a:t>Excluding the one week for internals, the next 4 weeks thoroughly on applying our concepts in code and trying out new techniques</a:t>
            </a:r>
            <a:endParaRPr lang="x-none" altLang="en-IN" sz="2000" dirty="0">
              <a:solidFill>
                <a:schemeClr val="tx1"/>
              </a:solidFill>
              <a:latin typeface="+mj-lt"/>
              <a:cs typeface="+mj-lt"/>
            </a:endParaRPr>
          </a:p>
          <a:p>
            <a:pPr marL="685800" marR="0" lvl="0" indent="-342900" algn="just" defTabSz="914400" rtl="0" eaLnBrk="0" fontAlgn="base" latinLnBrk="0" hangingPunct="0">
              <a:lnSpc>
                <a:spcPct val="100000"/>
              </a:lnSpc>
              <a:spcBef>
                <a:spcPct val="20000"/>
              </a:spcBef>
              <a:spcAft>
                <a:spcPct val="0"/>
              </a:spcAft>
              <a:buClrTx/>
              <a:buSzTx/>
              <a:buFont typeface="Arial" panose="02080604020202020204" pitchFamily="34" charset="0"/>
              <a:buChar char="•"/>
              <a:defRPr/>
            </a:pPr>
            <a:r>
              <a:rPr lang="x-none" altLang="en-IN" sz="2000" dirty="0">
                <a:solidFill>
                  <a:schemeClr val="tx1"/>
                </a:solidFill>
                <a:latin typeface="+mj-lt"/>
                <a:cs typeface="+mj-lt"/>
              </a:rPr>
              <a:t>The last 2 weeks will be more focused on fine tuning our code and along with feedbacks and insights, modifying it and preparing it for the competition.</a:t>
            </a:r>
            <a:endParaRPr lang="x-none" altLang="en-IN" sz="2000" dirty="0">
              <a:solidFill>
                <a:schemeClr val="tx1"/>
              </a:solidFill>
              <a:latin typeface="+mj-lt"/>
              <a:cs typeface="+mj-lt"/>
            </a:endParaRPr>
          </a:p>
          <a:p>
            <a:pPr marL="685800" marR="0" lvl="0" indent="-342900" algn="just" defTabSz="914400" rtl="0" eaLnBrk="0" fontAlgn="base" latinLnBrk="0" hangingPunct="0">
              <a:lnSpc>
                <a:spcPct val="100000"/>
              </a:lnSpc>
              <a:spcBef>
                <a:spcPct val="20000"/>
              </a:spcBef>
              <a:spcAft>
                <a:spcPct val="0"/>
              </a:spcAft>
              <a:buClrTx/>
              <a:buSzTx/>
              <a:buFont typeface="Arial" panose="02080604020202020204" pitchFamily="34" charset="0"/>
              <a:buChar char="•"/>
              <a:defRPr/>
            </a:pPr>
            <a:r>
              <a:rPr lang="x-none" altLang="en-IN" sz="2000" kern="0" dirty="0">
                <a:solidFill>
                  <a:schemeClr val="tx1"/>
                </a:solidFill>
                <a:latin typeface="+mj-lt"/>
                <a:cs typeface="+mj-lt"/>
              </a:rPr>
              <a:t>Initially </a:t>
            </a:r>
            <a:r>
              <a:rPr lang="en-IN" sz="2000" kern="0" dirty="0">
                <a:solidFill>
                  <a:schemeClr val="tx1"/>
                </a:solidFill>
                <a:latin typeface="+mj-lt"/>
                <a:cs typeface="+mj-lt"/>
              </a:rPr>
              <a:t>One of us will be more oriented towards Computer Vision and the other will be optimising the Machine Learning Algorithms.</a:t>
            </a:r>
            <a:r>
              <a:rPr lang="x-none" altLang="en-IN" sz="2000" kern="0" dirty="0">
                <a:solidFill>
                  <a:schemeClr val="tx1"/>
                </a:solidFill>
                <a:latin typeface="+mj-lt"/>
                <a:cs typeface="+mj-lt"/>
              </a:rPr>
              <a:t>But by the end, each of us will know enough to explain the code on their own.</a:t>
            </a:r>
            <a:endParaRPr lang="x-none" altLang="en-IN" sz="2000" kern="0" dirty="0">
              <a:solidFill>
                <a:schemeClr val="tx1"/>
              </a:solidFill>
              <a:latin typeface="+mj-lt"/>
              <a:cs typeface="+mj-lt"/>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4754</Words>
  <Application>WPS Presentation</Application>
  <PresentationFormat>On-screen Show (4:3)</PresentationFormat>
  <Paragraphs>98</Paragraphs>
  <Slides>10</Slides>
  <Notes>6</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10</vt:i4>
      </vt:variant>
    </vt:vector>
  </HeadingPairs>
  <TitlesOfParts>
    <vt:vector size="23" baseType="lpstr">
      <vt:lpstr>Arial</vt:lpstr>
      <vt:lpstr>SimSun</vt:lpstr>
      <vt:lpstr>Wingdings</vt:lpstr>
      <vt:lpstr>Trebuchet MS</vt:lpstr>
      <vt:lpstr>DejaVu Sans</vt:lpstr>
      <vt:lpstr>Operating instructions</vt:lpstr>
      <vt:lpstr>Daniel</vt:lpstr>
      <vt:lpstr>微软雅黑</vt:lpstr>
      <vt:lpstr>Droid Sans Fallback</vt:lpstr>
      <vt:lpstr>Arial Unicode MS</vt:lpstr>
      <vt:lpstr>Calibri</vt:lpstr>
      <vt:lpstr>Arimo</vt:lpstr>
      <vt:lpstr>Default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KTwo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Profile PPT</dc:title>
  <dc:creator>Anant R Koppar</dc:creator>
  <cp:lastModifiedBy>surya</cp:lastModifiedBy>
  <cp:revision>753</cp:revision>
  <dcterms:created xsi:type="dcterms:W3CDTF">2019-02-10T03:33:06Z</dcterms:created>
  <dcterms:modified xsi:type="dcterms:W3CDTF">2019-02-10T03:33:06Z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KSOProductBuildVer">
    <vt:lpwstr>1033-10.1.0.6757</vt:lpwstr>
  </property>
</Properties>
</file>