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8" r:id="rId2"/>
    <p:sldId id="548" r:id="rId3"/>
    <p:sldId id="536" r:id="rId4"/>
    <p:sldId id="535" r:id="rId5"/>
    <p:sldId id="541" r:id="rId6"/>
    <p:sldId id="551" r:id="rId7"/>
    <p:sldId id="550" r:id="rId8"/>
    <p:sldId id="546" r:id="rId9"/>
    <p:sldId id="545" r:id="rId10"/>
    <p:sldId id="549" r:id="rId11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6811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919" y="2286000"/>
            <a:ext cx="5116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Mini-Project Approval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itchFamily="34" charset="0"/>
              </a:rPr>
              <a:t>Project Title	:    DROWSINESS DETECTION SYSTEM                       </a:t>
            </a:r>
          </a:p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>
                <a:latin typeface="Trebuchet MS" pitchFamily="34" charset="0"/>
              </a:rPr>
              <a:t>Project Guide	:        PROF RAMA DEVI                      </a:t>
            </a:r>
          </a:p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>
                <a:latin typeface="Trebuchet MS" pitchFamily="34" charset="0"/>
              </a:rPr>
              <a:t>Project Team 	:  ( </a:t>
            </a:r>
            <a:r>
              <a:rPr lang="en-US" sz="2000" dirty="0" err="1">
                <a:latin typeface="Trebuchet MS" pitchFamily="34" charset="0"/>
              </a:rPr>
              <a:t>Suryanarayan</a:t>
            </a:r>
            <a:r>
              <a:rPr lang="en-US" sz="2000" dirty="0">
                <a:latin typeface="Trebuchet MS" pitchFamily="34" charset="0"/>
              </a:rPr>
              <a:t> N, PES1201700094</a:t>
            </a:r>
          </a:p>
          <a:p>
            <a:r>
              <a:rPr lang="en-US" sz="2000" dirty="0">
                <a:latin typeface="Trebuchet MS" pitchFamily="34" charset="0"/>
              </a:rPr>
              <a:t>		      Dheeraj D Gharde, PES1201700075)</a:t>
            </a:r>
          </a:p>
          <a:p>
            <a:r>
              <a:rPr lang="en-US" sz="2000" dirty="0">
                <a:latin typeface="Trebuchet MS" pitchFamily="34" charset="0"/>
              </a:rPr>
              <a:t> </a:t>
            </a:r>
          </a:p>
          <a:p>
            <a:endParaRPr lang="en-IN" sz="20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r>
              <a:rPr lang="en-IN" sz="3600" b="1" dirty="0"/>
              <a:t>Drowsiness Detection</a:t>
            </a:r>
          </a:p>
          <a:p>
            <a:endParaRPr lang="en-IN" sz="3600" b="1" dirty="0"/>
          </a:p>
          <a:p>
            <a:r>
              <a:rPr lang="en-US" dirty="0"/>
              <a:t>With a single inward facing camera, identify drowsiness based on </a:t>
            </a:r>
          </a:p>
          <a:p>
            <a:r>
              <a:rPr lang="en-US" dirty="0"/>
              <a:t>visual cues like eye closure, yawning, head-nodding and so 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uphill task is to NOT use any other sensor apart from camera, and using the camera for monitoring the  driver for fatigue.</a:t>
            </a:r>
          </a:p>
          <a:p>
            <a:endParaRPr lang="en-US" dirty="0"/>
          </a:p>
          <a:p>
            <a:br>
              <a:rPr lang="en-US" dirty="0"/>
            </a:b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List the papers/references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studied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noProof="0" dirty="0">
                <a:solidFill>
                  <a:srgbClr val="0000FF"/>
                </a:solidFill>
                <a:latin typeface="Trebuchet MS" pitchFamily="34" charset="0"/>
              </a:rPr>
              <a:t>Explain the papers/references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List their shortcomings which made you think of this new solution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At the least 3-4 papers/references/competitors need to be studied and presented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" y="1828800"/>
            <a:ext cx="8387918" cy="4724400"/>
          </a:xfrm>
          <a:prstGeom prst="rect">
            <a:avLst/>
          </a:prstGeom>
        </p:spPr>
        <p:txBody>
          <a:bodyPr/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1600" dirty="0">
                <a:solidFill>
                  <a:srgbClr val="0000FF"/>
                </a:solidFill>
                <a:latin typeface="Trebuchet MS" pitchFamily="34" charset="0"/>
              </a:rPr>
              <a:t>	At first we would like to locate the eyes of the driver and make sure to fix on 	eye aspects so that blink detection is made easier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1600" dirty="0">
                <a:solidFill>
                  <a:srgbClr val="0000FF"/>
                </a:solidFill>
                <a:latin typeface="Trebuchet MS" pitchFamily="34" charset="0"/>
              </a:rPr>
              <a:t>Track them for the first 20 mins to collect it in a dataset as eyes vary per person and chances of someone feeling drowsy is extremely rare during this period 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1600" dirty="0">
                <a:solidFill>
                  <a:srgbClr val="0000FF"/>
                </a:solidFill>
                <a:latin typeface="Trebuchet MS" pitchFamily="34" charset="0"/>
              </a:rPr>
              <a:t>Later we can start testing the live footage with our collected dataset and using machine algorithms and optimising them, we can improve accuracy of the detection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1600" dirty="0">
                <a:solidFill>
                  <a:srgbClr val="0000FF"/>
                </a:solidFill>
                <a:latin typeface="Trebuchet MS" pitchFamily="34" charset="0"/>
              </a:rPr>
              <a:t>If permitted to use an infrared sensor and an Arduino, it’ll help us in giving a clear image during </a:t>
            </a:r>
            <a:r>
              <a:rPr lang="en-IN" sz="1600" dirty="0" err="1">
                <a:solidFill>
                  <a:srgbClr val="0000FF"/>
                </a:solidFill>
                <a:latin typeface="Trebuchet MS" pitchFamily="34" charset="0"/>
              </a:rPr>
              <a:t>nightime</a:t>
            </a:r>
            <a:r>
              <a:rPr lang="en-IN" sz="1600" dirty="0">
                <a:solidFill>
                  <a:srgbClr val="0000FF"/>
                </a:solidFill>
                <a:latin typeface="Trebuchet MS" pitchFamily="34" charset="0"/>
              </a:rPr>
              <a:t> and drivers do tend to be more drowsy at that time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Technologies / Methodologies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List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TensorFlow and OpenCV library file in python will be suited and sufficient for this project as both the machine learning and computer vision aspect can be solved using their functions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dlib </a:t>
            </a:r>
            <a:r>
              <a:rPr lang="en-IN" sz="2400">
                <a:solidFill>
                  <a:srgbClr val="0000FF"/>
                </a:solidFill>
                <a:latin typeface="Trebuchet MS" pitchFamily="34" charset="0"/>
              </a:rPr>
              <a:t>python library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Technologies / Methodologies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828800"/>
            <a:ext cx="8229600" cy="4724400"/>
          </a:xfrm>
          <a:prstGeom prst="rect">
            <a:avLst/>
          </a:prstGeom>
        </p:spPr>
        <p:txBody>
          <a:bodyPr/>
          <a:lstStyle/>
          <a:p>
            <a:pPr marL="1077913" lvl="1" indent="-265113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EAR(Eye Aspect Ratio)</a:t>
            </a:r>
          </a:p>
          <a:p>
            <a:pPr marL="1077913" lvl="1" indent="-265113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Unlike traditional image processing methods for computing blinks which typically involve</a:t>
            </a:r>
          </a:p>
          <a:p>
            <a:pPr marL="11557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Thresholding to find the whites of the eyes.</a:t>
            </a:r>
          </a:p>
          <a:p>
            <a:pPr marL="11557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Determining if the “white” region of the eyes disappears for a period of time (indicating a blink). </a:t>
            </a:r>
          </a:p>
          <a:p>
            <a:pPr marL="812800" lvl="1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We are using EAR to detect the blinking, it is just a simple mathematical equation and is faster to compute, it is close to zero when the eyes are closed.</a:t>
            </a:r>
          </a:p>
          <a:p>
            <a:pPr marL="812800" lvl="1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The dlib library converts the face to an indexable list which make sit easier to access the eye regions.</a:t>
            </a:r>
          </a:p>
          <a:p>
            <a:pPr marL="812800" lvl="1" eaLnBrk="0" hangingPunct="0">
              <a:spcBef>
                <a:spcPct val="20000"/>
              </a:spcBef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22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Technologies / Methodologies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" y="1617663"/>
            <a:ext cx="8458200" cy="4724400"/>
          </a:xfrm>
          <a:prstGeom prst="rect">
            <a:avLst/>
          </a:prstGeom>
        </p:spPr>
        <p:txBody>
          <a:bodyPr/>
          <a:lstStyle/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EA3AC-EE1E-48EE-8EB6-B91DBD89B654}"/>
              </a:ext>
            </a:extLst>
          </p:cNvPr>
          <p:cNvSpPr/>
          <p:nvPr/>
        </p:nvSpPr>
        <p:spPr>
          <a:xfrm>
            <a:off x="533400" y="1676400"/>
            <a:ext cx="7467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Video capturing: Video frames from a fixed camera or a smartphone are broken down into a series of images. The video frames are taken in such a manner that only the face of the driver is captured.</a:t>
            </a:r>
          </a:p>
          <a:p>
            <a:endParaRPr lang="en-US" sz="1400" dirty="0"/>
          </a:p>
          <a:p>
            <a:r>
              <a:rPr lang="en-US" sz="1400" dirty="0"/>
              <a:t>Face Detection: The second stage typically aims to detect the face in the image frames. Viola and Jones is the most used algorithm to detect the driver’s face from the image.</a:t>
            </a:r>
          </a:p>
          <a:p>
            <a:r>
              <a:rPr lang="en-US" sz="1400" dirty="0"/>
              <a:t>However, when CNNs are used, the whole image is typically fed to a network that have multiple filters and features are automatically extracted. CNNs combine the two stages of</a:t>
            </a:r>
          </a:p>
          <a:p>
            <a:r>
              <a:rPr lang="en-US" sz="1400" dirty="0"/>
              <a:t>detecting the face and feature extraction.</a:t>
            </a:r>
          </a:p>
          <a:p>
            <a:endParaRPr lang="en-US" sz="1400" dirty="0"/>
          </a:p>
          <a:p>
            <a:r>
              <a:rPr lang="en-US" sz="1400" dirty="0"/>
              <a:t>Feature Extraction: If face detection is applied, features are usually extracted using different methods such as landmark localization, Histogram of oriented gradients (HOG), and</a:t>
            </a:r>
          </a:p>
          <a:p>
            <a:r>
              <a:rPr lang="en-US" sz="1400" dirty="0"/>
              <a:t>Local Binary Patterns (LBP).</a:t>
            </a:r>
          </a:p>
          <a:p>
            <a:endParaRPr lang="en-US" sz="1400" dirty="0"/>
          </a:p>
          <a:p>
            <a:r>
              <a:rPr lang="en-US" sz="1400" dirty="0"/>
              <a:t>Feature Analysis: Extracted features can then be processed further, as is the case for PERCLOS or EAR for eye analysis or mouth-based methods for yawning detection.</a:t>
            </a:r>
          </a:p>
          <a:p>
            <a:endParaRPr lang="en-US" sz="1400" dirty="0"/>
          </a:p>
          <a:p>
            <a:r>
              <a:rPr lang="en-US" sz="1400" dirty="0"/>
              <a:t>Classification: The classification stage consists of classifiers that are used for decision-making on the level of drowsiness in a driver. If the classifier detects traits of drowsiness based on the weighted parameters, then an alarm will be activated suggesting that a driver takes a break.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6615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Project Timelines &amp;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Provide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timelines for execution of the project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plan in terms of efforts by individuals in the team.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 will be following the timelines with respect to the three phases allotted for progress check.</a:t>
            </a:r>
            <a:endParaRPr lang="en-IN" sz="2000" kern="0" dirty="0"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r>
              <a:rPr lang="en-IN" sz="2000" kern="0" dirty="0">
                <a:solidFill>
                  <a:srgbClr val="0000FF"/>
                </a:solidFill>
                <a:latin typeface="Trebuchet MS" pitchFamily="34" charset="0"/>
              </a:rPr>
              <a:t>One of us will be more oriented towards Computer Vision and the other will be optimising the Machine Learning Algorithms.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12736</TotalTime>
  <Words>515</Words>
  <Application>Microsoft Office PowerPoint</Application>
  <PresentationFormat>On-screen Show (4:3)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Dheeraj Gharde</cp:lastModifiedBy>
  <cp:revision>744</cp:revision>
  <dcterms:created xsi:type="dcterms:W3CDTF">2009-01-21T07:44:06Z</dcterms:created>
  <dcterms:modified xsi:type="dcterms:W3CDTF">2019-02-06T09:31:55Z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